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62" r:id="rId2"/>
    <p:sldId id="289" r:id="rId3"/>
    <p:sldId id="290" r:id="rId4"/>
    <p:sldId id="307" r:id="rId5"/>
    <p:sldId id="291" r:id="rId6"/>
    <p:sldId id="292" r:id="rId7"/>
    <p:sldId id="304" r:id="rId8"/>
    <p:sldId id="303" r:id="rId9"/>
    <p:sldId id="305" r:id="rId10"/>
    <p:sldId id="306" r:id="rId11"/>
    <p:sldId id="308" r:id="rId12"/>
    <p:sldId id="309" r:id="rId13"/>
    <p:sldId id="293" r:id="rId14"/>
    <p:sldId id="294" r:id="rId15"/>
    <p:sldId id="295" r:id="rId16"/>
    <p:sldId id="296" r:id="rId17"/>
    <p:sldId id="318" r:id="rId18"/>
    <p:sldId id="319" r:id="rId19"/>
    <p:sldId id="320" r:id="rId20"/>
    <p:sldId id="321" r:id="rId21"/>
    <p:sldId id="325" r:id="rId22"/>
    <p:sldId id="322" r:id="rId23"/>
    <p:sldId id="323" r:id="rId24"/>
    <p:sldId id="324" r:id="rId25"/>
    <p:sldId id="310" r:id="rId26"/>
    <p:sldId id="311" r:id="rId27"/>
    <p:sldId id="312" r:id="rId28"/>
    <p:sldId id="313" r:id="rId29"/>
    <p:sldId id="314" r:id="rId30"/>
    <p:sldId id="315" r:id="rId31"/>
    <p:sldId id="316" r:id="rId32"/>
    <p:sldId id="317" r:id="rId33"/>
    <p:sldId id="297" r:id="rId34"/>
    <p:sldId id="298" r:id="rId35"/>
    <p:sldId id="299" r:id="rId36"/>
    <p:sldId id="300" r:id="rId37"/>
    <p:sldId id="301" r:id="rId38"/>
    <p:sldId id="302" r:id="rId3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60"/>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80D66E-E2E1-4A74-88E8-EE4EF33F1AD0}" type="datetimeFigureOut">
              <a:rPr lang="tr-TR" smtClean="0"/>
              <a:pPr/>
              <a:t>25.10.2017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4DBA06-1762-400F-9BDA-51571B1276E7}" type="slidenum">
              <a:rPr lang="tr-TR" smtClean="0"/>
              <a:pPr/>
              <a:t>‹#›</a:t>
            </a:fld>
            <a:endParaRPr lang="tr-TR"/>
          </a:p>
        </p:txBody>
      </p:sp>
    </p:spTree>
    <p:extLst>
      <p:ext uri="{BB962C8B-B14F-4D97-AF65-F5344CB8AC3E}">
        <p14:creationId xmlns:p14="http://schemas.microsoft.com/office/powerpoint/2010/main" val="27732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Katılan şirketlerin %64’ü suyun işletmeleri için bir risk oluşturduğunu belirtmiştir. </a:t>
            </a:r>
            <a:endParaRPr lang="tr-TR" dirty="0"/>
          </a:p>
        </p:txBody>
      </p:sp>
      <p:sp>
        <p:nvSpPr>
          <p:cNvPr id="4" name="Slayt Numarası Yer Tutucusu 3"/>
          <p:cNvSpPr>
            <a:spLocks noGrp="1"/>
          </p:cNvSpPr>
          <p:nvPr>
            <p:ph type="sldNum" sz="quarter" idx="10"/>
          </p:nvPr>
        </p:nvSpPr>
        <p:spPr/>
        <p:txBody>
          <a:bodyPr/>
          <a:lstStyle/>
          <a:p>
            <a:fld id="{DD4DBA06-1762-400F-9BDA-51571B1276E7}" type="slidenum">
              <a:rPr lang="tr-TR" smtClean="0"/>
              <a:t>19</a:t>
            </a:fld>
            <a:endParaRPr lang="tr-TR"/>
          </a:p>
        </p:txBody>
      </p:sp>
    </p:spTree>
    <p:extLst>
      <p:ext uri="{BB962C8B-B14F-4D97-AF65-F5344CB8AC3E}">
        <p14:creationId xmlns:p14="http://schemas.microsoft.com/office/powerpoint/2010/main" val="1364711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2144360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1126840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2554600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1814019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873271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325882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3730399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145778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4242452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1577069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3348039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75D573-C7DB-458A-97A4-D2A890F28307}" type="datetimeFigureOut">
              <a:rPr lang="tr-TR" smtClean="0"/>
              <a:pPr/>
              <a:t>25.10.2017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032AC5-8EE3-419B-B2FE-C1E00DC3DB0F}" type="slidenum">
              <a:rPr lang="tr-TR" smtClean="0"/>
              <a:pPr/>
              <a:t>‹#›</a:t>
            </a:fld>
            <a:endParaRPr lang="tr-TR"/>
          </a:p>
        </p:txBody>
      </p:sp>
    </p:spTree>
    <p:extLst>
      <p:ext uri="{BB962C8B-B14F-4D97-AF65-F5344CB8AC3E}">
        <p14:creationId xmlns:p14="http://schemas.microsoft.com/office/powerpoint/2010/main" val="1921662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cdp.net/CDPResults/CDP-Global-Water-Report-2014.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weforum.org/reports/global-risks-report-2015/"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Unvan 1"/>
          <p:cNvSpPr>
            <a:spLocks noGrp="1"/>
          </p:cNvSpPr>
          <p:nvPr>
            <p:ph type="title"/>
          </p:nvPr>
        </p:nvSpPr>
        <p:spPr>
          <a:xfrm>
            <a:off x="1446663" y="1790876"/>
            <a:ext cx="9150137" cy="3776662"/>
          </a:xfrm>
        </p:spPr>
        <p:txBody>
          <a:bodyPr>
            <a:normAutofit fontScale="90000"/>
          </a:bodyPr>
          <a:lstStyle/>
          <a:p>
            <a:pPr algn="ctr"/>
            <a:r>
              <a:rPr lang="tr-TR" altLang="tr-TR" dirty="0" smtClean="0"/>
              <a:t/>
            </a:r>
            <a:br>
              <a:rPr lang="tr-TR" altLang="tr-TR" dirty="0" smtClean="0"/>
            </a:br>
            <a:r>
              <a:rPr lang="tr-TR" altLang="tr-TR" b="1" dirty="0" smtClean="0"/>
              <a:t>Su Ayak İzi ve Sanal Su</a:t>
            </a:r>
            <a:r>
              <a:rPr lang="tr-TR" altLang="tr-TR" dirty="0" smtClean="0"/>
              <a:t/>
            </a:r>
            <a:br>
              <a:rPr lang="tr-TR" altLang="tr-TR" dirty="0" smtClean="0"/>
            </a:br>
            <a:r>
              <a:rPr lang="tr-TR" altLang="tr-TR" sz="3600" i="1" dirty="0" smtClean="0"/>
              <a:t>(48015017)</a:t>
            </a:r>
            <a:br>
              <a:rPr lang="tr-TR" altLang="tr-TR" sz="3600" i="1" dirty="0" smtClean="0"/>
            </a:br>
            <a:r>
              <a:rPr lang="tr-TR" altLang="tr-TR" i="1" dirty="0" smtClean="0"/>
              <a:t/>
            </a:r>
            <a:br>
              <a:rPr lang="tr-TR" altLang="tr-TR" i="1" dirty="0" smtClean="0"/>
            </a:br>
            <a:r>
              <a:rPr lang="tr-TR" altLang="tr-TR" sz="2700" i="1" dirty="0"/>
              <a:t>Bu dersin notları, Water </a:t>
            </a:r>
            <a:r>
              <a:rPr lang="tr-TR" altLang="tr-TR" sz="2700" i="1" dirty="0" err="1"/>
              <a:t>Footprint</a:t>
            </a:r>
            <a:r>
              <a:rPr lang="tr-TR" altLang="tr-TR" sz="2700" i="1" dirty="0"/>
              <a:t> Network web sayfasında bulunan ve </a:t>
            </a:r>
            <a:r>
              <a:rPr lang="tr-TR" altLang="tr-TR" sz="2700" i="1" dirty="0" err="1"/>
              <a:t>Twente</a:t>
            </a:r>
            <a:r>
              <a:rPr lang="tr-TR" altLang="tr-TR" sz="2700" i="1" dirty="0"/>
              <a:t> </a:t>
            </a:r>
            <a:r>
              <a:rPr lang="tr-TR" altLang="tr-TR" sz="2700" i="1" dirty="0" err="1"/>
              <a:t>University</a:t>
            </a:r>
            <a:r>
              <a:rPr lang="tr-TR" altLang="tr-TR" sz="2700" i="1" dirty="0"/>
              <a:t> öğretim üyesi Prof. Dr. </a:t>
            </a:r>
            <a:r>
              <a:rPr lang="tr-TR" altLang="tr-TR" sz="2700" i="1" dirty="0" err="1"/>
              <a:t>Arjen</a:t>
            </a:r>
            <a:r>
              <a:rPr lang="tr-TR" altLang="tr-TR" sz="2700" i="1" dirty="0"/>
              <a:t> </a:t>
            </a:r>
            <a:r>
              <a:rPr lang="tr-TR" altLang="tr-TR" sz="2700" i="1" dirty="0" err="1"/>
              <a:t>Hoekstra</a:t>
            </a:r>
            <a:r>
              <a:rPr lang="tr-TR" altLang="tr-TR" sz="2700" i="1" dirty="0"/>
              <a:t> ile araştırma ekibi tarafından geliştirilen bilgilerden derlenmiştir. </a:t>
            </a:r>
            <a:r>
              <a:rPr lang="tr-TR" altLang="tr-TR" sz="2700" i="1" dirty="0" smtClean="0"/>
              <a:t/>
            </a:r>
            <a:br>
              <a:rPr lang="tr-TR" altLang="tr-TR" sz="2700" i="1" dirty="0" smtClean="0"/>
            </a:br>
            <a:r>
              <a:rPr lang="tr-TR" altLang="tr-TR" dirty="0" smtClean="0"/>
              <a:t/>
            </a:r>
            <a:br>
              <a:rPr lang="tr-TR" altLang="tr-TR" dirty="0" smtClean="0"/>
            </a:br>
            <a:r>
              <a:rPr lang="tr-TR" altLang="tr-TR" sz="2800" dirty="0" smtClean="0"/>
              <a:t>Doç. Dr. Gökşen ÇAPAR</a:t>
            </a:r>
            <a:br>
              <a:rPr lang="tr-TR" altLang="tr-TR" sz="2800" dirty="0" smtClean="0"/>
            </a:br>
            <a:r>
              <a:rPr lang="tr-TR" altLang="tr-TR" sz="2000" dirty="0" smtClean="0"/>
              <a:t> 6 Kasım 2017</a:t>
            </a:r>
            <a:r>
              <a:rPr lang="tr-TR" altLang="tr-TR" dirty="0" smtClean="0"/>
              <a:t/>
            </a:r>
            <a:br>
              <a:rPr lang="tr-TR" altLang="tr-TR" dirty="0" smtClean="0"/>
            </a:br>
            <a:endParaRPr lang="tr-TR" altLang="tr-TR" dirty="0" smtClean="0"/>
          </a:p>
        </p:txBody>
      </p:sp>
    </p:spTree>
    <p:extLst>
      <p:ext uri="{BB962C8B-B14F-4D97-AF65-F5344CB8AC3E}">
        <p14:creationId xmlns:p14="http://schemas.microsoft.com/office/powerpoint/2010/main" val="1400453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l="24332" t="27590" r="26775" b="16696"/>
          <a:stretch/>
        </p:blipFill>
        <p:spPr>
          <a:xfrm>
            <a:off x="1076348" y="293041"/>
            <a:ext cx="9961765" cy="6382079"/>
          </a:xfrm>
          <a:prstGeom prst="rect">
            <a:avLst/>
          </a:prstGeom>
        </p:spPr>
      </p:pic>
    </p:spTree>
    <p:extLst>
      <p:ext uri="{BB962C8B-B14F-4D97-AF65-F5344CB8AC3E}">
        <p14:creationId xmlns:p14="http://schemas.microsoft.com/office/powerpoint/2010/main" val="139746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FF0000"/>
                </a:solidFill>
              </a:rPr>
              <a:t>Sonuç..</a:t>
            </a:r>
            <a:endParaRPr lang="tr-TR" dirty="0">
              <a:solidFill>
                <a:srgbClr val="FF0000"/>
              </a:solidFill>
            </a:endParaRPr>
          </a:p>
        </p:txBody>
      </p:sp>
      <p:sp>
        <p:nvSpPr>
          <p:cNvPr id="3" name="İçerik Yer Tutucusu 2"/>
          <p:cNvSpPr>
            <a:spLocks noGrp="1"/>
          </p:cNvSpPr>
          <p:nvPr>
            <p:ph idx="1"/>
          </p:nvPr>
        </p:nvSpPr>
        <p:spPr/>
        <p:txBody>
          <a:bodyPr/>
          <a:lstStyle/>
          <a:p>
            <a:r>
              <a:rPr lang="tr-TR" dirty="0" smtClean="0">
                <a:solidFill>
                  <a:srgbClr val="FF0000"/>
                </a:solidFill>
              </a:rPr>
              <a:t>İklim değişikliğine adaptasyon ve etkilerini azalmada başarı sağlanamaması</a:t>
            </a:r>
            <a:r>
              <a:rPr lang="tr-TR" dirty="0" smtClean="0"/>
              <a:t>; En etkili 5 risk arasında (son 3 yıldır)</a:t>
            </a:r>
          </a:p>
          <a:p>
            <a:r>
              <a:rPr lang="tr-TR" dirty="0" smtClean="0"/>
              <a:t>Şu an en üst sırada yer alan, gelecekte etkisi en büyük olan risk!</a:t>
            </a:r>
          </a:p>
          <a:p>
            <a:r>
              <a:rPr lang="tr-TR" dirty="0" smtClean="0"/>
              <a:t>2. sırada </a:t>
            </a:r>
            <a:r>
              <a:rPr lang="tr-TR" dirty="0" smtClean="0">
                <a:solidFill>
                  <a:srgbClr val="FF0000"/>
                </a:solidFill>
              </a:rPr>
              <a:t>kitle imha silahları</a:t>
            </a:r>
            <a:r>
              <a:rPr lang="tr-TR" dirty="0" smtClean="0"/>
              <a:t>,</a:t>
            </a:r>
          </a:p>
          <a:p>
            <a:r>
              <a:rPr lang="tr-TR" dirty="0" smtClean="0"/>
              <a:t>3. sırada </a:t>
            </a:r>
            <a:r>
              <a:rPr lang="tr-TR" dirty="0" smtClean="0">
                <a:solidFill>
                  <a:srgbClr val="FF0000"/>
                </a:solidFill>
              </a:rPr>
              <a:t>su krizi</a:t>
            </a:r>
            <a:r>
              <a:rPr lang="tr-TR" dirty="0" smtClean="0"/>
              <a:t>!</a:t>
            </a:r>
          </a:p>
          <a:p>
            <a:r>
              <a:rPr lang="tr-TR" dirty="0" smtClean="0"/>
              <a:t>İlk 5 arasında </a:t>
            </a:r>
            <a:r>
              <a:rPr lang="tr-TR" dirty="0" smtClean="0">
                <a:solidFill>
                  <a:srgbClr val="FF0000"/>
                </a:solidFill>
              </a:rPr>
              <a:t>büyük ölçekli zorunlu göçler </a:t>
            </a:r>
            <a:r>
              <a:rPr lang="tr-TR" dirty="0" smtClean="0"/>
              <a:t>de yer alıyor…</a:t>
            </a:r>
          </a:p>
          <a:p>
            <a:r>
              <a:rPr lang="tr-TR" dirty="0" smtClean="0">
                <a:solidFill>
                  <a:srgbClr val="FF0000"/>
                </a:solidFill>
              </a:rPr>
              <a:t>Enerji fiyatlarında şok</a:t>
            </a:r>
            <a:r>
              <a:rPr lang="tr-TR" dirty="0" smtClean="0"/>
              <a:t> </a:t>
            </a:r>
            <a:r>
              <a:rPr lang="en-US" dirty="0" smtClean="0"/>
              <a:t>(</a:t>
            </a:r>
            <a:r>
              <a:rPr lang="tr-TR" dirty="0" smtClean="0"/>
              <a:t>artma veya azalma)</a:t>
            </a:r>
            <a:r>
              <a:rPr lang="en-US" dirty="0" smtClean="0"/>
              <a:t>.</a:t>
            </a:r>
            <a:endParaRPr lang="tr-TR" dirty="0"/>
          </a:p>
        </p:txBody>
      </p:sp>
    </p:spTree>
    <p:extLst>
      <p:ext uri="{BB962C8B-B14F-4D97-AF65-F5344CB8AC3E}">
        <p14:creationId xmlns:p14="http://schemas.microsoft.com/office/powerpoint/2010/main" val="569346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FF0000"/>
                </a:solidFill>
              </a:rPr>
              <a:t>Su Konusunda Ne </a:t>
            </a:r>
            <a:r>
              <a:rPr lang="tr-TR" dirty="0">
                <a:solidFill>
                  <a:srgbClr val="FF0000"/>
                </a:solidFill>
              </a:rPr>
              <a:t>Y</a:t>
            </a:r>
            <a:r>
              <a:rPr lang="tr-TR" dirty="0" smtClean="0">
                <a:solidFill>
                  <a:srgbClr val="FF0000"/>
                </a:solidFill>
              </a:rPr>
              <a:t>apılabilir?</a:t>
            </a:r>
            <a:endParaRPr lang="tr-TR" dirty="0">
              <a:solidFill>
                <a:srgbClr val="FF0000"/>
              </a:solidFill>
            </a:endParaRPr>
          </a:p>
        </p:txBody>
      </p:sp>
      <p:sp>
        <p:nvSpPr>
          <p:cNvPr id="3" name="İçerik Yer Tutucusu 2"/>
          <p:cNvSpPr>
            <a:spLocks noGrp="1"/>
          </p:cNvSpPr>
          <p:nvPr>
            <p:ph idx="1"/>
          </p:nvPr>
        </p:nvSpPr>
        <p:spPr>
          <a:xfrm>
            <a:off x="838200" y="1825625"/>
            <a:ext cx="4609011" cy="4351338"/>
          </a:xfrm>
        </p:spPr>
        <p:txBody>
          <a:bodyPr/>
          <a:lstStyle/>
          <a:p>
            <a:r>
              <a:rPr lang="tr-TR" dirty="0"/>
              <a:t>Nüfus kontrolü (?),</a:t>
            </a:r>
          </a:p>
          <a:p>
            <a:r>
              <a:rPr lang="tr-TR" dirty="0" err="1"/>
              <a:t>Inovasyon</a:t>
            </a:r>
            <a:r>
              <a:rPr lang="tr-TR" dirty="0"/>
              <a:t>, </a:t>
            </a:r>
          </a:p>
          <a:p>
            <a:r>
              <a:rPr lang="tr-TR" dirty="0" smtClean="0"/>
              <a:t>Eğitim,</a:t>
            </a:r>
          </a:p>
          <a:p>
            <a:r>
              <a:rPr lang="tr-TR" dirty="0" smtClean="0"/>
              <a:t>İş birliği,</a:t>
            </a:r>
          </a:p>
          <a:p>
            <a:r>
              <a:rPr lang="tr-TR" dirty="0" smtClean="0"/>
              <a:t>Sürdürülebilir </a:t>
            </a:r>
            <a:r>
              <a:rPr lang="tr-TR" dirty="0"/>
              <a:t>su kullanımı</a:t>
            </a:r>
            <a:r>
              <a:rPr lang="tr-TR" dirty="0" smtClean="0"/>
              <a:t>,</a:t>
            </a:r>
          </a:p>
          <a:p>
            <a:r>
              <a:rPr lang="tr-TR" dirty="0" smtClean="0"/>
              <a:t>Daha </a:t>
            </a:r>
            <a:r>
              <a:rPr lang="tr-TR" dirty="0"/>
              <a:t>güçlü su </a:t>
            </a:r>
            <a:r>
              <a:rPr lang="tr-TR" dirty="0" smtClean="0"/>
              <a:t>yönetimi.</a:t>
            </a:r>
          </a:p>
          <a:p>
            <a:r>
              <a:rPr lang="tr-TR" dirty="0" smtClean="0"/>
              <a:t>…</a:t>
            </a:r>
            <a:endParaRPr lang="tr-TR" dirty="0"/>
          </a:p>
          <a:p>
            <a:endParaRPr lang="tr-TR" dirty="0"/>
          </a:p>
          <a:p>
            <a:endParaRPr lang="tr-TR" dirty="0"/>
          </a:p>
        </p:txBody>
      </p:sp>
      <p:pic>
        <p:nvPicPr>
          <p:cNvPr id="4" name="Resim 3"/>
          <p:cNvPicPr>
            <a:picLocks noChangeAspect="1"/>
          </p:cNvPicPr>
          <p:nvPr/>
        </p:nvPicPr>
        <p:blipFill>
          <a:blip r:embed="rId2"/>
          <a:stretch>
            <a:fillRect/>
          </a:stretch>
        </p:blipFill>
        <p:spPr>
          <a:xfrm>
            <a:off x="7458102" y="571187"/>
            <a:ext cx="4397974" cy="6186483"/>
          </a:xfrm>
          <a:prstGeom prst="rect">
            <a:avLst/>
          </a:prstGeom>
        </p:spPr>
      </p:pic>
    </p:spTree>
    <p:extLst>
      <p:ext uri="{BB962C8B-B14F-4D97-AF65-F5344CB8AC3E}">
        <p14:creationId xmlns:p14="http://schemas.microsoft.com/office/powerpoint/2010/main" val="2012441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FF0000"/>
                </a:solidFill>
              </a:rPr>
              <a:t>Bir İşletmenin Su Ayak İzi</a:t>
            </a:r>
            <a:endParaRPr lang="tr-TR" b="1" dirty="0">
              <a:solidFill>
                <a:srgbClr val="FF0000"/>
              </a:solidFill>
            </a:endParaRPr>
          </a:p>
        </p:txBody>
      </p:sp>
      <p:sp>
        <p:nvSpPr>
          <p:cNvPr id="3" name="2 İçerik Yer Tutucusu"/>
          <p:cNvSpPr>
            <a:spLocks noGrp="1"/>
          </p:cNvSpPr>
          <p:nvPr>
            <p:ph idx="1"/>
          </p:nvPr>
        </p:nvSpPr>
        <p:spPr/>
        <p:txBody>
          <a:bodyPr/>
          <a:lstStyle/>
          <a:p>
            <a:r>
              <a:rPr lang="tr-TR" dirty="0" smtClean="0"/>
              <a:t>Ne kadar su kullandığınızı ve nehir havzasında ne kadar su bulunduğunu bilmeden, suyu sürdürülebilir olarak kullanıp kullanmadığınızı veya işletmenizin su ile ilgili risklerle karşılaşıp karşılaşmayacağını bilemezsiniz. </a:t>
            </a:r>
          </a:p>
          <a:p>
            <a:r>
              <a:rPr lang="tr-TR" dirty="0" smtClean="0"/>
              <a:t>Su ayak izi, bir işletmenin suyu </a:t>
            </a:r>
            <a:r>
              <a:rPr lang="tr-TR" dirty="0" smtClean="0">
                <a:solidFill>
                  <a:srgbClr val="FF0000"/>
                </a:solidFill>
              </a:rPr>
              <a:t>nerede</a:t>
            </a:r>
            <a:r>
              <a:rPr lang="tr-TR" dirty="0" smtClean="0"/>
              <a:t> ve </a:t>
            </a:r>
            <a:r>
              <a:rPr lang="tr-TR" dirty="0" smtClean="0">
                <a:solidFill>
                  <a:srgbClr val="FF0000"/>
                </a:solidFill>
              </a:rPr>
              <a:t>ne zaman </a:t>
            </a:r>
            <a:r>
              <a:rPr lang="tr-TR" dirty="0" smtClean="0"/>
              <a:t>kullandığını gösterir. </a:t>
            </a:r>
          </a:p>
          <a:p>
            <a:r>
              <a:rPr lang="tr-TR" dirty="0" smtClean="0"/>
              <a:t>Bir firmanın su ayak izi, doğrudan su ayak izini (</a:t>
            </a:r>
            <a:r>
              <a:rPr lang="tr-TR" dirty="0" err="1" smtClean="0">
                <a:solidFill>
                  <a:srgbClr val="FF0000"/>
                </a:solidFill>
              </a:rPr>
              <a:t>operasyonel</a:t>
            </a:r>
            <a:r>
              <a:rPr lang="tr-TR" dirty="0" smtClean="0"/>
              <a:t>) ve dolaylı su ayak izini (</a:t>
            </a:r>
            <a:r>
              <a:rPr lang="tr-TR" dirty="0" smtClean="0">
                <a:solidFill>
                  <a:srgbClr val="FF0000"/>
                </a:solidFill>
              </a:rPr>
              <a:t>tedarik-zinciri</a:t>
            </a:r>
            <a:r>
              <a:rPr lang="tr-TR" dirty="0" smtClean="0"/>
              <a:t>) kapsar. </a:t>
            </a:r>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FF0000"/>
                </a:solidFill>
              </a:rPr>
              <a:t>Doğrudan ve Dolaylı Su Ayak İzi</a:t>
            </a:r>
            <a:endParaRPr lang="tr-TR" b="1" dirty="0">
              <a:solidFill>
                <a:srgbClr val="FF0000"/>
              </a:solidFill>
            </a:endParaRPr>
          </a:p>
        </p:txBody>
      </p:sp>
      <p:sp>
        <p:nvSpPr>
          <p:cNvPr id="3" name="2 İçerik Yer Tutucusu"/>
          <p:cNvSpPr>
            <a:spLocks noGrp="1"/>
          </p:cNvSpPr>
          <p:nvPr>
            <p:ph idx="1"/>
          </p:nvPr>
        </p:nvSpPr>
        <p:spPr/>
        <p:txBody>
          <a:bodyPr/>
          <a:lstStyle/>
          <a:p>
            <a:r>
              <a:rPr lang="tr-TR" dirty="0" smtClean="0">
                <a:solidFill>
                  <a:srgbClr val="FF0000"/>
                </a:solidFill>
              </a:rPr>
              <a:t>Doğrudan su ayak izi</a:t>
            </a:r>
            <a:r>
              <a:rPr lang="tr-TR" dirty="0" smtClean="0"/>
              <a:t>; işletmedeki üretim/imalat ile ilgili işlemler ve destekleyici faaliyetlerden kaynaklanır. Örneğin, tekstil sanayisinde kumaş boyama işleminin su ayak izi, ofislerin, kantinin veya peyzajın su ayak izi.</a:t>
            </a:r>
          </a:p>
          <a:p>
            <a:r>
              <a:rPr lang="tr-TR" dirty="0" smtClean="0">
                <a:solidFill>
                  <a:srgbClr val="FF0000"/>
                </a:solidFill>
              </a:rPr>
              <a:t>Dolaylı su ayak izi</a:t>
            </a:r>
            <a:r>
              <a:rPr lang="tr-TR" dirty="0" smtClean="0"/>
              <a:t>; bir firmanın üretim faaliyetlerinde kullanılan ürünlerin ve girdilerin su ayak izidir. Örneğin, kumaş boyama yapan tesiste başka bir üreticiden temin edilen boyanın hazırlanmasında, taşınmasında vb. aşamalarda oluşan su ayak izi.</a:t>
            </a:r>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FF0000"/>
                </a:solidFill>
              </a:rPr>
              <a:t>Bir İşletmenin Su Ayak İzi (devam)</a:t>
            </a:r>
            <a:endParaRPr lang="tr-TR" dirty="0"/>
          </a:p>
        </p:txBody>
      </p:sp>
      <p:sp>
        <p:nvSpPr>
          <p:cNvPr id="3" name="2 İçerik Yer Tutucusu"/>
          <p:cNvSpPr>
            <a:spLocks noGrp="1"/>
          </p:cNvSpPr>
          <p:nvPr>
            <p:ph idx="1"/>
          </p:nvPr>
        </p:nvSpPr>
        <p:spPr/>
        <p:txBody>
          <a:bodyPr/>
          <a:lstStyle/>
          <a:p>
            <a:r>
              <a:rPr lang="tr-TR" dirty="0" smtClean="0"/>
              <a:t>Bir işletmenin su ayak izi değerlendirmesi, iyi bir kurumsal su stratejisi geliştirmek için yeni perspektifler sunar. </a:t>
            </a:r>
          </a:p>
          <a:p>
            <a:r>
              <a:rPr lang="tr-TR" dirty="0" smtClean="0"/>
              <a:t>Geleneksel olarak firmalar, tedarik zincirlerinden çok kendi proseslerinde kullandıkları suya odaklanırlar. Pek çok firma, tedarik zincirlerinin su ayak izinin daha fazla olduğunu fark edecektir. </a:t>
            </a:r>
          </a:p>
          <a:p>
            <a:r>
              <a:rPr lang="tr-TR" dirty="0" smtClean="0"/>
              <a:t>Sonuç olarak firmalar için, kendi proseslerinde su kullanımını azaltmanın yanında,</a:t>
            </a:r>
            <a:r>
              <a:rPr lang="en-US" dirty="0" smtClean="0"/>
              <a:t> </a:t>
            </a:r>
            <a:r>
              <a:rPr lang="tr-TR" dirty="0" smtClean="0"/>
              <a:t>tedarik zincirlerinin su ayak izi ile ilgili su risklerini de belirlemekte fayda vardır</a:t>
            </a:r>
            <a:r>
              <a:rPr lang="en-US" dirty="0" smtClean="0"/>
              <a:t>.</a:t>
            </a:r>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solidFill>
                  <a:srgbClr val="FF0000"/>
                </a:solidFill>
              </a:rPr>
              <a:t>Carbon</a:t>
            </a:r>
            <a:r>
              <a:rPr lang="tr-TR" b="1" dirty="0" smtClean="0">
                <a:solidFill>
                  <a:srgbClr val="FF0000"/>
                </a:solidFill>
              </a:rPr>
              <a:t> </a:t>
            </a:r>
            <a:r>
              <a:rPr lang="tr-TR" b="1" dirty="0" err="1" smtClean="0">
                <a:solidFill>
                  <a:srgbClr val="FF0000"/>
                </a:solidFill>
              </a:rPr>
              <a:t>Disclosure</a:t>
            </a:r>
            <a:r>
              <a:rPr lang="tr-TR" b="1" dirty="0" smtClean="0">
                <a:solidFill>
                  <a:srgbClr val="FF0000"/>
                </a:solidFill>
              </a:rPr>
              <a:t> Project (CDP</a:t>
            </a:r>
            <a:r>
              <a:rPr lang="tr-TR" b="1" dirty="0">
                <a:solidFill>
                  <a:srgbClr val="FF0000"/>
                </a:solidFill>
              </a:rPr>
              <a:t>)</a:t>
            </a:r>
            <a:br>
              <a:rPr lang="tr-TR" b="1" dirty="0">
                <a:solidFill>
                  <a:srgbClr val="FF0000"/>
                </a:solidFill>
              </a:rPr>
            </a:br>
            <a:r>
              <a:rPr lang="tr-TR" sz="1800" b="1" i="1" dirty="0" smtClean="0">
                <a:solidFill>
                  <a:srgbClr val="FF0000"/>
                </a:solidFill>
              </a:rPr>
              <a:t>(https</a:t>
            </a:r>
            <a:r>
              <a:rPr lang="tr-TR" sz="1800" b="1" i="1" dirty="0">
                <a:solidFill>
                  <a:srgbClr val="FF0000"/>
                </a:solidFill>
              </a:rPr>
              <a:t>://</a:t>
            </a:r>
            <a:r>
              <a:rPr lang="tr-TR" sz="1800" b="1" i="1" dirty="0" smtClean="0">
                <a:solidFill>
                  <a:srgbClr val="FF0000"/>
                </a:solidFill>
              </a:rPr>
              <a:t>www.cdp.net/en)</a:t>
            </a:r>
            <a:endParaRPr lang="tr-TR" sz="1800" i="1" dirty="0"/>
          </a:p>
        </p:txBody>
      </p:sp>
      <p:sp>
        <p:nvSpPr>
          <p:cNvPr id="3" name="2 İçerik Yer Tutucusu"/>
          <p:cNvSpPr>
            <a:spLocks noGrp="1"/>
          </p:cNvSpPr>
          <p:nvPr>
            <p:ph idx="1"/>
          </p:nvPr>
        </p:nvSpPr>
        <p:spPr/>
        <p:txBody>
          <a:bodyPr/>
          <a:lstStyle/>
          <a:p>
            <a:r>
              <a:rPr lang="en-US" dirty="0" smtClean="0">
                <a:hlinkClick r:id="rId2" tooltip="Global Risks report"/>
              </a:rPr>
              <a:t>Global Water Report 2014</a:t>
            </a:r>
            <a:r>
              <a:rPr lang="tr-TR" dirty="0" smtClean="0"/>
              <a:t>:</a:t>
            </a:r>
            <a:r>
              <a:rPr lang="en-US" dirty="0" smtClean="0"/>
              <a:t> </a:t>
            </a:r>
            <a:endParaRPr lang="tr-TR" dirty="0" smtClean="0"/>
          </a:p>
          <a:p>
            <a:r>
              <a:rPr lang="tr-TR" dirty="0" smtClean="0"/>
              <a:t>Dünyanın en büyük şirketlerinin 2/3’ü işletmelerinde, operasyonlarında veya gelirlerinde önemli değişikliklere neden olabilecek suyla ilgili iş risklerine maruz kalmaktan bahsetmektedir. </a:t>
            </a:r>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993582" cy="1325563"/>
          </a:xfrm>
        </p:spPr>
        <p:txBody>
          <a:bodyPr/>
          <a:lstStyle/>
          <a:p>
            <a:r>
              <a:rPr lang="tr-TR" b="1" dirty="0" err="1"/>
              <a:t>Carbon</a:t>
            </a:r>
            <a:r>
              <a:rPr lang="tr-TR" b="1" dirty="0"/>
              <a:t> </a:t>
            </a:r>
            <a:r>
              <a:rPr lang="tr-TR" b="1" dirty="0" err="1"/>
              <a:t>Disclosure</a:t>
            </a:r>
            <a:r>
              <a:rPr lang="tr-TR" b="1" dirty="0"/>
              <a:t> </a:t>
            </a:r>
            <a:r>
              <a:rPr lang="tr-TR" b="1" dirty="0" smtClean="0"/>
              <a:t>Project Küresel Su Raporu</a:t>
            </a:r>
            <a:endParaRPr lang="tr-TR" b="1" dirty="0"/>
          </a:p>
        </p:txBody>
      </p:sp>
      <p:pic>
        <p:nvPicPr>
          <p:cNvPr id="4" name="Resim 3"/>
          <p:cNvPicPr>
            <a:picLocks noChangeAspect="1"/>
          </p:cNvPicPr>
          <p:nvPr/>
        </p:nvPicPr>
        <p:blipFill rotWithShape="1">
          <a:blip r:embed="rId2"/>
          <a:srcRect l="34880" t="13541" r="36157" b="14489"/>
          <a:stretch/>
        </p:blipFill>
        <p:spPr>
          <a:xfrm>
            <a:off x="838200" y="1482436"/>
            <a:ext cx="3768436" cy="5264727"/>
          </a:xfrm>
          <a:prstGeom prst="rect">
            <a:avLst/>
          </a:prstGeom>
        </p:spPr>
      </p:pic>
      <p:pic>
        <p:nvPicPr>
          <p:cNvPr id="5" name="Resim 4"/>
          <p:cNvPicPr>
            <a:picLocks noChangeAspect="1"/>
          </p:cNvPicPr>
          <p:nvPr/>
        </p:nvPicPr>
        <p:blipFill rotWithShape="1">
          <a:blip r:embed="rId3"/>
          <a:srcRect l="30727" t="16003" r="33069" b="10890"/>
          <a:stretch/>
        </p:blipFill>
        <p:spPr>
          <a:xfrm>
            <a:off x="5458690" y="1246909"/>
            <a:ext cx="4710546" cy="5347856"/>
          </a:xfrm>
          <a:prstGeom prst="rect">
            <a:avLst/>
          </a:prstGeom>
        </p:spPr>
      </p:pic>
    </p:spTree>
    <p:extLst>
      <p:ext uri="{BB962C8B-B14F-4D97-AF65-F5344CB8AC3E}">
        <p14:creationId xmlns:p14="http://schemas.microsoft.com/office/powerpoint/2010/main" val="164535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l="36179" t="9553" r="11414" b="5804"/>
          <a:stretch/>
        </p:blipFill>
        <p:spPr>
          <a:xfrm>
            <a:off x="2952206" y="456565"/>
            <a:ext cx="6818812" cy="6191796"/>
          </a:xfrm>
          <a:prstGeom prst="rect">
            <a:avLst/>
          </a:prstGeom>
        </p:spPr>
      </p:pic>
    </p:spTree>
    <p:extLst>
      <p:ext uri="{BB962C8B-B14F-4D97-AF65-F5344CB8AC3E}">
        <p14:creationId xmlns:p14="http://schemas.microsoft.com/office/powerpoint/2010/main" val="17030322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77388" y="71367"/>
            <a:ext cx="10515600" cy="1325563"/>
          </a:xfrm>
        </p:spPr>
        <p:txBody>
          <a:bodyPr/>
          <a:lstStyle/>
          <a:p>
            <a:r>
              <a:rPr lang="tr-TR" dirty="0" smtClean="0"/>
              <a:t>CDP Su Programı Türkiye Raporu (2015)</a:t>
            </a:r>
            <a:endParaRPr lang="tr-TR" dirty="0"/>
          </a:p>
        </p:txBody>
      </p:sp>
      <p:pic>
        <p:nvPicPr>
          <p:cNvPr id="4" name="Resim 3"/>
          <p:cNvPicPr>
            <a:picLocks noChangeAspect="1"/>
          </p:cNvPicPr>
          <p:nvPr/>
        </p:nvPicPr>
        <p:blipFill rotWithShape="1">
          <a:blip r:embed="rId3"/>
          <a:srcRect l="34773" t="13483" r="36313" b="14554"/>
          <a:stretch/>
        </p:blipFill>
        <p:spPr>
          <a:xfrm>
            <a:off x="1073330" y="1396932"/>
            <a:ext cx="3762104" cy="5264331"/>
          </a:xfrm>
          <a:prstGeom prst="rect">
            <a:avLst/>
          </a:prstGeom>
        </p:spPr>
      </p:pic>
      <p:pic>
        <p:nvPicPr>
          <p:cNvPr id="5" name="Resim 4"/>
          <p:cNvPicPr>
            <a:picLocks noChangeAspect="1"/>
          </p:cNvPicPr>
          <p:nvPr/>
        </p:nvPicPr>
        <p:blipFill rotWithShape="1">
          <a:blip r:embed="rId4"/>
          <a:srcRect l="34974" t="15804" r="37015" b="17411"/>
          <a:stretch/>
        </p:blipFill>
        <p:spPr>
          <a:xfrm>
            <a:off x="5135878" y="1396930"/>
            <a:ext cx="3890555" cy="5215295"/>
          </a:xfrm>
          <a:prstGeom prst="rect">
            <a:avLst/>
          </a:prstGeom>
        </p:spPr>
      </p:pic>
    </p:spTree>
    <p:extLst>
      <p:ext uri="{BB962C8B-B14F-4D97-AF65-F5344CB8AC3E}">
        <p14:creationId xmlns:p14="http://schemas.microsoft.com/office/powerpoint/2010/main" val="1538513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FF0000"/>
                </a:solidFill>
              </a:rPr>
              <a:t>Bir İşletmenin/Ticari Kuruluşun Su Ayak İzi</a:t>
            </a:r>
            <a:endParaRPr lang="tr-TR" b="1" dirty="0">
              <a:solidFill>
                <a:srgbClr val="FF0000"/>
              </a:solidFill>
            </a:endParaRPr>
          </a:p>
        </p:txBody>
      </p:sp>
      <p:sp>
        <p:nvSpPr>
          <p:cNvPr id="3" name="2 İçerik Yer Tutucusu"/>
          <p:cNvSpPr>
            <a:spLocks noGrp="1"/>
          </p:cNvSpPr>
          <p:nvPr>
            <p:ph idx="1"/>
          </p:nvPr>
        </p:nvSpPr>
        <p:spPr/>
        <p:txBody>
          <a:bodyPr/>
          <a:lstStyle/>
          <a:p>
            <a:r>
              <a:rPr lang="tr-TR" dirty="0" smtClean="0"/>
              <a:t>Su her işletme için hayati bir kaynaktır; Gıda, elektronik eşya, giysi veya diğer tüketim malları için.</a:t>
            </a:r>
            <a:r>
              <a:rPr lang="en-US" dirty="0" smtClean="0"/>
              <a:t> </a:t>
            </a:r>
            <a:endParaRPr lang="tr-TR" dirty="0" smtClean="0"/>
          </a:p>
          <a:p>
            <a:r>
              <a:rPr lang="tr-TR" dirty="0" smtClean="0"/>
              <a:t>Bir işletmenin su ayak izi, ürettiği malların veya hizmetlerin üretilmesinde kullanılan toplan su miktarının bir göstergesidir. </a:t>
            </a:r>
          </a:p>
          <a:p>
            <a:r>
              <a:rPr lang="tr-TR" dirty="0" smtClean="0"/>
              <a:t>Bir ürün veya hizmetin üretilmesinde harcanan su </a:t>
            </a:r>
            <a:r>
              <a:rPr lang="tr-TR" dirty="0" smtClean="0">
                <a:solidFill>
                  <a:srgbClr val="FF0000"/>
                </a:solidFill>
              </a:rPr>
              <a:t>+</a:t>
            </a:r>
            <a:r>
              <a:rPr lang="tr-TR" dirty="0" smtClean="0"/>
              <a:t> tedarik zincirinde kullanılan su </a:t>
            </a:r>
            <a:r>
              <a:rPr lang="tr-TR" dirty="0" smtClean="0">
                <a:solidFill>
                  <a:srgbClr val="FF0000"/>
                </a:solidFill>
              </a:rPr>
              <a:t>+</a:t>
            </a:r>
            <a:r>
              <a:rPr lang="tr-TR" dirty="0" smtClean="0"/>
              <a:t> ürünün kullanımı sırasında harcanan su. </a:t>
            </a:r>
          </a:p>
          <a:p>
            <a:r>
              <a:rPr lang="tr-TR" dirty="0" smtClean="0"/>
              <a:t>Su ayak izinizi bilmek, işletmeniz için suyun önemli olup olmadığını ve ürettiğiniz mallarla ilişkisini anlamanıza yardımcı olur. </a:t>
            </a:r>
            <a:endParaRPr lang="tr-TR" dirty="0"/>
          </a:p>
        </p:txBody>
      </p:sp>
      <p:pic>
        <p:nvPicPr>
          <p:cNvPr id="4" name="Resim 3"/>
          <p:cNvPicPr>
            <a:picLocks noChangeAspect="1"/>
          </p:cNvPicPr>
          <p:nvPr/>
        </p:nvPicPr>
        <p:blipFill>
          <a:blip r:embed="rId2"/>
          <a:stretch>
            <a:fillRect/>
          </a:stretch>
        </p:blipFill>
        <p:spPr>
          <a:xfrm>
            <a:off x="1048034" y="5683144"/>
            <a:ext cx="4718713" cy="49381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smtClean="0">
                <a:solidFill>
                  <a:srgbClr val="FF0000"/>
                </a:solidFill>
              </a:rPr>
              <a:t>Temel Bulgular - Küresel Rapor </a:t>
            </a:r>
            <a:r>
              <a:rPr lang="tr-TR" b="1" dirty="0">
                <a:solidFill>
                  <a:srgbClr val="FF0000"/>
                </a:solidFill>
              </a:rPr>
              <a:t/>
            </a:r>
            <a:br>
              <a:rPr lang="tr-TR" b="1" dirty="0">
                <a:solidFill>
                  <a:srgbClr val="FF0000"/>
                </a:solidFill>
              </a:rPr>
            </a:br>
            <a:r>
              <a:rPr lang="tr-TR" sz="2000" b="1" i="1" dirty="0" smtClean="0">
                <a:solidFill>
                  <a:srgbClr val="FF0000"/>
                </a:solidFill>
              </a:rPr>
              <a:t>(http</a:t>
            </a:r>
            <a:r>
              <a:rPr lang="tr-TR" sz="2000" b="1" i="1" dirty="0">
                <a:solidFill>
                  <a:srgbClr val="FF0000"/>
                </a:solidFill>
              </a:rPr>
              <a:t>://</a:t>
            </a:r>
            <a:r>
              <a:rPr lang="tr-TR" sz="2000" b="1" i="1" dirty="0" smtClean="0">
                <a:solidFill>
                  <a:srgbClr val="FF0000"/>
                </a:solidFill>
              </a:rPr>
              <a:t>gazetesu.sabanciuniv.edu/tr/2015-11/cdp-2015-kuresel-su-raporu-ve-turkiye-sonuclari)</a:t>
            </a:r>
            <a:endParaRPr lang="tr-TR" sz="2000" i="1" dirty="0">
              <a:solidFill>
                <a:srgbClr val="FF0000"/>
              </a:solidFill>
            </a:endParaRPr>
          </a:p>
        </p:txBody>
      </p:sp>
      <p:sp>
        <p:nvSpPr>
          <p:cNvPr id="3" name="İçerik Yer Tutucusu 2"/>
          <p:cNvSpPr>
            <a:spLocks noGrp="1"/>
          </p:cNvSpPr>
          <p:nvPr>
            <p:ph idx="1"/>
          </p:nvPr>
        </p:nvSpPr>
        <p:spPr>
          <a:xfrm>
            <a:off x="580623" y="1690688"/>
            <a:ext cx="10515600" cy="4734529"/>
          </a:xfrm>
        </p:spPr>
        <p:txBody>
          <a:bodyPr>
            <a:normAutofit/>
          </a:bodyPr>
          <a:lstStyle/>
          <a:p>
            <a:r>
              <a:rPr lang="tr-TR" dirty="0" smtClean="0"/>
              <a:t>Su </a:t>
            </a:r>
            <a:r>
              <a:rPr lang="tr-TR" dirty="0"/>
              <a:t>güvenliğini iyileştirmeye yönelik aksiyonlar pek çok şirket için temel ticari bir zorunluluk haline geldi. Kurumsal su yönetiminin özellikle büyük şirketler tarafından daha iyi anlaşıldığı sonucuna varıldı. Yanıt veren şirketlerin neredeyse üçte ikisi su riskiyle karşı karşıya olduğunu, su riskinin finansal etkilerinin 2015 yılında 2,5 milyar doları aştığını söylüyor. </a:t>
            </a:r>
          </a:p>
          <a:p>
            <a:r>
              <a:rPr lang="tr-TR" dirty="0" smtClean="0"/>
              <a:t>Yatırımcılara </a:t>
            </a:r>
            <a:r>
              <a:rPr lang="tr-TR" dirty="0"/>
              <a:t>karşı en az şeffaflık sergileyen şirketler su riskinin en büyük tehlikeyi oluşturduğu petrol ve gaz şirketleri oldu. Dünyanın en büyük halka açık enerji şirketlerinin sadece %22'si su yönetimi stratejilerini açıkladı.</a:t>
            </a:r>
          </a:p>
          <a:p>
            <a:endParaRPr lang="tr-TR" dirty="0"/>
          </a:p>
        </p:txBody>
      </p:sp>
    </p:spTree>
    <p:extLst>
      <p:ext uri="{BB962C8B-B14F-4D97-AF65-F5344CB8AC3E}">
        <p14:creationId xmlns:p14="http://schemas.microsoft.com/office/powerpoint/2010/main" val="3412461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909883"/>
          </a:xfrm>
        </p:spPr>
        <p:txBody>
          <a:bodyPr/>
          <a:lstStyle/>
          <a:p>
            <a:r>
              <a:rPr lang="tr-TR" b="1" dirty="0" smtClean="0">
                <a:solidFill>
                  <a:srgbClr val="FF0000"/>
                </a:solidFill>
              </a:rPr>
              <a:t>(devam)</a:t>
            </a:r>
            <a:endParaRPr lang="tr-TR" b="1" dirty="0">
              <a:solidFill>
                <a:srgbClr val="FF0000"/>
              </a:solidFill>
            </a:endParaRPr>
          </a:p>
        </p:txBody>
      </p:sp>
      <p:sp>
        <p:nvSpPr>
          <p:cNvPr id="3" name="İçerik Yer Tutucusu 2"/>
          <p:cNvSpPr>
            <a:spLocks noGrp="1"/>
          </p:cNvSpPr>
          <p:nvPr>
            <p:ph idx="1"/>
          </p:nvPr>
        </p:nvSpPr>
        <p:spPr>
          <a:xfrm>
            <a:off x="618186" y="1442434"/>
            <a:ext cx="10735614" cy="4734529"/>
          </a:xfrm>
        </p:spPr>
        <p:txBody>
          <a:bodyPr>
            <a:normAutofit fontScale="85000" lnSpcReduction="10000"/>
          </a:bodyPr>
          <a:lstStyle/>
          <a:p>
            <a:r>
              <a:rPr lang="tr-TR" dirty="0"/>
              <a:t>CDP Su A Listesi'nde yer alan 8 şirket piyasadaki performansın artmasına yardımcı olacaktır. Son beş yılda yapılan bildirimler analiz edildiğinde su yönetimi konusunda ciddi bir ilerleme kaydedildiği ama bazı konulara yeterince önem verilmediği ortaya çıkıyor. Tedarik zinciri riskleri, tamamlanmamış su risk değerlendirmeleri, anlamlı su politikalarının olmayışı ve açıklamaların evrensellikten uzak oluşu acilen ciddiye alınması gereken konular olarak karşımıza çıkıyor.</a:t>
            </a:r>
          </a:p>
          <a:p>
            <a:r>
              <a:rPr lang="tr-TR" dirty="0"/>
              <a:t>Su yönetimi konusunda büyük şirketler ve diğerleri arasındaki uçurumun kapanması için acilen harekete geçilmesi gerekiyor. Yatırımcıların artan ilgisine rağmen piyasa yeterince şeffaf değil – CDP tarafından açıklama yapması için davet yollanan 1.073 şirketin sadece %38'i </a:t>
            </a:r>
            <a:r>
              <a:rPr lang="tr-TR" dirty="0" err="1"/>
              <a:t>CDP’ye</a:t>
            </a:r>
            <a:r>
              <a:rPr lang="tr-TR" dirty="0"/>
              <a:t> olumlu yanıt verdi. </a:t>
            </a:r>
          </a:p>
          <a:p>
            <a:r>
              <a:rPr lang="tr-TR" dirty="0"/>
              <a:t>Su yönetimi risk altındaki şirketlere net faydalar sunuyor. Su yönetimine ilişkin olağan yaklaşımlarını stratejik su yönetimi çabalarına dönüştürebilen şirketlerin risk </a:t>
            </a:r>
            <a:r>
              <a:rPr lang="tr-TR" dirty="0" err="1"/>
              <a:t>azaltımı</a:t>
            </a:r>
            <a:r>
              <a:rPr lang="tr-TR" dirty="0"/>
              <a:t>, strateji geliştirme, yatırımcıların radarına girebilme ve daha dayanıklı bir hale gelebilme konularında ön plana çıktıkları görülüyor. </a:t>
            </a:r>
          </a:p>
          <a:p>
            <a:endParaRPr lang="tr-TR" dirty="0"/>
          </a:p>
        </p:txBody>
      </p:sp>
    </p:spTree>
    <p:extLst>
      <p:ext uri="{BB962C8B-B14F-4D97-AF65-F5344CB8AC3E}">
        <p14:creationId xmlns:p14="http://schemas.microsoft.com/office/powerpoint/2010/main" val="3243799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FF0000"/>
                </a:solidFill>
              </a:rPr>
              <a:t>CDP Türkiye 2015 Su Programı </a:t>
            </a:r>
            <a:r>
              <a:rPr lang="tr-TR" b="1" dirty="0" smtClean="0">
                <a:solidFill>
                  <a:srgbClr val="FF0000"/>
                </a:solidFill>
              </a:rPr>
              <a:t>Sonuçları</a:t>
            </a:r>
            <a:endParaRPr lang="tr-TR" dirty="0">
              <a:solidFill>
                <a:srgbClr val="FF0000"/>
              </a:solidFill>
            </a:endParaRPr>
          </a:p>
        </p:txBody>
      </p:sp>
      <p:sp>
        <p:nvSpPr>
          <p:cNvPr id="3" name="İçerik Yer Tutucusu 2"/>
          <p:cNvSpPr>
            <a:spLocks noGrp="1"/>
          </p:cNvSpPr>
          <p:nvPr>
            <p:ph idx="1"/>
          </p:nvPr>
        </p:nvSpPr>
        <p:spPr/>
        <p:txBody>
          <a:bodyPr/>
          <a:lstStyle/>
          <a:p>
            <a:r>
              <a:rPr lang="tr-TR" dirty="0" smtClean="0"/>
              <a:t>CDP </a:t>
            </a:r>
            <a:r>
              <a:rPr lang="tr-TR" dirty="0"/>
              <a:t>Su Programı kapsamında, BIST-100 endeksinde yer alan şirketlerden suya bağlı risklere en çok maruz kalma olasılığı olan sektörlerde yer alan 51 şirkete davet gönderildi. Davet alan şirketler içerisinden yanıt veren 8 şirketin yanı sıra </a:t>
            </a:r>
            <a:r>
              <a:rPr lang="tr-TR" dirty="0" err="1"/>
              <a:t>CDP’den</a:t>
            </a:r>
            <a:r>
              <a:rPr lang="tr-TR" dirty="0"/>
              <a:t> davet almadığı halde gönüllü yanıt veren 7 şirket ile beraber bu sene toplamda 15 şirket </a:t>
            </a:r>
            <a:r>
              <a:rPr lang="tr-TR" dirty="0" err="1"/>
              <a:t>CDP’ye</a:t>
            </a:r>
            <a:r>
              <a:rPr lang="tr-TR" dirty="0"/>
              <a:t> yanıt verdi. </a:t>
            </a:r>
          </a:p>
          <a:p>
            <a:endParaRPr lang="tr-TR" dirty="0"/>
          </a:p>
        </p:txBody>
      </p:sp>
    </p:spTree>
    <p:extLst>
      <p:ext uri="{BB962C8B-B14F-4D97-AF65-F5344CB8AC3E}">
        <p14:creationId xmlns:p14="http://schemas.microsoft.com/office/powerpoint/2010/main" val="1900469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49215"/>
            <a:ext cx="10515600" cy="1325563"/>
          </a:xfrm>
        </p:spPr>
        <p:txBody>
          <a:bodyPr/>
          <a:lstStyle/>
          <a:p>
            <a:r>
              <a:rPr lang="tr-TR" b="1" dirty="0">
                <a:solidFill>
                  <a:srgbClr val="FF0000"/>
                </a:solidFill>
              </a:rPr>
              <a:t>Temel </a:t>
            </a:r>
            <a:r>
              <a:rPr lang="tr-TR" b="1" dirty="0" smtClean="0">
                <a:solidFill>
                  <a:srgbClr val="FF0000"/>
                </a:solidFill>
              </a:rPr>
              <a:t>Bulgular – Türkiye Raporu</a:t>
            </a:r>
            <a:endParaRPr lang="tr-TR" dirty="0">
              <a:solidFill>
                <a:srgbClr val="FF0000"/>
              </a:solidFill>
            </a:endParaRPr>
          </a:p>
        </p:txBody>
      </p:sp>
      <p:sp>
        <p:nvSpPr>
          <p:cNvPr id="3" name="İçerik Yer Tutucusu 2"/>
          <p:cNvSpPr>
            <a:spLocks noGrp="1"/>
          </p:cNvSpPr>
          <p:nvPr>
            <p:ph idx="1"/>
          </p:nvPr>
        </p:nvSpPr>
        <p:spPr/>
        <p:txBody>
          <a:bodyPr>
            <a:normAutofit fontScale="70000" lnSpcReduction="20000"/>
          </a:bodyPr>
          <a:lstStyle/>
          <a:p>
            <a:r>
              <a:rPr lang="tr-TR" dirty="0" smtClean="0"/>
              <a:t>Türkiye’de </a:t>
            </a:r>
            <a:r>
              <a:rPr lang="tr-TR" dirty="0" err="1"/>
              <a:t>CDP’nin</a:t>
            </a:r>
            <a:r>
              <a:rPr lang="tr-TR" dirty="0"/>
              <a:t> davet yolladığı şirketlerin yanıt verme oranı çok düşük. Davet yollanan 51 şirketin %84'ü 2015 yılında CDP Su Programı’na yanıt vermedi. Öte yandan CDP tarafından davet edilmeyen yedi şirket gönüllü olarak açıklama yaptı. Yanıt verme oranının düşüklüğü CDP Su Programı'na ilk defa davet edilmiş olma, şirketin etkin bir su politikasının olmaması, suya ilişkin verilerin eksikliği ve ulusal bir su stratejisinin olmayışı gibi birçok nedenle bağdaştırılabilir.</a:t>
            </a:r>
          </a:p>
          <a:p>
            <a:r>
              <a:rPr lang="tr-TR" dirty="0" err="1" smtClean="0"/>
              <a:t>CDP’ye</a:t>
            </a:r>
            <a:r>
              <a:rPr lang="tr-TR" dirty="0" smtClean="0"/>
              <a:t> </a:t>
            </a:r>
            <a:r>
              <a:rPr lang="tr-TR" dirty="0"/>
              <a:t>yanıt veren şirketlerin %36'sı son raporlama yılında sudan kaynaklı olumsuz etkilere maruz kaldığını bildiriyor.  </a:t>
            </a:r>
          </a:p>
          <a:p>
            <a:r>
              <a:rPr lang="tr-TR" dirty="0" smtClean="0"/>
              <a:t>Su </a:t>
            </a:r>
            <a:r>
              <a:rPr lang="tr-TR" dirty="0"/>
              <a:t>güvenliği, Türkiye'deki pek çok şirket için temel bir ticari problem. Raporlama yapan şirketlerin %64'ü suyun işletmeleri için önemli bir risk haline geldiğini bildiriyor. </a:t>
            </a:r>
          </a:p>
          <a:p>
            <a:r>
              <a:rPr lang="tr-TR" dirty="0" smtClean="0"/>
              <a:t>Türkiye'deki </a:t>
            </a:r>
            <a:r>
              <a:rPr lang="tr-TR" dirty="0"/>
              <a:t>hiçbir şirket etkili ve kapsamlı bir su politikası benimsemiş değil. Böyle bir politika için suya yönelik stratejilerin şirketin tüm stratejilerine entegre edilmesi, doğrudan operasyonlar ve tedarik zincirlerine yönelik performans standartlarının belirlenmesi, atılacak adımların net bir şekilde belirlenmesi, su, sağlık ve hijyenin insanların temel hakkı olduğunun kabul edilmesi gerekiyor. </a:t>
            </a:r>
          </a:p>
          <a:p>
            <a:r>
              <a:rPr lang="tr-TR" dirty="0" smtClean="0"/>
              <a:t>Artan </a:t>
            </a:r>
            <a:r>
              <a:rPr lang="tr-TR" dirty="0"/>
              <a:t>su kıtlığı veya stresi, bozulan su kalitesi, kuraklık gibi fiziksel risk faktörleri yanıt veren şirketler tarafından en çok dile getirilen risk faktörleri. Suya ilişkin raporlanan 35 farklı riskin dörtte üçünün (%75) fiziksel riskler olduğu görülüyor. </a:t>
            </a:r>
          </a:p>
        </p:txBody>
      </p:sp>
    </p:spTree>
    <p:extLst>
      <p:ext uri="{BB962C8B-B14F-4D97-AF65-F5344CB8AC3E}">
        <p14:creationId xmlns:p14="http://schemas.microsoft.com/office/powerpoint/2010/main" val="1143135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(devam)</a:t>
            </a:r>
            <a:endParaRPr lang="tr-TR" b="1" dirty="0">
              <a:solidFill>
                <a:srgbClr val="FF0000"/>
              </a:solidFill>
            </a:endParaRPr>
          </a:p>
        </p:txBody>
      </p:sp>
      <p:sp>
        <p:nvSpPr>
          <p:cNvPr id="3" name="İçerik Yer Tutucusu 2"/>
          <p:cNvSpPr>
            <a:spLocks noGrp="1"/>
          </p:cNvSpPr>
          <p:nvPr>
            <p:ph idx="1"/>
          </p:nvPr>
        </p:nvSpPr>
        <p:spPr/>
        <p:txBody>
          <a:bodyPr>
            <a:normAutofit fontScale="70000" lnSpcReduction="20000"/>
          </a:bodyPr>
          <a:lstStyle/>
          <a:p>
            <a:r>
              <a:rPr lang="tr-TR" dirty="0" smtClean="0"/>
              <a:t>Yanıt </a:t>
            </a:r>
            <a:r>
              <a:rPr lang="tr-TR" dirty="0"/>
              <a:t>veren şirketlerin %86'sı suyun </a:t>
            </a:r>
            <a:r>
              <a:rPr lang="tr-TR" dirty="0" err="1"/>
              <a:t>operasyonel</a:t>
            </a:r>
            <a:r>
              <a:rPr lang="tr-TR" dirty="0"/>
              <a:t>, stratejik veya ekonomik fırsatlar sunduğunu bildiriyor. Bu fırsatlardan en önemlileri 'maliyet tasarrufu' ve 'artan su verimliliği' ile ilişkili. Açıklamada bulunan şirketlerin çoğu su tüketimini azaltarak maliyet tasarrufu sağlanabileceğini düşünüyor. </a:t>
            </a:r>
          </a:p>
          <a:p>
            <a:r>
              <a:rPr lang="tr-TR" dirty="0" smtClean="0"/>
              <a:t>Su </a:t>
            </a:r>
            <a:r>
              <a:rPr lang="tr-TR" dirty="0"/>
              <a:t>riski değerlendirmesi konusunda da büyük eksikler var. Bu şirketlerin sadece %14'ü doğrudan operasyonlarını ve tedarik zincirlerini kapsayan genel bir risk değerlendirmesi yapmış durumda. Türk şirketlerinin çoğu henüz değer zincirinde tedarikçileri su konularına dahil eden kapsamlı politikalar benimsemiş değil. </a:t>
            </a:r>
          </a:p>
          <a:p>
            <a:r>
              <a:rPr lang="tr-TR" dirty="0" smtClean="0"/>
              <a:t>Yanıt </a:t>
            </a:r>
            <a:r>
              <a:rPr lang="tr-TR" dirty="0"/>
              <a:t>veren şirketlerin %79'u su politikalarının, stratejilerinin ve planlamasının, yani bütünüyle kurumsal su yönetimi konusunun yönetim kurulu seviyesinde ele alındığını bildiriyor. </a:t>
            </a:r>
          </a:p>
          <a:p>
            <a:r>
              <a:rPr lang="tr-TR" dirty="0" smtClean="0"/>
              <a:t>Yanıt </a:t>
            </a:r>
            <a:r>
              <a:rPr lang="tr-TR" dirty="0"/>
              <a:t>veren şirketlerin yarısı suya yönelik hedefler belirlemiş durumda. Şirketlerin %79'u su yönetimini iyileştirmeye yönelik niteliksel hedefler koyarken, %50'si ise niceliksel hedefler bildiriyor.</a:t>
            </a:r>
          </a:p>
          <a:p>
            <a:r>
              <a:rPr lang="tr-TR" dirty="0" smtClean="0"/>
              <a:t>Şirketlerin </a:t>
            </a:r>
            <a:r>
              <a:rPr lang="tr-TR" dirty="0"/>
              <a:t>bildirdiği niceliksel hedeflerin başında 'çekilen suyun azaltılması', 'su kullanımı takibinin iyileştirilmesi' ve 'su yoğunluğunun azaltılması' geliyor. Niteliksel hedeflerin başındaysa 'sürdürülebilir tarım', 'müşterilerin eğitimi' ve 'bölge halkıyla ilişkileri kuvvetlendirmek' geliyor.  </a:t>
            </a:r>
          </a:p>
          <a:p>
            <a:endParaRPr lang="tr-TR" dirty="0"/>
          </a:p>
          <a:p>
            <a:endParaRPr lang="tr-TR" dirty="0"/>
          </a:p>
        </p:txBody>
      </p:sp>
    </p:spTree>
    <p:extLst>
      <p:ext uri="{BB962C8B-B14F-4D97-AF65-F5344CB8AC3E}">
        <p14:creationId xmlns:p14="http://schemas.microsoft.com/office/powerpoint/2010/main" val="1351860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ISO 14046 </a:t>
            </a:r>
            <a:r>
              <a:rPr lang="tr-TR" b="1" dirty="0">
                <a:solidFill>
                  <a:srgbClr val="FF0000"/>
                </a:solidFill>
              </a:rPr>
              <a:t>Standardı</a:t>
            </a:r>
            <a:br>
              <a:rPr lang="tr-TR" b="1" dirty="0">
                <a:solidFill>
                  <a:srgbClr val="FF0000"/>
                </a:solidFill>
              </a:rPr>
            </a:br>
            <a:r>
              <a:rPr lang="tr-TR" sz="1600" b="1" i="1" dirty="0" smtClean="0">
                <a:solidFill>
                  <a:srgbClr val="FF0000"/>
                </a:solidFill>
              </a:rPr>
              <a:t>(https</a:t>
            </a:r>
            <a:r>
              <a:rPr lang="tr-TR" sz="1600" b="1" i="1" dirty="0">
                <a:solidFill>
                  <a:srgbClr val="FF0000"/>
                </a:solidFill>
              </a:rPr>
              <a:t>://</a:t>
            </a:r>
            <a:r>
              <a:rPr lang="tr-TR" sz="1600" b="1" i="1" dirty="0" smtClean="0">
                <a:solidFill>
                  <a:srgbClr val="FF0000"/>
                </a:solidFill>
              </a:rPr>
              <a:t>www.iso.org/standard/43263.html)</a:t>
            </a:r>
            <a:endParaRPr lang="tr-TR" sz="1600" b="1" i="1" dirty="0">
              <a:solidFill>
                <a:srgbClr val="FF0000"/>
              </a:solidFill>
            </a:endParaRPr>
          </a:p>
        </p:txBody>
      </p:sp>
      <p:pic>
        <p:nvPicPr>
          <p:cNvPr id="3" name="Resim 2"/>
          <p:cNvPicPr>
            <a:picLocks noChangeAspect="1"/>
          </p:cNvPicPr>
          <p:nvPr/>
        </p:nvPicPr>
        <p:blipFill rotWithShape="1">
          <a:blip r:embed="rId2"/>
          <a:srcRect l="8068" t="20626" r="28883" b="18215"/>
          <a:stretch/>
        </p:blipFill>
        <p:spPr>
          <a:xfrm>
            <a:off x="838200" y="1690688"/>
            <a:ext cx="8828314" cy="4814615"/>
          </a:xfrm>
          <a:prstGeom prst="rect">
            <a:avLst/>
          </a:prstGeom>
        </p:spPr>
      </p:pic>
    </p:spTree>
    <p:extLst>
      <p:ext uri="{BB962C8B-B14F-4D97-AF65-F5344CB8AC3E}">
        <p14:creationId xmlns:p14="http://schemas.microsoft.com/office/powerpoint/2010/main" val="2196755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Sanayici: Ne İşime Yarayacak?</a:t>
            </a:r>
            <a:endParaRPr lang="tr-TR" b="1" dirty="0">
              <a:solidFill>
                <a:srgbClr val="FF0000"/>
              </a:solidFill>
            </a:endParaRPr>
          </a:p>
        </p:txBody>
      </p:sp>
      <p:pic>
        <p:nvPicPr>
          <p:cNvPr id="3" name="Resim 2"/>
          <p:cNvPicPr>
            <a:picLocks noChangeAspect="1"/>
          </p:cNvPicPr>
          <p:nvPr/>
        </p:nvPicPr>
        <p:blipFill rotWithShape="1">
          <a:blip r:embed="rId2"/>
          <a:srcRect l="8668" t="38483" r="37718" b="25089"/>
          <a:stretch/>
        </p:blipFill>
        <p:spPr>
          <a:xfrm>
            <a:off x="786721" y="1690688"/>
            <a:ext cx="10567079" cy="4036862"/>
          </a:xfrm>
          <a:prstGeom prst="rect">
            <a:avLst/>
          </a:prstGeom>
        </p:spPr>
      </p:pic>
    </p:spTree>
    <p:extLst>
      <p:ext uri="{BB962C8B-B14F-4D97-AF65-F5344CB8AC3E}">
        <p14:creationId xmlns:p14="http://schemas.microsoft.com/office/powerpoint/2010/main" val="620781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Sanayi: </a:t>
            </a:r>
            <a:r>
              <a:rPr lang="tr-TR" b="1" dirty="0" smtClean="0">
                <a:solidFill>
                  <a:srgbClr val="FF0000"/>
                </a:solidFill>
              </a:rPr>
              <a:t>ISO 14046 Uygulama</a:t>
            </a:r>
            <a:endParaRPr lang="tr-TR" b="1" dirty="0">
              <a:solidFill>
                <a:srgbClr val="FF0000"/>
              </a:solidFill>
            </a:endParaRPr>
          </a:p>
        </p:txBody>
      </p:sp>
      <p:pic>
        <p:nvPicPr>
          <p:cNvPr id="4" name="Resim 3"/>
          <p:cNvPicPr>
            <a:picLocks noChangeAspect="1"/>
          </p:cNvPicPr>
          <p:nvPr/>
        </p:nvPicPr>
        <p:blipFill rotWithShape="1">
          <a:blip r:embed="rId2"/>
          <a:srcRect l="7264" t="9374" r="11013" b="8125"/>
          <a:stretch/>
        </p:blipFill>
        <p:spPr>
          <a:xfrm>
            <a:off x="1304107" y="1504346"/>
            <a:ext cx="9087395" cy="5157711"/>
          </a:xfrm>
          <a:prstGeom prst="rect">
            <a:avLst/>
          </a:prstGeom>
        </p:spPr>
      </p:pic>
    </p:spTree>
    <p:extLst>
      <p:ext uri="{BB962C8B-B14F-4D97-AF65-F5344CB8AC3E}">
        <p14:creationId xmlns:p14="http://schemas.microsoft.com/office/powerpoint/2010/main" val="3565235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l="11782" t="21518" r="13422" b="26339"/>
          <a:stretch/>
        </p:blipFill>
        <p:spPr>
          <a:xfrm>
            <a:off x="193858" y="1750424"/>
            <a:ext cx="11998142" cy="4702628"/>
          </a:xfrm>
          <a:prstGeom prst="rect">
            <a:avLst/>
          </a:prstGeom>
        </p:spPr>
      </p:pic>
      <p:sp>
        <p:nvSpPr>
          <p:cNvPr id="2" name="Dikdörtgen 1"/>
          <p:cNvSpPr/>
          <p:nvPr/>
        </p:nvSpPr>
        <p:spPr>
          <a:xfrm>
            <a:off x="1123666" y="621942"/>
            <a:ext cx="11068334" cy="369332"/>
          </a:xfrm>
          <a:prstGeom prst="rect">
            <a:avLst/>
          </a:prstGeom>
        </p:spPr>
        <p:txBody>
          <a:bodyPr wrap="square">
            <a:spAutoFit/>
          </a:bodyPr>
          <a:lstStyle/>
          <a:p>
            <a:r>
              <a:rPr lang="tr-TR" dirty="0"/>
              <a:t>http://www.brisa.com.tr/haberler/brisa-su-yonetimi-alanindaki-basarisiyla-surdurulebilir-is-odulune-layik-goruldu</a:t>
            </a:r>
          </a:p>
        </p:txBody>
      </p:sp>
    </p:spTree>
    <p:extLst>
      <p:ext uri="{BB962C8B-B14F-4D97-AF65-F5344CB8AC3E}">
        <p14:creationId xmlns:p14="http://schemas.microsoft.com/office/powerpoint/2010/main" val="37526904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smtClean="0">
                <a:solidFill>
                  <a:srgbClr val="FF0000"/>
                </a:solidFill>
              </a:rPr>
              <a:t>Coca</a:t>
            </a:r>
            <a:r>
              <a:rPr lang="tr-TR" b="1" dirty="0" smtClean="0">
                <a:solidFill>
                  <a:srgbClr val="FF0000"/>
                </a:solidFill>
              </a:rPr>
              <a:t> Cola </a:t>
            </a:r>
            <a:endParaRPr lang="tr-TR" b="1" dirty="0">
              <a:solidFill>
                <a:srgbClr val="FF0000"/>
              </a:solidFill>
            </a:endParaRPr>
          </a:p>
        </p:txBody>
      </p:sp>
      <p:sp>
        <p:nvSpPr>
          <p:cNvPr id="3" name="İçerik Yer Tutucusu 2"/>
          <p:cNvSpPr>
            <a:spLocks noGrp="1"/>
          </p:cNvSpPr>
          <p:nvPr>
            <p:ph idx="1"/>
          </p:nvPr>
        </p:nvSpPr>
        <p:spPr>
          <a:xfrm>
            <a:off x="722290" y="1564581"/>
            <a:ext cx="5807299" cy="4351338"/>
          </a:xfrm>
        </p:spPr>
        <p:txBody>
          <a:bodyPr/>
          <a:lstStyle/>
          <a:p>
            <a:pPr marL="0" indent="0">
              <a:buNone/>
            </a:pPr>
            <a:r>
              <a:rPr lang="tr-TR" sz="3200" dirty="0" smtClean="0"/>
              <a:t>Avrupa’da Sürdürülebilir Şeker </a:t>
            </a:r>
            <a:r>
              <a:rPr lang="tr-TR" sz="3200" dirty="0" err="1" smtClean="0"/>
              <a:t>Tedariğine</a:t>
            </a:r>
            <a:r>
              <a:rPr lang="tr-TR" sz="3200" dirty="0" smtClean="0"/>
              <a:t> Doğru</a:t>
            </a:r>
          </a:p>
          <a:p>
            <a:r>
              <a:rPr lang="tr-TR" dirty="0" smtClean="0"/>
              <a:t>Su Ayak İzi Sürdürülebilirliği Değerlendirme Raporu</a:t>
            </a:r>
            <a:endParaRPr lang="tr-TR" dirty="0"/>
          </a:p>
        </p:txBody>
      </p:sp>
      <p:pic>
        <p:nvPicPr>
          <p:cNvPr id="4" name="Resim 3"/>
          <p:cNvPicPr>
            <a:picLocks noChangeAspect="1"/>
          </p:cNvPicPr>
          <p:nvPr/>
        </p:nvPicPr>
        <p:blipFill rotWithShape="1">
          <a:blip r:embed="rId2"/>
          <a:srcRect l="29379" t="9991" r="31721" b="14128"/>
          <a:stretch/>
        </p:blipFill>
        <p:spPr>
          <a:xfrm>
            <a:off x="6761409" y="365125"/>
            <a:ext cx="5061398" cy="5550794"/>
          </a:xfrm>
          <a:prstGeom prst="rect">
            <a:avLst/>
          </a:prstGeom>
        </p:spPr>
      </p:pic>
      <p:sp>
        <p:nvSpPr>
          <p:cNvPr id="5" name="Dikdörtgen 4"/>
          <p:cNvSpPr/>
          <p:nvPr/>
        </p:nvSpPr>
        <p:spPr>
          <a:xfrm>
            <a:off x="665409" y="5794444"/>
            <a:ext cx="6096000" cy="646331"/>
          </a:xfrm>
          <a:prstGeom prst="rect">
            <a:avLst/>
          </a:prstGeom>
        </p:spPr>
        <p:txBody>
          <a:bodyPr>
            <a:spAutoFit/>
          </a:bodyPr>
          <a:lstStyle/>
          <a:p>
            <a:r>
              <a:rPr lang="tr-TR" dirty="0"/>
              <a:t>http://waterfootprint.org/media/downloads/CocaCola-2011-WaterFootprintSustainabilityAssessment_1.pdf</a:t>
            </a:r>
          </a:p>
        </p:txBody>
      </p:sp>
    </p:spTree>
    <p:extLst>
      <p:ext uri="{BB962C8B-B14F-4D97-AF65-F5344CB8AC3E}">
        <p14:creationId xmlns:p14="http://schemas.microsoft.com/office/powerpoint/2010/main" val="1199942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FF0000"/>
                </a:solidFill>
              </a:rPr>
              <a:t>Su ve Ekonomi</a:t>
            </a:r>
            <a:endParaRPr lang="tr-TR" b="1" dirty="0">
              <a:solidFill>
                <a:srgbClr val="FF0000"/>
              </a:solidFill>
            </a:endParaRPr>
          </a:p>
        </p:txBody>
      </p:sp>
      <p:sp>
        <p:nvSpPr>
          <p:cNvPr id="3" name="2 İçerik Yer Tutucusu"/>
          <p:cNvSpPr>
            <a:spLocks noGrp="1"/>
          </p:cNvSpPr>
          <p:nvPr>
            <p:ph idx="1"/>
          </p:nvPr>
        </p:nvSpPr>
        <p:spPr/>
        <p:txBody>
          <a:bodyPr/>
          <a:lstStyle/>
          <a:p>
            <a:r>
              <a:rPr lang="tr-TR" dirty="0" smtClean="0"/>
              <a:t>Dünya Ekonomi Forumu’nun </a:t>
            </a:r>
            <a:r>
              <a:rPr lang="tr-TR" dirty="0" smtClean="0">
                <a:hlinkClick r:id="rId2" tooltip="Global Risks report 2015"/>
              </a:rPr>
              <a:t>Küresel </a:t>
            </a:r>
            <a:r>
              <a:rPr lang="en-US" dirty="0" smtClean="0">
                <a:hlinkClick r:id="rId2" tooltip="Global Risks report 2015"/>
              </a:rPr>
              <a:t>Risk</a:t>
            </a:r>
            <a:r>
              <a:rPr lang="tr-TR" dirty="0" err="1" smtClean="0">
                <a:hlinkClick r:id="rId2" tooltip="Global Risks report 2015"/>
              </a:rPr>
              <a:t>ler</a:t>
            </a:r>
            <a:r>
              <a:rPr lang="tr-TR" dirty="0" smtClean="0">
                <a:hlinkClick r:id="rId2" tooltip="Global Risks report 2015"/>
              </a:rPr>
              <a:t> </a:t>
            </a:r>
            <a:r>
              <a:rPr lang="en-US" dirty="0" smtClean="0">
                <a:hlinkClick r:id="rId2" tooltip="Global Risks report 2015"/>
              </a:rPr>
              <a:t>2015 R</a:t>
            </a:r>
            <a:r>
              <a:rPr lang="tr-TR" dirty="0" smtClean="0">
                <a:hlinkClick r:id="rId2" tooltip="Global Risks report 2015"/>
              </a:rPr>
              <a:t>a</a:t>
            </a:r>
            <a:r>
              <a:rPr lang="en-US" dirty="0" err="1" smtClean="0">
                <a:hlinkClick r:id="rId2" tooltip="Global Risks report 2015"/>
              </a:rPr>
              <a:t>por</a:t>
            </a:r>
            <a:r>
              <a:rPr lang="tr-TR" dirty="0" err="1" smtClean="0">
                <a:hlinkClick r:id="rId2" tooltip="Global Risks report 2015"/>
              </a:rPr>
              <a:t>u</a:t>
            </a:r>
            <a:r>
              <a:rPr lang="tr-TR" dirty="0" err="1" smtClean="0"/>
              <a:t>’nda</a:t>
            </a:r>
            <a:r>
              <a:rPr lang="tr-TR" dirty="0" smtClean="0"/>
              <a:t> </a:t>
            </a:r>
            <a:r>
              <a:rPr lang="tr-TR" dirty="0" smtClean="0">
                <a:solidFill>
                  <a:srgbClr val="FF0000"/>
                </a:solidFill>
              </a:rPr>
              <a:t>su krizleri</a:t>
            </a:r>
            <a:r>
              <a:rPr lang="tr-TR" dirty="0" smtClean="0"/>
              <a:t> en yüksek etkisi olan küresel riskler olarak sıralanmıştır. </a:t>
            </a:r>
          </a:p>
          <a:p>
            <a:r>
              <a:rPr lang="tr-TR" dirty="0" smtClean="0"/>
              <a:t>Bugüne kadar su bedava bir hammadde olarak kabul edildi. </a:t>
            </a:r>
          </a:p>
          <a:p>
            <a:r>
              <a:rPr lang="tr-TR" dirty="0" smtClean="0"/>
              <a:t>Bugün firmalar, suyun yanlış yönetilmesinin markalarına, güvenilirliklerine, kredi notlarına ve sigorta maliyetlerine zarar vereceğini fark etmeye başladılar.</a:t>
            </a:r>
            <a:endParaRPr lang="tr-TR" dirty="0"/>
          </a:p>
        </p:txBody>
      </p:sp>
      <p:sp>
        <p:nvSpPr>
          <p:cNvPr id="4" name="Dikdörtgen 3"/>
          <p:cNvSpPr/>
          <p:nvPr/>
        </p:nvSpPr>
        <p:spPr>
          <a:xfrm>
            <a:off x="968263" y="5441623"/>
            <a:ext cx="5587940" cy="369332"/>
          </a:xfrm>
          <a:prstGeom prst="rect">
            <a:avLst/>
          </a:prstGeom>
        </p:spPr>
        <p:txBody>
          <a:bodyPr wrap="none">
            <a:spAutoFit/>
          </a:bodyPr>
          <a:lstStyle/>
          <a:p>
            <a:r>
              <a:rPr lang="tr-TR" dirty="0"/>
              <a:t>http://www3.weforum.org/docs/GRR17_Report_web.pdf</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l="12551" t="21610" r="13409" b="13778"/>
          <a:stretch/>
        </p:blipFill>
        <p:spPr>
          <a:xfrm>
            <a:off x="464731" y="656823"/>
            <a:ext cx="11444578" cy="5615187"/>
          </a:xfrm>
          <a:prstGeom prst="rect">
            <a:avLst/>
          </a:prstGeom>
        </p:spPr>
      </p:pic>
      <p:sp>
        <p:nvSpPr>
          <p:cNvPr id="2" name="Dikdörtgen 1"/>
          <p:cNvSpPr/>
          <p:nvPr/>
        </p:nvSpPr>
        <p:spPr>
          <a:xfrm>
            <a:off x="1683224" y="6211669"/>
            <a:ext cx="6096000" cy="646331"/>
          </a:xfrm>
          <a:prstGeom prst="rect">
            <a:avLst/>
          </a:prstGeom>
        </p:spPr>
        <p:txBody>
          <a:bodyPr>
            <a:spAutoFit/>
          </a:bodyPr>
          <a:lstStyle/>
          <a:p>
            <a:r>
              <a:rPr lang="tr-TR" dirty="0"/>
              <a:t>http://waterfootprint.org/media/downloads/CocaCola-2011-WaterFootprintSustainabilityAssessment_1.pdf</a:t>
            </a:r>
          </a:p>
        </p:txBody>
      </p:sp>
    </p:spTree>
    <p:extLst>
      <p:ext uri="{BB962C8B-B14F-4D97-AF65-F5344CB8AC3E}">
        <p14:creationId xmlns:p14="http://schemas.microsoft.com/office/powerpoint/2010/main" val="1661777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Şekerpancarı Yetiştirmenin Su Ayak İzi</a:t>
            </a:r>
            <a:endParaRPr lang="tr-TR" b="1" dirty="0"/>
          </a:p>
        </p:txBody>
      </p:sp>
      <p:pic>
        <p:nvPicPr>
          <p:cNvPr id="4" name="Resim 3"/>
          <p:cNvPicPr>
            <a:picLocks noChangeAspect="1"/>
          </p:cNvPicPr>
          <p:nvPr/>
        </p:nvPicPr>
        <p:blipFill rotWithShape="1">
          <a:blip r:embed="rId2"/>
          <a:srcRect l="43792" t="6901" r="21330" b="7690"/>
          <a:stretch/>
        </p:blipFill>
        <p:spPr>
          <a:xfrm>
            <a:off x="214746" y="1388268"/>
            <a:ext cx="3858491" cy="5314951"/>
          </a:xfrm>
          <a:prstGeom prst="rect">
            <a:avLst/>
          </a:prstGeom>
        </p:spPr>
      </p:pic>
      <p:pic>
        <p:nvPicPr>
          <p:cNvPr id="5" name="Resim 4"/>
          <p:cNvPicPr>
            <a:picLocks noChangeAspect="1"/>
          </p:cNvPicPr>
          <p:nvPr/>
        </p:nvPicPr>
        <p:blipFill>
          <a:blip r:embed="rId3"/>
          <a:stretch>
            <a:fillRect/>
          </a:stretch>
        </p:blipFill>
        <p:spPr>
          <a:xfrm>
            <a:off x="4294909" y="1496291"/>
            <a:ext cx="7625793" cy="5021189"/>
          </a:xfrm>
          <a:prstGeom prst="rect">
            <a:avLst/>
          </a:prstGeom>
        </p:spPr>
      </p:pic>
    </p:spTree>
    <p:extLst>
      <p:ext uri="{BB962C8B-B14F-4D97-AF65-F5344CB8AC3E}">
        <p14:creationId xmlns:p14="http://schemas.microsoft.com/office/powerpoint/2010/main" val="10439557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Avrupa’da</a:t>
            </a:r>
            <a:r>
              <a:rPr lang="tr-TR" dirty="0" smtClean="0">
                <a:solidFill>
                  <a:srgbClr val="FF0000"/>
                </a:solidFill>
              </a:rPr>
              <a:t> Sonuç</a:t>
            </a:r>
            <a:endParaRPr lang="tr-TR" dirty="0">
              <a:solidFill>
                <a:srgbClr val="FF0000"/>
              </a:solidFill>
            </a:endParaRPr>
          </a:p>
        </p:txBody>
      </p:sp>
      <p:sp>
        <p:nvSpPr>
          <p:cNvPr id="3" name="İçerik Yer Tutucusu 2"/>
          <p:cNvSpPr>
            <a:spLocks noGrp="1"/>
          </p:cNvSpPr>
          <p:nvPr>
            <p:ph idx="1"/>
          </p:nvPr>
        </p:nvSpPr>
        <p:spPr>
          <a:xfrm>
            <a:off x="6774872" y="1806059"/>
            <a:ext cx="2992583" cy="4351338"/>
          </a:xfrm>
        </p:spPr>
        <p:txBody>
          <a:bodyPr/>
          <a:lstStyle/>
          <a:p>
            <a:pPr marL="0" indent="0">
              <a:buNone/>
            </a:pPr>
            <a:r>
              <a:rPr lang="tr-TR" dirty="0" smtClean="0"/>
              <a:t>1-3: İspanya</a:t>
            </a:r>
          </a:p>
          <a:p>
            <a:pPr marL="0" indent="0">
              <a:buNone/>
            </a:pPr>
            <a:r>
              <a:rPr lang="tr-TR" dirty="0" smtClean="0"/>
              <a:t>4: Fransa</a:t>
            </a:r>
          </a:p>
          <a:p>
            <a:pPr marL="0" indent="0">
              <a:buNone/>
            </a:pPr>
            <a:r>
              <a:rPr lang="tr-TR" dirty="0" smtClean="0"/>
              <a:t>5: İngiltere</a:t>
            </a:r>
          </a:p>
          <a:p>
            <a:pPr marL="0" indent="0">
              <a:buNone/>
            </a:pPr>
            <a:r>
              <a:rPr lang="tr-TR" dirty="0" smtClean="0"/>
              <a:t>6: Belçika</a:t>
            </a:r>
          </a:p>
          <a:p>
            <a:pPr marL="0" indent="0">
              <a:buNone/>
            </a:pPr>
            <a:r>
              <a:rPr lang="tr-TR" dirty="0" smtClean="0"/>
              <a:t>7: Hollanda</a:t>
            </a:r>
          </a:p>
          <a:p>
            <a:pPr marL="0" indent="0">
              <a:buNone/>
            </a:pPr>
            <a:r>
              <a:rPr lang="tr-TR" dirty="0" smtClean="0"/>
              <a:t>8-9: Romanya</a:t>
            </a:r>
          </a:p>
          <a:p>
            <a:pPr marL="0" indent="0">
              <a:buNone/>
            </a:pPr>
            <a:r>
              <a:rPr lang="tr-TR" dirty="0" smtClean="0"/>
              <a:t>10: Yunanistan</a:t>
            </a:r>
            <a:endParaRPr lang="tr-TR" dirty="0"/>
          </a:p>
        </p:txBody>
      </p:sp>
      <p:pic>
        <p:nvPicPr>
          <p:cNvPr id="4" name="Resim 3"/>
          <p:cNvPicPr>
            <a:picLocks noChangeAspect="1"/>
          </p:cNvPicPr>
          <p:nvPr/>
        </p:nvPicPr>
        <p:blipFill rotWithShape="1">
          <a:blip r:embed="rId2"/>
          <a:srcRect l="49175" t="29533" r="19744" b="12720"/>
          <a:stretch/>
        </p:blipFill>
        <p:spPr>
          <a:xfrm>
            <a:off x="838200" y="1398735"/>
            <a:ext cx="4945487" cy="5165986"/>
          </a:xfrm>
          <a:prstGeom prst="rect">
            <a:avLst/>
          </a:prstGeom>
        </p:spPr>
      </p:pic>
      <p:sp>
        <p:nvSpPr>
          <p:cNvPr id="5" name="Dikdörtgen 4"/>
          <p:cNvSpPr/>
          <p:nvPr/>
        </p:nvSpPr>
        <p:spPr>
          <a:xfrm>
            <a:off x="5783687" y="5918390"/>
            <a:ext cx="6096000" cy="646331"/>
          </a:xfrm>
          <a:prstGeom prst="rect">
            <a:avLst/>
          </a:prstGeom>
        </p:spPr>
        <p:txBody>
          <a:bodyPr>
            <a:spAutoFit/>
          </a:bodyPr>
          <a:lstStyle/>
          <a:p>
            <a:r>
              <a:rPr lang="tr-TR"/>
              <a:t>http://waterfootprint.org/media/downloads/CocaCola-2011-WaterFootprintSustainabilityAssessment_1.pdf</a:t>
            </a:r>
          </a:p>
        </p:txBody>
      </p:sp>
    </p:spTree>
    <p:extLst>
      <p:ext uri="{BB962C8B-B14F-4D97-AF65-F5344CB8AC3E}">
        <p14:creationId xmlns:p14="http://schemas.microsoft.com/office/powerpoint/2010/main" val="38588899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FF0000"/>
                </a:solidFill>
              </a:rPr>
              <a:t>Bir İşletmenin Su Ayak İzi (devam)</a:t>
            </a:r>
            <a:endParaRPr lang="tr-TR" dirty="0"/>
          </a:p>
        </p:txBody>
      </p:sp>
      <p:sp>
        <p:nvSpPr>
          <p:cNvPr id="3" name="2 İçerik Yer Tutucusu"/>
          <p:cNvSpPr>
            <a:spLocks noGrp="1"/>
          </p:cNvSpPr>
          <p:nvPr>
            <p:ph idx="1"/>
          </p:nvPr>
        </p:nvSpPr>
        <p:spPr/>
        <p:txBody>
          <a:bodyPr>
            <a:normAutofit/>
          </a:bodyPr>
          <a:lstStyle/>
          <a:p>
            <a:r>
              <a:rPr lang="tr-TR" dirty="0" smtClean="0"/>
              <a:t>Su ayak izinizi bilmek yeterli değildir. Proseslerinizin ve tedarik zincirinizin su ayak izlerinin dayandığı nehir havzalarının ve bölgelerin su ayak izlerini de bilmek gerekir.</a:t>
            </a:r>
            <a:r>
              <a:rPr lang="en-US" dirty="0" smtClean="0"/>
              <a:t> </a:t>
            </a:r>
            <a:endParaRPr lang="tr-TR" dirty="0" smtClean="0"/>
          </a:p>
          <a:p>
            <a:r>
              <a:rPr lang="tr-TR" dirty="0" smtClean="0"/>
              <a:t>Su kıtlığı veya kirlilik, üretimi durdurabilir, tedarik zincirinde sorunlara neden olabilir, diğer su kullanıcıları ile çatışmaya yol açabilir (örneğin çiftçiler ve bölgedeki topluluklar), kurumsal itibarınıza zarar verebilir. </a:t>
            </a:r>
          </a:p>
          <a:p>
            <a:r>
              <a:rPr lang="tr-TR" dirty="0" smtClean="0"/>
              <a:t>Su tüketiminin ve kirliliğin kümülatif resmini anlamak, su ile ilgili iş risklerini tanımlamaya ve sürdürülebilir su kullanımı ve kaynak verimliliği sağlamak için gerekli olan stratejik eylemleri belirlemeye yardımcı olur.</a:t>
            </a:r>
            <a:endParaRPr lang="tr-T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FF0000"/>
                </a:solidFill>
              </a:rPr>
              <a:t>Avantaja Çevirmek?</a:t>
            </a:r>
            <a:endParaRPr lang="tr-TR" b="1" dirty="0">
              <a:solidFill>
                <a:srgbClr val="FF0000"/>
              </a:solidFill>
            </a:endParaRPr>
          </a:p>
        </p:txBody>
      </p:sp>
      <p:sp>
        <p:nvSpPr>
          <p:cNvPr id="3" name="2 İçerik Yer Tutucusu"/>
          <p:cNvSpPr>
            <a:spLocks noGrp="1"/>
          </p:cNvSpPr>
          <p:nvPr>
            <p:ph idx="1"/>
          </p:nvPr>
        </p:nvSpPr>
        <p:spPr/>
        <p:txBody>
          <a:bodyPr>
            <a:normAutofit/>
          </a:bodyPr>
          <a:lstStyle/>
          <a:p>
            <a:r>
              <a:rPr lang="tr-TR" dirty="0" smtClean="0"/>
              <a:t>Dünyanın önde gelen şirketleri, bu riskleri yönetmek için karbon ayak izinde olduğu gibi, su ayak izi kavramını da gündemlerine eklemek zorunda olduklarını fark ediyorlar. </a:t>
            </a:r>
          </a:p>
          <a:p>
            <a:r>
              <a:rPr lang="tr-TR" dirty="0" smtClean="0"/>
              <a:t>Diğerlerinden önce su ayak izini ortaya çıkaranlar, su ayak izini azaltmak için kesin hedefler koyanlar, su kıtlığı ve kirliliğin en kritik olduğu yerlere özellikle dikkat edenler</a:t>
            </a:r>
            <a:r>
              <a:rPr lang="en-US" dirty="0" smtClean="0"/>
              <a:t>, </a:t>
            </a:r>
            <a:r>
              <a:rPr lang="tr-TR" dirty="0" smtClean="0"/>
              <a:t>bu riskleri rekabetçi bir avantaja çevirebilir ve su koruyuculuğunda lider konuma gelebilirler. </a:t>
            </a:r>
          </a:p>
          <a:p>
            <a:r>
              <a:rPr lang="tr-TR" dirty="0" smtClean="0"/>
              <a:t>İşletmeler, dünyanın su sorunlarını çözmede anahtar rol oynayabilirler. </a:t>
            </a:r>
            <a:endParaRPr lang="tr-T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9200" t="30000" r="19500" b="4000"/>
          <a:stretch>
            <a:fillRect/>
          </a:stretch>
        </p:blipFill>
        <p:spPr bwMode="auto">
          <a:xfrm>
            <a:off x="1085088" y="249936"/>
            <a:ext cx="8692896" cy="6437376"/>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8300" t="30250" r="22700" b="4000"/>
          <a:stretch>
            <a:fillRect/>
          </a:stretch>
        </p:blipFill>
        <p:spPr bwMode="auto">
          <a:xfrm>
            <a:off x="1072896" y="201168"/>
            <a:ext cx="8412480" cy="6412992"/>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l="10500" t="30750" r="11400" b="4125"/>
          <a:stretch>
            <a:fillRect/>
          </a:stretch>
        </p:blipFill>
        <p:spPr bwMode="auto">
          <a:xfrm>
            <a:off x="853440" y="353568"/>
            <a:ext cx="9521952" cy="6352032"/>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6837608" cy="1325563"/>
          </a:xfrm>
        </p:spPr>
        <p:txBody>
          <a:bodyPr>
            <a:normAutofit/>
          </a:bodyPr>
          <a:lstStyle/>
          <a:p>
            <a:r>
              <a:rPr lang="tr-TR" b="1" dirty="0" smtClean="0">
                <a:solidFill>
                  <a:srgbClr val="FF0000"/>
                </a:solidFill>
              </a:rPr>
              <a:t>Ödev 2 (%30 ağırlık)</a:t>
            </a:r>
            <a:br>
              <a:rPr lang="tr-TR" b="1" dirty="0" smtClean="0">
                <a:solidFill>
                  <a:srgbClr val="FF0000"/>
                </a:solidFill>
              </a:rPr>
            </a:br>
            <a:r>
              <a:rPr lang="tr-TR" b="1" dirty="0" smtClean="0">
                <a:solidFill>
                  <a:srgbClr val="FF0000"/>
                </a:solidFill>
              </a:rPr>
              <a:t>(</a:t>
            </a:r>
            <a:r>
              <a:rPr lang="tr-TR" sz="3600" b="1" i="1" dirty="0" smtClean="0">
                <a:solidFill>
                  <a:srgbClr val="FF0000"/>
                </a:solidFill>
              </a:rPr>
              <a:t>Teslim tarihi : 11 Aralık 2017)</a:t>
            </a:r>
            <a:endParaRPr lang="tr-TR" sz="3600" b="1" i="1" dirty="0">
              <a:solidFill>
                <a:srgbClr val="FF0000"/>
              </a:solidFill>
            </a:endParaRPr>
          </a:p>
        </p:txBody>
      </p:sp>
      <p:sp>
        <p:nvSpPr>
          <p:cNvPr id="3" name="İçerik Yer Tutucusu 2"/>
          <p:cNvSpPr>
            <a:spLocks noGrp="1"/>
          </p:cNvSpPr>
          <p:nvPr>
            <p:ph idx="1"/>
          </p:nvPr>
        </p:nvSpPr>
        <p:spPr>
          <a:xfrm>
            <a:off x="838199" y="1825625"/>
            <a:ext cx="4931535" cy="4351338"/>
          </a:xfrm>
        </p:spPr>
        <p:txBody>
          <a:bodyPr>
            <a:normAutofit fontScale="92500" lnSpcReduction="20000"/>
          </a:bodyPr>
          <a:lstStyle/>
          <a:p>
            <a:r>
              <a:rPr lang="tr-TR" dirty="0" smtClean="0"/>
              <a:t>C&amp;A Firmasının Su Ayak İzi Stratejisi: Pamuklu Giyim Tedarik Zinciri</a:t>
            </a:r>
          </a:p>
          <a:p>
            <a:r>
              <a:rPr lang="tr-TR" dirty="0" smtClean="0"/>
              <a:t>Raporu okuyunuz.</a:t>
            </a:r>
          </a:p>
          <a:p>
            <a:r>
              <a:rPr lang="tr-TR" dirty="0" smtClean="0"/>
              <a:t>Raporu özetleyiniz (en çok 10 sayfa).</a:t>
            </a:r>
          </a:p>
          <a:p>
            <a:r>
              <a:rPr lang="tr-TR" dirty="0" smtClean="0"/>
              <a:t>Raporda kullanılan su ayak izi hesaplamasının dört aşamasını anlatınız.</a:t>
            </a:r>
          </a:p>
          <a:p>
            <a:r>
              <a:rPr lang="tr-TR" dirty="0" smtClean="0"/>
              <a:t>Raporda Bölüm 5 (sayfa </a:t>
            </a:r>
            <a:r>
              <a:rPr lang="tr-TR" smtClean="0"/>
              <a:t>44) - </a:t>
            </a:r>
            <a:r>
              <a:rPr lang="tr-TR" dirty="0" smtClean="0"/>
              <a:t>Su Ayak İzini </a:t>
            </a:r>
            <a:r>
              <a:rPr lang="tr-TR" smtClean="0"/>
              <a:t>Azaltmak için Olası </a:t>
            </a:r>
            <a:r>
              <a:rPr lang="tr-TR" dirty="0" smtClean="0"/>
              <a:t>Tepkiler </a:t>
            </a:r>
            <a:r>
              <a:rPr lang="tr-TR" smtClean="0"/>
              <a:t>Geliştirilmesi - ile </a:t>
            </a:r>
            <a:r>
              <a:rPr lang="tr-TR" dirty="0" smtClean="0"/>
              <a:t>ilgili önerilerinizi anlatınız. </a:t>
            </a:r>
            <a:endParaRPr lang="tr-TR" dirty="0"/>
          </a:p>
        </p:txBody>
      </p:sp>
      <p:pic>
        <p:nvPicPr>
          <p:cNvPr id="5" name="Resim 4"/>
          <p:cNvPicPr>
            <a:picLocks noChangeAspect="1"/>
          </p:cNvPicPr>
          <p:nvPr/>
        </p:nvPicPr>
        <p:blipFill>
          <a:blip r:embed="rId2"/>
          <a:stretch>
            <a:fillRect/>
          </a:stretch>
        </p:blipFill>
        <p:spPr>
          <a:xfrm>
            <a:off x="7572777" y="1126497"/>
            <a:ext cx="4311729" cy="5372438"/>
          </a:xfrm>
          <a:prstGeom prst="rect">
            <a:avLst/>
          </a:prstGeom>
        </p:spPr>
      </p:pic>
    </p:spTree>
    <p:extLst>
      <p:ext uri="{BB962C8B-B14F-4D97-AF65-F5344CB8AC3E}">
        <p14:creationId xmlns:p14="http://schemas.microsoft.com/office/powerpoint/2010/main" val="2537378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FF0000"/>
                </a:solidFill>
              </a:rPr>
              <a:t>Küresel Risk nedir?</a:t>
            </a:r>
            <a:endParaRPr lang="tr-TR" dirty="0">
              <a:solidFill>
                <a:srgbClr val="FF0000"/>
              </a:solidFill>
            </a:endParaRPr>
          </a:p>
        </p:txBody>
      </p:sp>
      <p:sp>
        <p:nvSpPr>
          <p:cNvPr id="5" name="İçerik Yer Tutucusu 4"/>
          <p:cNvSpPr>
            <a:spLocks noGrp="1"/>
          </p:cNvSpPr>
          <p:nvPr>
            <p:ph idx="1"/>
          </p:nvPr>
        </p:nvSpPr>
        <p:spPr>
          <a:xfrm>
            <a:off x="838200" y="1825625"/>
            <a:ext cx="5170714" cy="4351338"/>
          </a:xfrm>
        </p:spPr>
        <p:txBody>
          <a:bodyPr/>
          <a:lstStyle/>
          <a:p>
            <a:r>
              <a:rPr lang="tr-TR" dirty="0" smtClean="0">
                <a:solidFill>
                  <a:srgbClr val="FF0000"/>
                </a:solidFill>
              </a:rPr>
              <a:t>Küresel risk;</a:t>
            </a:r>
            <a:r>
              <a:rPr lang="tr-TR" dirty="0" smtClean="0"/>
              <a:t> meydana geldiğinde pek çok ülke veya sanayi için önemli derecede olumsuz etki yaratabilecek belirsiz bir olay veya koşul. </a:t>
            </a:r>
            <a:endParaRPr lang="tr-TR" dirty="0"/>
          </a:p>
        </p:txBody>
      </p:sp>
      <p:pic>
        <p:nvPicPr>
          <p:cNvPr id="4" name="Resim 3"/>
          <p:cNvPicPr>
            <a:picLocks noChangeAspect="1"/>
          </p:cNvPicPr>
          <p:nvPr/>
        </p:nvPicPr>
        <p:blipFill rotWithShape="1">
          <a:blip r:embed="rId2"/>
          <a:srcRect l="40396" t="20625" r="42738" b="44733"/>
          <a:stretch/>
        </p:blipFill>
        <p:spPr>
          <a:xfrm>
            <a:off x="6361610" y="484572"/>
            <a:ext cx="5225143" cy="6033795"/>
          </a:xfrm>
          <a:prstGeom prst="rect">
            <a:avLst/>
          </a:prstGeom>
        </p:spPr>
      </p:pic>
      <p:pic>
        <p:nvPicPr>
          <p:cNvPr id="3" name="Resim 2"/>
          <p:cNvPicPr>
            <a:picLocks noChangeAspect="1"/>
          </p:cNvPicPr>
          <p:nvPr/>
        </p:nvPicPr>
        <p:blipFill>
          <a:blip r:embed="rId3"/>
          <a:stretch>
            <a:fillRect/>
          </a:stretch>
        </p:blipFill>
        <p:spPr>
          <a:xfrm>
            <a:off x="838200" y="6018452"/>
            <a:ext cx="5657578" cy="499915"/>
          </a:xfrm>
          <a:prstGeom prst="rect">
            <a:avLst/>
          </a:prstGeom>
        </p:spPr>
      </p:pic>
    </p:spTree>
    <p:extLst>
      <p:ext uri="{BB962C8B-B14F-4D97-AF65-F5344CB8AC3E}">
        <p14:creationId xmlns:p14="http://schemas.microsoft.com/office/powerpoint/2010/main" val="447077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0900" t="23125" r="27900" b="14000"/>
          <a:stretch>
            <a:fillRect/>
          </a:stretch>
        </p:blipFill>
        <p:spPr bwMode="auto">
          <a:xfrm>
            <a:off x="341376" y="243840"/>
            <a:ext cx="7461504" cy="6132576"/>
          </a:xfrm>
          <a:prstGeom prst="rect">
            <a:avLst/>
          </a:prstGeom>
          <a:noFill/>
          <a:ln w="9525">
            <a:noFill/>
            <a:miter lim="800000"/>
            <a:headEnd/>
            <a:tailEnd/>
          </a:ln>
        </p:spPr>
      </p:pic>
      <p:sp>
        <p:nvSpPr>
          <p:cNvPr id="5" name="4 Başlık"/>
          <p:cNvSpPr>
            <a:spLocks noGrp="1"/>
          </p:cNvSpPr>
          <p:nvPr>
            <p:ph type="title"/>
          </p:nvPr>
        </p:nvSpPr>
        <p:spPr>
          <a:xfrm>
            <a:off x="7705344" y="365125"/>
            <a:ext cx="3648456" cy="1325563"/>
          </a:xfrm>
        </p:spPr>
        <p:txBody>
          <a:bodyPr/>
          <a:lstStyle/>
          <a:p>
            <a:r>
              <a:rPr lang="tr-TR" b="1" dirty="0" smtClean="0">
                <a:solidFill>
                  <a:srgbClr val="FF0000"/>
                </a:solidFill>
              </a:rPr>
              <a:t>Rapor</a:t>
            </a:r>
            <a:endParaRPr lang="tr-TR" b="1" dirty="0">
              <a:solidFill>
                <a:srgbClr val="FF0000"/>
              </a:solidFill>
            </a:endParaRPr>
          </a:p>
        </p:txBody>
      </p:sp>
      <p:sp>
        <p:nvSpPr>
          <p:cNvPr id="6" name="5 İçerik Yer Tutucusu"/>
          <p:cNvSpPr>
            <a:spLocks noGrp="1"/>
          </p:cNvSpPr>
          <p:nvPr>
            <p:ph idx="1"/>
          </p:nvPr>
        </p:nvSpPr>
        <p:spPr>
          <a:xfrm>
            <a:off x="7449312" y="1825625"/>
            <a:ext cx="4559808" cy="4351338"/>
          </a:xfrm>
        </p:spPr>
        <p:txBody>
          <a:bodyPr/>
          <a:lstStyle/>
          <a:p>
            <a:pPr>
              <a:buNone/>
            </a:pPr>
            <a:r>
              <a:rPr lang="tr-TR" dirty="0" smtClean="0"/>
              <a:t>5 kategori altında 28 risk:</a:t>
            </a:r>
          </a:p>
          <a:p>
            <a:r>
              <a:rPr lang="tr-TR" dirty="0" smtClean="0"/>
              <a:t>Ekonomik riskler</a:t>
            </a:r>
          </a:p>
          <a:p>
            <a:r>
              <a:rPr lang="tr-TR" dirty="0" smtClean="0"/>
              <a:t>Çevresel riskler</a:t>
            </a:r>
          </a:p>
          <a:p>
            <a:r>
              <a:rPr lang="tr-TR" dirty="0" smtClean="0"/>
              <a:t>Jeopolitik riskler</a:t>
            </a:r>
          </a:p>
          <a:p>
            <a:r>
              <a:rPr lang="tr-TR" dirty="0" smtClean="0"/>
              <a:t>Toplumsal riskler</a:t>
            </a:r>
          </a:p>
          <a:p>
            <a:r>
              <a:rPr lang="tr-TR" dirty="0" smtClean="0"/>
              <a:t>Teknolojik riskler</a:t>
            </a:r>
          </a:p>
          <a:p>
            <a:endParaRPr lang="tr-TR" dirty="0"/>
          </a:p>
        </p:txBody>
      </p:sp>
      <p:pic>
        <p:nvPicPr>
          <p:cNvPr id="2" name="Resim 1"/>
          <p:cNvPicPr>
            <a:picLocks noChangeAspect="1"/>
          </p:cNvPicPr>
          <p:nvPr/>
        </p:nvPicPr>
        <p:blipFill>
          <a:blip r:embed="rId3"/>
          <a:stretch>
            <a:fillRect/>
          </a:stretch>
        </p:blipFill>
        <p:spPr>
          <a:xfrm>
            <a:off x="6242423" y="6311900"/>
            <a:ext cx="5657578" cy="49991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38200" y="365125"/>
            <a:ext cx="4794504" cy="1325563"/>
          </a:xfrm>
        </p:spPr>
        <p:txBody>
          <a:bodyPr/>
          <a:lstStyle/>
          <a:p>
            <a:r>
              <a:rPr lang="tr-TR" b="1" dirty="0" smtClean="0">
                <a:solidFill>
                  <a:srgbClr val="FF0000"/>
                </a:solidFill>
              </a:rPr>
              <a:t>Toplumsal riskler</a:t>
            </a:r>
            <a:endParaRPr lang="tr-TR" b="1" dirty="0">
              <a:solidFill>
                <a:srgbClr val="FF0000"/>
              </a:solidFill>
            </a:endParaRPr>
          </a:p>
        </p:txBody>
      </p:sp>
      <p:sp>
        <p:nvSpPr>
          <p:cNvPr id="3" name="2 İçerik Yer Tutucusu"/>
          <p:cNvSpPr>
            <a:spLocks noGrp="1"/>
          </p:cNvSpPr>
          <p:nvPr>
            <p:ph idx="1"/>
          </p:nvPr>
        </p:nvSpPr>
        <p:spPr>
          <a:xfrm>
            <a:off x="414528" y="1825625"/>
            <a:ext cx="5291328" cy="4351338"/>
          </a:xfrm>
        </p:spPr>
        <p:txBody>
          <a:bodyPr>
            <a:normAutofit fontScale="92500" lnSpcReduction="20000"/>
          </a:bodyPr>
          <a:lstStyle/>
          <a:p>
            <a:r>
              <a:rPr lang="tr-TR" dirty="0" smtClean="0"/>
              <a:t>Kentsel planlamada başarısızlık</a:t>
            </a:r>
          </a:p>
          <a:p>
            <a:r>
              <a:rPr lang="tr-TR" dirty="0" smtClean="0"/>
              <a:t>Gıda krizleri</a:t>
            </a:r>
          </a:p>
          <a:p>
            <a:r>
              <a:rPr lang="tr-TR" dirty="0" smtClean="0"/>
              <a:t>Büyük ölçekli zorunlu göçler</a:t>
            </a:r>
          </a:p>
          <a:p>
            <a:r>
              <a:rPr lang="tr-TR" dirty="0" smtClean="0"/>
              <a:t>Şiddetli sosyal dengesizlik/istikrarsızlık </a:t>
            </a:r>
          </a:p>
          <a:p>
            <a:r>
              <a:rPr lang="tr-TR" dirty="0" smtClean="0"/>
              <a:t>Bulaşıcı hastalıkların hızlı ve büyük oranda yayılımı</a:t>
            </a:r>
          </a:p>
          <a:p>
            <a:r>
              <a:rPr lang="tr-TR" dirty="0" smtClean="0">
                <a:solidFill>
                  <a:srgbClr val="FF0000"/>
                </a:solidFill>
              </a:rPr>
              <a:t>Su krizleri</a:t>
            </a:r>
            <a:r>
              <a:rPr lang="tr-TR" dirty="0" smtClean="0"/>
              <a:t>; erişilebilir tatlı su kaynaklarında miktar ve kalite açısından önemli düşüşler, insan sağlığını ve ekonomik aktiviteleri olumsuz etkiler. </a:t>
            </a:r>
            <a:endParaRPr lang="tr-TR" dirty="0"/>
          </a:p>
        </p:txBody>
      </p:sp>
      <p:pic>
        <p:nvPicPr>
          <p:cNvPr id="2050" name="Picture 2"/>
          <p:cNvPicPr>
            <a:picLocks noChangeAspect="1" noChangeArrowheads="1"/>
          </p:cNvPicPr>
          <p:nvPr/>
        </p:nvPicPr>
        <p:blipFill>
          <a:blip r:embed="rId2" cstate="print"/>
          <a:srcRect l="26200" t="14875" r="24300" b="24875"/>
          <a:stretch>
            <a:fillRect/>
          </a:stretch>
        </p:blipFill>
        <p:spPr bwMode="auto">
          <a:xfrm>
            <a:off x="5559552" y="402336"/>
            <a:ext cx="6035040" cy="5876544"/>
          </a:xfrm>
          <a:prstGeom prst="rect">
            <a:avLst/>
          </a:prstGeom>
          <a:noFill/>
          <a:ln w="9525">
            <a:noFill/>
            <a:miter lim="800000"/>
            <a:headEnd/>
            <a:tailEnd/>
          </a:ln>
        </p:spPr>
      </p:pic>
      <p:pic>
        <p:nvPicPr>
          <p:cNvPr id="4" name="Resim 3"/>
          <p:cNvPicPr>
            <a:picLocks noChangeAspect="1"/>
          </p:cNvPicPr>
          <p:nvPr/>
        </p:nvPicPr>
        <p:blipFill>
          <a:blip r:embed="rId3"/>
          <a:stretch>
            <a:fillRect/>
          </a:stretch>
        </p:blipFill>
        <p:spPr>
          <a:xfrm>
            <a:off x="537659" y="6278880"/>
            <a:ext cx="5657578" cy="49991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l="21408" t="17232" r="21895" b="18839"/>
          <a:stretch/>
        </p:blipFill>
        <p:spPr>
          <a:xfrm>
            <a:off x="1075766" y="490373"/>
            <a:ext cx="9829800" cy="6231538"/>
          </a:xfrm>
          <a:prstGeom prst="rect">
            <a:avLst/>
          </a:prstGeom>
        </p:spPr>
      </p:pic>
      <p:sp>
        <p:nvSpPr>
          <p:cNvPr id="2" name="Dikdörtgen 1"/>
          <p:cNvSpPr/>
          <p:nvPr/>
        </p:nvSpPr>
        <p:spPr>
          <a:xfrm>
            <a:off x="858239" y="6164955"/>
            <a:ext cx="5343963" cy="369332"/>
          </a:xfrm>
          <a:prstGeom prst="rect">
            <a:avLst/>
          </a:prstGeom>
        </p:spPr>
        <p:txBody>
          <a:bodyPr wrap="none">
            <a:spAutoFit/>
          </a:bodyPr>
          <a:lstStyle/>
          <a:p>
            <a:r>
              <a:rPr lang="tr-TR" dirty="0"/>
              <a:t>http://www3.weforum.org/docs/GRR/WEF_GRR16.pdf</a:t>
            </a:r>
          </a:p>
        </p:txBody>
      </p:sp>
    </p:spTree>
    <p:extLst>
      <p:ext uri="{BB962C8B-B14F-4D97-AF65-F5344CB8AC3E}">
        <p14:creationId xmlns:p14="http://schemas.microsoft.com/office/powerpoint/2010/main" val="1513944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3864429" cy="1325563"/>
          </a:xfrm>
        </p:spPr>
        <p:txBody>
          <a:bodyPr/>
          <a:lstStyle/>
          <a:p>
            <a:r>
              <a:rPr lang="tr-TR" dirty="0" smtClean="0"/>
              <a:t>Küresel Riskler Raporu 2016</a:t>
            </a:r>
            <a:endParaRPr lang="tr-TR" dirty="0"/>
          </a:p>
        </p:txBody>
      </p:sp>
      <p:pic>
        <p:nvPicPr>
          <p:cNvPr id="4" name="Resim 3"/>
          <p:cNvPicPr>
            <a:picLocks noChangeAspect="1"/>
          </p:cNvPicPr>
          <p:nvPr/>
        </p:nvPicPr>
        <p:blipFill rotWithShape="1">
          <a:blip r:embed="rId2"/>
          <a:srcRect l="22023" t="20624" r="26172" b="7590"/>
          <a:stretch/>
        </p:blipFill>
        <p:spPr>
          <a:xfrm>
            <a:off x="4101737" y="365125"/>
            <a:ext cx="7965258" cy="6205492"/>
          </a:xfrm>
          <a:prstGeom prst="rect">
            <a:avLst/>
          </a:prstGeom>
        </p:spPr>
      </p:pic>
      <p:pic>
        <p:nvPicPr>
          <p:cNvPr id="3" name="Resim 2"/>
          <p:cNvPicPr>
            <a:picLocks noChangeAspect="1"/>
          </p:cNvPicPr>
          <p:nvPr/>
        </p:nvPicPr>
        <p:blipFill rotWithShape="1">
          <a:blip r:embed="rId3"/>
          <a:srcRect l="62781" t="28860" r="27401" b="38419"/>
          <a:stretch/>
        </p:blipFill>
        <p:spPr>
          <a:xfrm>
            <a:off x="1078196" y="2070846"/>
            <a:ext cx="2431485" cy="4168831"/>
          </a:xfrm>
          <a:prstGeom prst="rect">
            <a:avLst/>
          </a:prstGeom>
        </p:spPr>
      </p:pic>
      <p:sp>
        <p:nvSpPr>
          <p:cNvPr id="5" name="Oval 4"/>
          <p:cNvSpPr/>
          <p:nvPr/>
        </p:nvSpPr>
        <p:spPr>
          <a:xfrm>
            <a:off x="8673353" y="1027906"/>
            <a:ext cx="1492623" cy="545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203147" y="6488668"/>
            <a:ext cx="5343963" cy="369332"/>
          </a:xfrm>
          <a:prstGeom prst="rect">
            <a:avLst/>
          </a:prstGeom>
        </p:spPr>
        <p:txBody>
          <a:bodyPr wrap="none">
            <a:spAutoFit/>
          </a:bodyPr>
          <a:lstStyle/>
          <a:p>
            <a:r>
              <a:rPr lang="tr-TR" dirty="0"/>
              <a:t>http://www3.weforum.org/docs/GRR/WEF_GRR16.pdf</a:t>
            </a:r>
          </a:p>
        </p:txBody>
      </p:sp>
    </p:spTree>
    <p:extLst>
      <p:ext uri="{BB962C8B-B14F-4D97-AF65-F5344CB8AC3E}">
        <p14:creationId xmlns:p14="http://schemas.microsoft.com/office/powerpoint/2010/main" val="3077582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l="26541" t="17411" r="28582" b="11696"/>
          <a:stretch/>
        </p:blipFill>
        <p:spPr>
          <a:xfrm>
            <a:off x="2730137" y="238141"/>
            <a:ext cx="6818812" cy="6056081"/>
          </a:xfrm>
          <a:prstGeom prst="rect">
            <a:avLst/>
          </a:prstGeom>
        </p:spPr>
      </p:pic>
      <p:sp>
        <p:nvSpPr>
          <p:cNvPr id="2" name="Dikdörtgen 1"/>
          <p:cNvSpPr/>
          <p:nvPr/>
        </p:nvSpPr>
        <p:spPr>
          <a:xfrm>
            <a:off x="244090" y="6294222"/>
            <a:ext cx="5343963" cy="369332"/>
          </a:xfrm>
          <a:prstGeom prst="rect">
            <a:avLst/>
          </a:prstGeom>
        </p:spPr>
        <p:txBody>
          <a:bodyPr wrap="none">
            <a:spAutoFit/>
          </a:bodyPr>
          <a:lstStyle/>
          <a:p>
            <a:r>
              <a:rPr lang="tr-TR" dirty="0"/>
              <a:t>http://www3.weforum.org/docs/GRR/WEF_GRR16.pdf</a:t>
            </a:r>
          </a:p>
        </p:txBody>
      </p:sp>
    </p:spTree>
    <p:extLst>
      <p:ext uri="{BB962C8B-B14F-4D97-AF65-F5344CB8AC3E}">
        <p14:creationId xmlns:p14="http://schemas.microsoft.com/office/powerpoint/2010/main" val="97636728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3206</TotalTime>
  <Words>1302</Words>
  <Application>Microsoft Office PowerPoint</Application>
  <PresentationFormat>Geniş ekran</PresentationFormat>
  <Paragraphs>118</Paragraphs>
  <Slides>38</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38</vt:i4>
      </vt:variant>
    </vt:vector>
  </HeadingPairs>
  <TitlesOfParts>
    <vt:vector size="42" baseType="lpstr">
      <vt:lpstr>Arial</vt:lpstr>
      <vt:lpstr>Calibri</vt:lpstr>
      <vt:lpstr>Calibri Light</vt:lpstr>
      <vt:lpstr>Office Teması</vt:lpstr>
      <vt:lpstr> Su Ayak İzi ve Sanal Su (48015017)  Bu dersin notları, Water Footprint Network web sayfasında bulunan ve Twente University öğretim üyesi Prof. Dr. Arjen Hoekstra ile araştırma ekibi tarafından geliştirilen bilgilerden derlenmiştir.   Doç. Dr. Gökşen ÇAPAR  6 Kasım 2017 </vt:lpstr>
      <vt:lpstr>Bir İşletmenin/Ticari Kuruluşun Su Ayak İzi</vt:lpstr>
      <vt:lpstr>Su ve Ekonomi</vt:lpstr>
      <vt:lpstr>Küresel Risk nedir?</vt:lpstr>
      <vt:lpstr>Rapor</vt:lpstr>
      <vt:lpstr>Toplumsal riskler</vt:lpstr>
      <vt:lpstr>PowerPoint Sunusu</vt:lpstr>
      <vt:lpstr>Küresel Riskler Raporu 2016</vt:lpstr>
      <vt:lpstr>PowerPoint Sunusu</vt:lpstr>
      <vt:lpstr>PowerPoint Sunusu</vt:lpstr>
      <vt:lpstr>Sonuç..</vt:lpstr>
      <vt:lpstr>Su Konusunda Ne Yapılabilir?</vt:lpstr>
      <vt:lpstr>Bir İşletmenin Su Ayak İzi</vt:lpstr>
      <vt:lpstr>Doğrudan ve Dolaylı Su Ayak İzi</vt:lpstr>
      <vt:lpstr>Bir İşletmenin Su Ayak İzi (devam)</vt:lpstr>
      <vt:lpstr>Carbon Disclosure Project (CDP) (https://www.cdp.net/en)</vt:lpstr>
      <vt:lpstr>Carbon Disclosure Project Küresel Su Raporu</vt:lpstr>
      <vt:lpstr>PowerPoint Sunusu</vt:lpstr>
      <vt:lpstr>CDP Su Programı Türkiye Raporu (2015)</vt:lpstr>
      <vt:lpstr>Temel Bulgular - Küresel Rapor  (http://gazetesu.sabanciuniv.edu/tr/2015-11/cdp-2015-kuresel-su-raporu-ve-turkiye-sonuclari)</vt:lpstr>
      <vt:lpstr>(devam)</vt:lpstr>
      <vt:lpstr>CDP Türkiye 2015 Su Programı Sonuçları</vt:lpstr>
      <vt:lpstr>Temel Bulgular – Türkiye Raporu</vt:lpstr>
      <vt:lpstr>(devam)</vt:lpstr>
      <vt:lpstr>ISO 14046 Standardı (https://www.iso.org/standard/43263.html)</vt:lpstr>
      <vt:lpstr>Sanayici: Ne İşime Yarayacak?</vt:lpstr>
      <vt:lpstr>Sanayi: ISO 14046 Uygulama</vt:lpstr>
      <vt:lpstr>PowerPoint Sunusu</vt:lpstr>
      <vt:lpstr>Coca Cola </vt:lpstr>
      <vt:lpstr>PowerPoint Sunusu</vt:lpstr>
      <vt:lpstr>Şekerpancarı Yetiştirmenin Su Ayak İzi</vt:lpstr>
      <vt:lpstr>Avrupa’da Sonuç</vt:lpstr>
      <vt:lpstr>Bir İşletmenin Su Ayak İzi (devam)</vt:lpstr>
      <vt:lpstr>Avantaja Çevirmek?</vt:lpstr>
      <vt:lpstr>PowerPoint Sunusu</vt:lpstr>
      <vt:lpstr>PowerPoint Sunusu</vt:lpstr>
      <vt:lpstr>PowerPoint Sunusu</vt:lpstr>
      <vt:lpstr>Ödev 2 (%30 ağırlık) (Teslim tarihi : 11 Aralık 2017)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Goksen Capar</dc:creator>
  <cp:lastModifiedBy>HP</cp:lastModifiedBy>
  <cp:revision>146</cp:revision>
  <dcterms:created xsi:type="dcterms:W3CDTF">2015-09-29T21:28:34Z</dcterms:created>
  <dcterms:modified xsi:type="dcterms:W3CDTF">2017-10-25T15:20:07Z</dcterms:modified>
</cp:coreProperties>
</file>