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3"/>
  </p:notesMasterIdLst>
  <p:sldIdLst>
    <p:sldId id="256" r:id="rId2"/>
    <p:sldId id="308" r:id="rId3"/>
    <p:sldId id="257" r:id="rId4"/>
    <p:sldId id="258" r:id="rId5"/>
    <p:sldId id="271" r:id="rId6"/>
    <p:sldId id="262" r:id="rId7"/>
    <p:sldId id="304" r:id="rId8"/>
    <p:sldId id="263" r:id="rId9"/>
    <p:sldId id="313" r:id="rId10"/>
    <p:sldId id="282" r:id="rId11"/>
    <p:sldId id="290" r:id="rId12"/>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99"/>
    <a:srgbClr val="FFFF00"/>
    <a:srgbClr val="99FF33"/>
    <a:srgbClr val="FF00FF"/>
    <a:srgbClr val="FFCC99"/>
    <a:srgbClr val="CC99FF"/>
    <a:srgbClr val="0066FF"/>
    <a:srgbClr val="FFFFCC"/>
    <a:srgbClr val="33CC33"/>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1" d="100"/>
          <a:sy n="101" d="100"/>
        </p:scale>
        <p:origin x="294" y="40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5938DFD-F733-4539-BB5C-E71BEBE5097B}" type="datetimeFigureOut">
              <a:rPr lang="tr-TR" smtClean="0"/>
              <a:t>10.04.2019</a:t>
            </a:fld>
            <a:endParaRPr lang="tr-TR"/>
          </a:p>
        </p:txBody>
      </p:sp>
      <p:sp>
        <p:nvSpPr>
          <p:cNvPr id="4" name="Slayt Görüntüsü Yer Tutucusu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D721872-F2F8-4A60-A2D1-D9D251917FA9}" type="slidenum">
              <a:rPr lang="tr-TR" smtClean="0"/>
              <a:t>‹#›</a:t>
            </a:fld>
            <a:endParaRPr lang="tr-TR"/>
          </a:p>
        </p:txBody>
      </p:sp>
    </p:spTree>
    <p:extLst>
      <p:ext uri="{BB962C8B-B14F-4D97-AF65-F5344CB8AC3E}">
        <p14:creationId xmlns:p14="http://schemas.microsoft.com/office/powerpoint/2010/main" val="230175469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10.04.2019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10.04.2019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10.04.2019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10.04.2019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A23720DD-5B6D-40BF-8493-A6B52D484E6B}" type="datetimeFigureOut">
              <a:rPr lang="tr-TR" smtClean="0"/>
              <a:t>10.04.2019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A23720DD-5B6D-40BF-8493-A6B52D484E6B}" type="datetimeFigureOut">
              <a:rPr lang="tr-TR" smtClean="0"/>
              <a:t>10.04.2019</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A23720DD-5B6D-40BF-8493-A6B52D484E6B}" type="datetimeFigureOut">
              <a:rPr lang="tr-TR" smtClean="0"/>
              <a:t>10.04.2019</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A23720DD-5B6D-40BF-8493-A6B52D484E6B}" type="datetimeFigureOut">
              <a:rPr lang="tr-TR" smtClean="0"/>
              <a:t>10.04.2019</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A23720DD-5B6D-40BF-8493-A6B52D484E6B}" type="datetimeFigureOut">
              <a:rPr lang="tr-TR" smtClean="0"/>
              <a:t>10.04.2019</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t>10.04.2019</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t>10.04.2019</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23720DD-5B6D-40BF-8493-A6B52D484E6B}" type="datetimeFigureOut">
              <a:rPr lang="tr-TR" smtClean="0"/>
              <a:t>10.04.2019</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302176B-0E47-46AC-8F43-DAB4B8A37D06}"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a:xfrm>
            <a:off x="0" y="-99392"/>
            <a:ext cx="9144000" cy="1584176"/>
          </a:xfrm>
        </p:spPr>
        <p:style>
          <a:lnRef idx="3">
            <a:schemeClr val="lt1"/>
          </a:lnRef>
          <a:fillRef idx="1">
            <a:schemeClr val="accent6"/>
          </a:fillRef>
          <a:effectRef idx="1">
            <a:schemeClr val="accent6"/>
          </a:effectRef>
          <a:fontRef idx="minor">
            <a:schemeClr val="lt1"/>
          </a:fontRef>
        </p:style>
        <p:txBody>
          <a:bodyPr>
            <a:noAutofit/>
          </a:bodyPr>
          <a:lstStyle/>
          <a:p>
            <a:r>
              <a:rPr lang="tr-TR" dirty="0" smtClean="0">
                <a:solidFill>
                  <a:srgbClr val="0070C0"/>
                </a:solidFill>
                <a:latin typeface="Algerian" panose="04020705040A02060702" pitchFamily="82" charset="0"/>
              </a:rPr>
              <a:t>CHRISTIANITY </a:t>
            </a:r>
            <a:r>
              <a:rPr lang="tr-TR" dirty="0" err="1" smtClean="0">
                <a:solidFill>
                  <a:srgbClr val="0070C0"/>
                </a:solidFill>
                <a:latin typeface="Algerian" panose="04020705040A02060702" pitchFamily="82" charset="0"/>
              </a:rPr>
              <a:t>In</a:t>
            </a:r>
            <a:r>
              <a:rPr lang="tr-TR" dirty="0" smtClean="0">
                <a:solidFill>
                  <a:srgbClr val="0070C0"/>
                </a:solidFill>
                <a:latin typeface="Algerian" panose="04020705040A02060702" pitchFamily="82" charset="0"/>
              </a:rPr>
              <a:t> </a:t>
            </a:r>
            <a:r>
              <a:rPr lang="tr-TR" dirty="0" err="1" smtClean="0">
                <a:solidFill>
                  <a:srgbClr val="0070C0"/>
                </a:solidFill>
                <a:latin typeface="Algerian" panose="04020705040A02060702" pitchFamily="82" charset="0"/>
              </a:rPr>
              <a:t>gospels</a:t>
            </a:r>
            <a:r>
              <a:rPr lang="tr-TR" dirty="0" smtClean="0">
                <a:solidFill>
                  <a:srgbClr val="0070C0"/>
                </a:solidFill>
                <a:latin typeface="Algerian" panose="04020705040A02060702" pitchFamily="82" charset="0"/>
              </a:rPr>
              <a:t> </a:t>
            </a:r>
            <a:r>
              <a:rPr lang="tr-TR" dirty="0" err="1" smtClean="0">
                <a:solidFill>
                  <a:srgbClr val="0070C0"/>
                </a:solidFill>
                <a:latin typeface="Algerian" panose="04020705040A02060702" pitchFamily="82" charset="0"/>
              </a:rPr>
              <a:t>and</a:t>
            </a:r>
            <a:r>
              <a:rPr lang="tr-TR" dirty="0" smtClean="0">
                <a:solidFill>
                  <a:srgbClr val="0070C0"/>
                </a:solidFill>
                <a:latin typeface="Algerian" panose="04020705040A02060702" pitchFamily="82" charset="0"/>
              </a:rPr>
              <a:t> </a:t>
            </a:r>
            <a:r>
              <a:rPr lang="tr-TR" smtClean="0">
                <a:solidFill>
                  <a:srgbClr val="0070C0"/>
                </a:solidFill>
                <a:latin typeface="Algerian" panose="04020705040A02060702" pitchFamily="82" charset="0"/>
              </a:rPr>
              <a:t>In</a:t>
            </a:r>
            <a:r>
              <a:rPr lang="tr-TR" dirty="0" smtClean="0">
                <a:solidFill>
                  <a:srgbClr val="0070C0"/>
                </a:solidFill>
                <a:latin typeface="Algerian" panose="04020705040A02060702" pitchFamily="82" charset="0"/>
              </a:rPr>
              <a:t> </a:t>
            </a:r>
            <a:r>
              <a:rPr lang="tr-TR" dirty="0" err="1" smtClean="0">
                <a:solidFill>
                  <a:srgbClr val="0070C0"/>
                </a:solidFill>
                <a:latin typeface="Algerian" panose="04020705040A02060702" pitchFamily="82" charset="0"/>
              </a:rPr>
              <a:t>the</a:t>
            </a:r>
            <a:r>
              <a:rPr lang="tr-TR" dirty="0" smtClean="0">
                <a:solidFill>
                  <a:srgbClr val="0070C0"/>
                </a:solidFill>
                <a:latin typeface="Algerian" panose="04020705040A02060702" pitchFamily="82" charset="0"/>
              </a:rPr>
              <a:t> </a:t>
            </a:r>
            <a:r>
              <a:rPr lang="tr-TR" dirty="0" err="1" smtClean="0">
                <a:solidFill>
                  <a:srgbClr val="0070C0"/>
                </a:solidFill>
                <a:latin typeface="Algerian" panose="04020705040A02060702" pitchFamily="82" charset="0"/>
              </a:rPr>
              <a:t>qur’an</a:t>
            </a:r>
            <a:endParaRPr lang="tr-TR" dirty="0">
              <a:solidFill>
                <a:srgbClr val="0070C0"/>
              </a:solidFill>
              <a:latin typeface="Algerian" panose="04020705040A02060702" pitchFamily="82" charset="0"/>
            </a:endParaRPr>
          </a:p>
        </p:txBody>
      </p:sp>
      <p:sp>
        <p:nvSpPr>
          <p:cNvPr id="3" name="Alt Başlık 2"/>
          <p:cNvSpPr>
            <a:spLocks noGrp="1"/>
          </p:cNvSpPr>
          <p:nvPr>
            <p:ph type="subTitle" idx="1"/>
          </p:nvPr>
        </p:nvSpPr>
        <p:spPr>
          <a:xfrm>
            <a:off x="0" y="1412776"/>
            <a:ext cx="9144000" cy="5445224"/>
          </a:xfrm>
          <a:solidFill>
            <a:srgbClr val="00B0F0"/>
          </a:solidFill>
        </p:spPr>
        <p:txBody>
          <a:bodyPr>
            <a:normAutofit lnSpcReduction="10000"/>
          </a:bodyPr>
          <a:lstStyle/>
          <a:p>
            <a:pPr marL="457200" indent="-457200">
              <a:buFont typeface="Arial" charset="0"/>
              <a:buChar char="•"/>
            </a:pPr>
            <a:endParaRPr lang="tr-TR" sz="4000" dirty="0" smtClean="0">
              <a:solidFill>
                <a:schemeClr val="tx1"/>
              </a:solidFill>
              <a:latin typeface="Aharoni" panose="02010803020104030203" pitchFamily="2" charset="-79"/>
              <a:cs typeface="Aharoni" panose="02010803020104030203" pitchFamily="2" charset="-79"/>
            </a:endParaRPr>
          </a:p>
          <a:p>
            <a:pPr marL="457200" indent="-457200">
              <a:buFont typeface="Arial" charset="0"/>
              <a:buChar char="•"/>
            </a:pPr>
            <a:r>
              <a:rPr lang="tr-TR" sz="4000" dirty="0" err="1" smtClean="0">
                <a:solidFill>
                  <a:schemeClr val="tx1"/>
                </a:solidFill>
                <a:latin typeface="Aharoni" panose="02010803020104030203" pitchFamily="2" charset="-79"/>
                <a:cs typeface="Aharoni" panose="02010803020104030203" pitchFamily="2" charset="-79"/>
              </a:rPr>
              <a:t>Names</a:t>
            </a:r>
            <a:r>
              <a:rPr lang="tr-TR" sz="4000" dirty="0" smtClean="0">
                <a:solidFill>
                  <a:schemeClr val="tx1"/>
                </a:solidFill>
                <a:latin typeface="Aharoni" panose="02010803020104030203" pitchFamily="2" charset="-79"/>
                <a:cs typeface="Aharoni" panose="02010803020104030203" pitchFamily="2" charset="-79"/>
              </a:rPr>
              <a:t> </a:t>
            </a:r>
            <a:r>
              <a:rPr lang="tr-TR" sz="4000" dirty="0" err="1" smtClean="0">
                <a:solidFill>
                  <a:schemeClr val="tx1"/>
                </a:solidFill>
                <a:latin typeface="Aharoni" panose="02010803020104030203" pitchFamily="2" charset="-79"/>
                <a:cs typeface="Aharoni" panose="02010803020104030203" pitchFamily="2" charset="-79"/>
              </a:rPr>
              <a:t>for</a:t>
            </a:r>
            <a:r>
              <a:rPr lang="tr-TR" sz="4000" dirty="0" smtClean="0">
                <a:solidFill>
                  <a:schemeClr val="tx1"/>
                </a:solidFill>
                <a:latin typeface="Aharoni" panose="02010803020104030203" pitchFamily="2" charset="-79"/>
                <a:cs typeface="Aharoni" panose="02010803020104030203" pitchFamily="2" charset="-79"/>
              </a:rPr>
              <a:t> </a:t>
            </a:r>
            <a:r>
              <a:rPr lang="tr-TR" sz="4000" dirty="0" err="1" smtClean="0">
                <a:solidFill>
                  <a:schemeClr val="tx1"/>
                </a:solidFill>
                <a:latin typeface="Aharoni" panose="02010803020104030203" pitchFamily="2" charset="-79"/>
                <a:cs typeface="Aharoni" panose="02010803020104030203" pitchFamily="2" charset="-79"/>
              </a:rPr>
              <a:t>Christianity</a:t>
            </a:r>
            <a:r>
              <a:rPr lang="tr-TR" sz="4000" dirty="0" smtClean="0">
                <a:solidFill>
                  <a:schemeClr val="tx1"/>
                </a:solidFill>
                <a:latin typeface="Aharoni" panose="02010803020104030203" pitchFamily="2" charset="-79"/>
                <a:cs typeface="Aharoni" panose="02010803020104030203" pitchFamily="2" charset="-79"/>
              </a:rPr>
              <a:t> in </a:t>
            </a:r>
            <a:r>
              <a:rPr lang="tr-TR" sz="4000" dirty="0" err="1" smtClean="0">
                <a:solidFill>
                  <a:schemeClr val="tx1"/>
                </a:solidFill>
                <a:latin typeface="Aharoni" panose="02010803020104030203" pitchFamily="2" charset="-79"/>
                <a:cs typeface="Aharoni" panose="02010803020104030203" pitchFamily="2" charset="-79"/>
              </a:rPr>
              <a:t>the</a:t>
            </a:r>
            <a:r>
              <a:rPr lang="tr-TR" sz="4000" dirty="0" smtClean="0">
                <a:solidFill>
                  <a:schemeClr val="tx1"/>
                </a:solidFill>
                <a:latin typeface="Aharoni" panose="02010803020104030203" pitchFamily="2" charset="-79"/>
                <a:cs typeface="Aharoni" panose="02010803020104030203" pitchFamily="2" charset="-79"/>
              </a:rPr>
              <a:t> </a:t>
            </a:r>
            <a:r>
              <a:rPr lang="tr-TR" sz="4000" dirty="0" err="1" smtClean="0">
                <a:solidFill>
                  <a:schemeClr val="tx1"/>
                </a:solidFill>
                <a:latin typeface="Aharoni" panose="02010803020104030203" pitchFamily="2" charset="-79"/>
                <a:cs typeface="Aharoni" panose="02010803020104030203" pitchFamily="2" charset="-79"/>
              </a:rPr>
              <a:t>Qur’an</a:t>
            </a:r>
            <a:endParaRPr lang="tr-TR" sz="4000" dirty="0" smtClean="0">
              <a:solidFill>
                <a:schemeClr val="tx1"/>
              </a:solidFill>
              <a:latin typeface="Aharoni" panose="02010803020104030203" pitchFamily="2" charset="-79"/>
              <a:cs typeface="Aharoni" panose="02010803020104030203" pitchFamily="2" charset="-79"/>
            </a:endParaRPr>
          </a:p>
          <a:p>
            <a:pPr marL="457200" indent="-457200">
              <a:buFont typeface="Arial" charset="0"/>
              <a:buChar char="•"/>
            </a:pPr>
            <a:r>
              <a:rPr lang="tr-TR" sz="4000" dirty="0" err="1" smtClean="0">
                <a:solidFill>
                  <a:schemeClr val="tx1"/>
                </a:solidFill>
                <a:latin typeface="Aharoni" panose="02010803020104030203" pitchFamily="2" charset="-79"/>
                <a:cs typeface="Aharoni" panose="02010803020104030203" pitchFamily="2" charset="-79"/>
              </a:rPr>
              <a:t>History</a:t>
            </a:r>
            <a:r>
              <a:rPr lang="tr-TR" sz="4000" dirty="0" smtClean="0">
                <a:solidFill>
                  <a:schemeClr val="tx1"/>
                </a:solidFill>
                <a:latin typeface="Aharoni" panose="02010803020104030203" pitchFamily="2" charset="-79"/>
                <a:cs typeface="Aharoni" panose="02010803020104030203" pitchFamily="2" charset="-79"/>
              </a:rPr>
              <a:t> of </a:t>
            </a:r>
            <a:r>
              <a:rPr lang="tr-TR" sz="4000" dirty="0" err="1" smtClean="0">
                <a:solidFill>
                  <a:schemeClr val="tx1"/>
                </a:solidFill>
                <a:latin typeface="Aharoni" panose="02010803020104030203" pitchFamily="2" charset="-79"/>
                <a:cs typeface="Aharoni" panose="02010803020104030203" pitchFamily="2" charset="-79"/>
              </a:rPr>
              <a:t>Christianity</a:t>
            </a:r>
            <a:endParaRPr lang="tr-TR" sz="4000" dirty="0" smtClean="0">
              <a:solidFill>
                <a:schemeClr val="tx1"/>
              </a:solidFill>
              <a:latin typeface="Aharoni" panose="02010803020104030203" pitchFamily="2" charset="-79"/>
              <a:cs typeface="Aharoni" panose="02010803020104030203" pitchFamily="2" charset="-79"/>
            </a:endParaRPr>
          </a:p>
          <a:p>
            <a:pPr marL="457200" indent="-457200">
              <a:buFont typeface="Arial" charset="0"/>
              <a:buChar char="•"/>
            </a:pPr>
            <a:r>
              <a:rPr lang="tr-TR" sz="4000" dirty="0" err="1" smtClean="0">
                <a:solidFill>
                  <a:schemeClr val="tx1"/>
                </a:solidFill>
                <a:latin typeface="Aharoni" panose="02010803020104030203" pitchFamily="2" charset="-79"/>
                <a:cs typeface="Aharoni" panose="02010803020104030203" pitchFamily="2" charset="-79"/>
              </a:rPr>
              <a:t>The</a:t>
            </a:r>
            <a:r>
              <a:rPr lang="tr-TR" sz="4000" dirty="0" smtClean="0">
                <a:solidFill>
                  <a:schemeClr val="tx1"/>
                </a:solidFill>
                <a:latin typeface="Aharoni" panose="02010803020104030203" pitchFamily="2" charset="-79"/>
                <a:cs typeface="Aharoni" panose="02010803020104030203" pitchFamily="2" charset="-79"/>
              </a:rPr>
              <a:t> Life of </a:t>
            </a:r>
            <a:r>
              <a:rPr lang="tr-TR" sz="4000" dirty="0" err="1" smtClean="0">
                <a:solidFill>
                  <a:schemeClr val="tx1"/>
                </a:solidFill>
                <a:latin typeface="Aharoni" panose="02010803020104030203" pitchFamily="2" charset="-79"/>
                <a:cs typeface="Aharoni" panose="02010803020104030203" pitchFamily="2" charset="-79"/>
              </a:rPr>
              <a:t>Jesus</a:t>
            </a:r>
            <a:endParaRPr lang="tr-TR" sz="4000" dirty="0" smtClean="0">
              <a:solidFill>
                <a:schemeClr val="tx1"/>
              </a:solidFill>
              <a:latin typeface="Aharoni" panose="02010803020104030203" pitchFamily="2" charset="-79"/>
              <a:cs typeface="Aharoni" panose="02010803020104030203" pitchFamily="2" charset="-79"/>
            </a:endParaRPr>
          </a:p>
          <a:p>
            <a:pPr marL="457200" indent="-457200">
              <a:buFont typeface="Arial" charset="0"/>
              <a:buChar char="•"/>
            </a:pPr>
            <a:r>
              <a:rPr lang="tr-TR" sz="4000" dirty="0" err="1" smtClean="0">
                <a:solidFill>
                  <a:schemeClr val="tx1"/>
                </a:solidFill>
                <a:latin typeface="Aharoni" panose="02010803020104030203" pitchFamily="2" charset="-79"/>
                <a:cs typeface="Aharoni" panose="02010803020104030203" pitchFamily="2" charset="-79"/>
              </a:rPr>
              <a:t>Early</a:t>
            </a:r>
            <a:r>
              <a:rPr lang="tr-TR" sz="4000" dirty="0" smtClean="0">
                <a:solidFill>
                  <a:schemeClr val="tx1"/>
                </a:solidFill>
                <a:latin typeface="Aharoni" panose="02010803020104030203" pitchFamily="2" charset="-79"/>
                <a:cs typeface="Aharoni" panose="02010803020104030203" pitchFamily="2" charset="-79"/>
              </a:rPr>
              <a:t> </a:t>
            </a:r>
            <a:r>
              <a:rPr lang="tr-TR" sz="4000" dirty="0" err="1" smtClean="0">
                <a:solidFill>
                  <a:schemeClr val="tx1"/>
                </a:solidFill>
                <a:latin typeface="Aharoni" panose="02010803020104030203" pitchFamily="2" charset="-79"/>
                <a:cs typeface="Aharoni" panose="02010803020104030203" pitchFamily="2" charset="-79"/>
              </a:rPr>
              <a:t>Christians</a:t>
            </a:r>
            <a:endParaRPr lang="tr-TR" sz="4000" dirty="0" smtClean="0">
              <a:solidFill>
                <a:schemeClr val="tx1"/>
              </a:solidFill>
              <a:latin typeface="Aharoni" panose="02010803020104030203" pitchFamily="2" charset="-79"/>
              <a:cs typeface="Aharoni" panose="02010803020104030203" pitchFamily="2" charset="-79"/>
            </a:endParaRPr>
          </a:p>
          <a:p>
            <a:pPr marL="457200" indent="-457200">
              <a:buFont typeface="Arial" charset="0"/>
              <a:buChar char="•"/>
            </a:pPr>
            <a:r>
              <a:rPr lang="tr-TR" sz="4000" dirty="0" err="1" smtClean="0">
                <a:solidFill>
                  <a:schemeClr val="tx1"/>
                </a:solidFill>
                <a:latin typeface="Aharoni" panose="02010803020104030203" pitchFamily="2" charset="-79"/>
                <a:cs typeface="Aharoni" panose="02010803020104030203" pitchFamily="2" charset="-79"/>
              </a:rPr>
              <a:t>Political</a:t>
            </a:r>
            <a:r>
              <a:rPr lang="tr-TR" sz="4000" dirty="0" smtClean="0">
                <a:solidFill>
                  <a:schemeClr val="tx1"/>
                </a:solidFill>
                <a:latin typeface="Aharoni" panose="02010803020104030203" pitchFamily="2" charset="-79"/>
                <a:cs typeface="Aharoni" panose="02010803020104030203" pitchFamily="2" charset="-79"/>
              </a:rPr>
              <a:t> </a:t>
            </a:r>
            <a:r>
              <a:rPr lang="tr-TR" sz="4000" dirty="0" err="1" smtClean="0">
                <a:solidFill>
                  <a:schemeClr val="tx1"/>
                </a:solidFill>
                <a:latin typeface="Aharoni" panose="02010803020104030203" pitchFamily="2" charset="-79"/>
                <a:cs typeface="Aharoni" panose="02010803020104030203" pitchFamily="2" charset="-79"/>
              </a:rPr>
              <a:t>Setting</a:t>
            </a:r>
            <a:r>
              <a:rPr lang="tr-TR" sz="4000" dirty="0" smtClean="0">
                <a:solidFill>
                  <a:schemeClr val="tx1"/>
                </a:solidFill>
                <a:latin typeface="Aharoni" panose="02010803020104030203" pitchFamily="2" charset="-79"/>
                <a:cs typeface="Aharoni" panose="02010803020104030203" pitchFamily="2" charset="-79"/>
              </a:rPr>
              <a:t> in </a:t>
            </a:r>
            <a:r>
              <a:rPr lang="tr-TR" sz="4000" dirty="0" err="1" smtClean="0">
                <a:solidFill>
                  <a:schemeClr val="tx1"/>
                </a:solidFill>
                <a:latin typeface="Aharoni" panose="02010803020104030203" pitchFamily="2" charset="-79"/>
                <a:cs typeface="Aharoni" panose="02010803020104030203" pitchFamily="2" charset="-79"/>
              </a:rPr>
              <a:t>Palestine</a:t>
            </a:r>
            <a:endParaRPr lang="tr-TR" sz="4000" dirty="0" smtClean="0">
              <a:solidFill>
                <a:schemeClr val="tx1"/>
              </a:solidFill>
              <a:latin typeface="Aharoni" panose="02010803020104030203" pitchFamily="2" charset="-79"/>
              <a:cs typeface="Aharoni" panose="02010803020104030203" pitchFamily="2" charset="-79"/>
            </a:endParaRPr>
          </a:p>
          <a:p>
            <a:pPr marL="457200" indent="-457200">
              <a:buFont typeface="Arial" charset="0"/>
              <a:buChar char="•"/>
            </a:pPr>
            <a:r>
              <a:rPr lang="tr-TR" sz="4000" dirty="0" err="1" smtClean="0">
                <a:solidFill>
                  <a:schemeClr val="tx1"/>
                </a:solidFill>
                <a:latin typeface="Aharoni" panose="02010803020104030203" pitchFamily="2" charset="-79"/>
                <a:cs typeface="Aharoni" panose="02010803020104030203" pitchFamily="2" charset="-79"/>
              </a:rPr>
              <a:t>Jews</a:t>
            </a:r>
            <a:r>
              <a:rPr lang="tr-TR" sz="4000" dirty="0" smtClean="0">
                <a:solidFill>
                  <a:schemeClr val="tx1"/>
                </a:solidFill>
                <a:latin typeface="Aharoni" panose="02010803020104030203" pitchFamily="2" charset="-79"/>
                <a:cs typeface="Aharoni" panose="02010803020104030203" pitchFamily="2" charset="-79"/>
              </a:rPr>
              <a:t> of First Century </a:t>
            </a:r>
            <a:r>
              <a:rPr lang="tr-TR" sz="4000" dirty="0" err="1" smtClean="0">
                <a:solidFill>
                  <a:schemeClr val="tx1"/>
                </a:solidFill>
                <a:latin typeface="Aharoni" panose="02010803020104030203" pitchFamily="2" charset="-79"/>
                <a:cs typeface="Aharoni" panose="02010803020104030203" pitchFamily="2" charset="-79"/>
              </a:rPr>
              <a:t>Christianity</a:t>
            </a:r>
            <a:endParaRPr lang="tr-TR" sz="4000" dirty="0" smtClean="0">
              <a:solidFill>
                <a:schemeClr val="tx1"/>
              </a:solidFill>
              <a:latin typeface="Aharoni" panose="02010803020104030203" pitchFamily="2" charset="-79"/>
              <a:cs typeface="Aharoni" panose="02010803020104030203" pitchFamily="2" charset="-79"/>
            </a:endParaRPr>
          </a:p>
          <a:p>
            <a:pPr marL="457200" indent="-457200">
              <a:buFont typeface="Arial" charset="0"/>
              <a:buChar char="•"/>
            </a:pPr>
            <a:endParaRPr lang="tr-TR" dirty="0"/>
          </a:p>
        </p:txBody>
      </p:sp>
    </p:spTree>
    <p:extLst>
      <p:ext uri="{BB962C8B-B14F-4D97-AF65-F5344CB8AC3E}">
        <p14:creationId xmlns:p14="http://schemas.microsoft.com/office/powerpoint/2010/main" val="341995616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0" y="-315416"/>
            <a:ext cx="9144000" cy="1417638"/>
          </a:xfrm>
          <a:blipFill>
            <a:blip r:embed="rId2"/>
            <a:tile tx="0" ty="0" sx="100000" sy="100000" flip="none" algn="tl"/>
          </a:blipFill>
        </p:spPr>
        <p:txBody>
          <a:bodyPr>
            <a:normAutofit/>
          </a:bodyPr>
          <a:lstStyle/>
          <a:p>
            <a:r>
              <a:rPr lang="en-US" dirty="0" smtClean="0">
                <a:latin typeface="Bernard MT Condensed" panose="02050806060905020404" pitchFamily="18" charset="0"/>
              </a:rPr>
              <a:t>M</a:t>
            </a:r>
            <a:r>
              <a:rPr lang="tr-TR" dirty="0" smtClean="0">
                <a:latin typeface="Bernard MT Condensed" panose="02050806060905020404" pitchFamily="18" charset="0"/>
              </a:rPr>
              <a:t>IRACLES</a:t>
            </a:r>
            <a:r>
              <a:rPr lang="en-US" dirty="0" smtClean="0">
                <a:latin typeface="Bernard MT Condensed" panose="02050806060905020404" pitchFamily="18" charset="0"/>
              </a:rPr>
              <a:t> </a:t>
            </a:r>
            <a:r>
              <a:rPr lang="en-US" dirty="0">
                <a:latin typeface="Bernard MT Condensed" panose="02050806060905020404" pitchFamily="18" charset="0"/>
              </a:rPr>
              <a:t>OF JESUS IN THE </a:t>
            </a:r>
            <a:r>
              <a:rPr lang="tr-TR" dirty="0" smtClean="0">
                <a:latin typeface="Bernard MT Condensed" panose="02050806060905020404" pitchFamily="18" charset="0"/>
              </a:rPr>
              <a:t>GOSPELS</a:t>
            </a:r>
            <a:endParaRPr lang="tr-TR" dirty="0">
              <a:latin typeface="Bernard MT Condensed" panose="02050806060905020404" pitchFamily="18" charset="0"/>
            </a:endParaRPr>
          </a:p>
        </p:txBody>
      </p:sp>
      <p:sp>
        <p:nvSpPr>
          <p:cNvPr id="3" name="İçerik Yer Tutucusu 2"/>
          <p:cNvSpPr>
            <a:spLocks noGrp="1"/>
          </p:cNvSpPr>
          <p:nvPr>
            <p:ph idx="1"/>
          </p:nvPr>
        </p:nvSpPr>
        <p:spPr>
          <a:xfrm>
            <a:off x="0" y="1124744"/>
            <a:ext cx="9144000" cy="5733256"/>
          </a:xfrm>
          <a:solidFill>
            <a:srgbClr val="FF00FF"/>
          </a:solidFill>
        </p:spPr>
        <p:txBody>
          <a:bodyPr/>
          <a:lstStyle/>
          <a:p>
            <a:r>
              <a:rPr lang="en-US" b="1" dirty="0" smtClean="0">
                <a:latin typeface="Bookman Old Style" panose="02050604050505020204" pitchFamily="18" charset="0"/>
              </a:rPr>
              <a:t>The healing of a </a:t>
            </a:r>
            <a:r>
              <a:rPr lang="en-US" b="1" dirty="0" err="1" smtClean="0">
                <a:latin typeface="Bookman Old Style" panose="02050604050505020204" pitchFamily="18" charset="0"/>
              </a:rPr>
              <a:t>paralysed</a:t>
            </a:r>
            <a:r>
              <a:rPr lang="en-US" b="1" dirty="0" smtClean="0">
                <a:latin typeface="Bookman Old Style" panose="02050604050505020204" pitchFamily="18" charset="0"/>
              </a:rPr>
              <a:t> man</a:t>
            </a:r>
            <a:r>
              <a:rPr lang="tr-TR" b="1" dirty="0" smtClean="0">
                <a:latin typeface="Bookman Old Style" panose="02050604050505020204" pitchFamily="18" charset="0"/>
              </a:rPr>
              <a:t> (</a:t>
            </a:r>
            <a:r>
              <a:rPr lang="tr-TR" b="1" dirty="0" err="1" smtClean="0">
                <a:latin typeface="Bookman Old Style" panose="02050604050505020204" pitchFamily="18" charset="0"/>
              </a:rPr>
              <a:t>Luke</a:t>
            </a:r>
            <a:r>
              <a:rPr lang="tr-TR" b="1" dirty="0" smtClean="0">
                <a:latin typeface="Bookman Old Style" panose="02050604050505020204" pitchFamily="18" charset="0"/>
              </a:rPr>
              <a:t>, 5:18-19) </a:t>
            </a:r>
          </a:p>
          <a:p>
            <a:r>
              <a:rPr lang="en-US" b="1" dirty="0" smtClean="0">
                <a:latin typeface="Bookman Old Style" panose="02050604050505020204" pitchFamily="18" charset="0"/>
              </a:rPr>
              <a:t>Feeding </a:t>
            </a:r>
            <a:r>
              <a:rPr lang="en-US" b="1" dirty="0">
                <a:latin typeface="Bookman Old Style" panose="02050604050505020204" pitchFamily="18" charset="0"/>
              </a:rPr>
              <a:t>of the 5000 (Mark, 6:30-44</a:t>
            </a:r>
            <a:r>
              <a:rPr lang="en-US" b="1" dirty="0" smtClean="0">
                <a:latin typeface="Bookman Old Style" panose="02050604050505020204" pitchFamily="18" charset="0"/>
              </a:rPr>
              <a:t>)</a:t>
            </a:r>
            <a:endParaRPr lang="tr-TR" b="1" dirty="0" smtClean="0">
              <a:latin typeface="Bookman Old Style" panose="02050604050505020204" pitchFamily="18" charset="0"/>
            </a:endParaRPr>
          </a:p>
          <a:p>
            <a:r>
              <a:rPr lang="en-US" b="1" dirty="0">
                <a:latin typeface="Bookman Old Style" panose="02050604050505020204" pitchFamily="18" charset="0"/>
              </a:rPr>
              <a:t>The raising of the widow's son (Luke 7:11-17</a:t>
            </a:r>
            <a:r>
              <a:rPr lang="en-US" b="1" dirty="0" smtClean="0">
                <a:latin typeface="Bookman Old Style" panose="02050604050505020204" pitchFamily="18" charset="0"/>
              </a:rPr>
              <a:t>)</a:t>
            </a:r>
            <a:endParaRPr lang="tr-TR" b="1" dirty="0" smtClean="0">
              <a:latin typeface="Bookman Old Style" panose="02050604050505020204" pitchFamily="18" charset="0"/>
            </a:endParaRPr>
          </a:p>
          <a:p>
            <a:r>
              <a:rPr lang="en-US" b="1" dirty="0">
                <a:latin typeface="Bookman Old Style" panose="02050604050505020204" pitchFamily="18" charset="0"/>
              </a:rPr>
              <a:t>The stilling of the storm </a:t>
            </a:r>
            <a:br>
              <a:rPr lang="en-US" b="1" dirty="0">
                <a:latin typeface="Bookman Old Style" panose="02050604050505020204" pitchFamily="18" charset="0"/>
              </a:rPr>
            </a:br>
            <a:r>
              <a:rPr lang="en-US" b="1" dirty="0">
                <a:latin typeface="Bookman Old Style" panose="02050604050505020204" pitchFamily="18" charset="0"/>
              </a:rPr>
              <a:t>(Mark, 4:35-41)</a:t>
            </a:r>
            <a:endParaRPr lang="tr-TR" b="1" dirty="0" smtClean="0">
              <a:latin typeface="Bookman Old Style" panose="02050604050505020204" pitchFamily="18" charset="0"/>
            </a:endParaRPr>
          </a:p>
          <a:p>
            <a:r>
              <a:rPr lang="en-US" b="1" dirty="0">
                <a:latin typeface="Bookman Old Style" panose="02050604050505020204" pitchFamily="18" charset="0"/>
              </a:rPr>
              <a:t>The Wedding at Cana (John </a:t>
            </a:r>
            <a:r>
              <a:rPr lang="en-US" b="1" dirty="0" smtClean="0">
                <a:latin typeface="Bookman Old Style" panose="02050604050505020204" pitchFamily="18" charset="0"/>
              </a:rPr>
              <a:t>2:1-12)</a:t>
            </a:r>
            <a:endParaRPr lang="tr-TR" b="1" dirty="0" smtClean="0">
              <a:latin typeface="Bookman Old Style" panose="02050604050505020204" pitchFamily="18" charset="0"/>
            </a:endParaRPr>
          </a:p>
          <a:p>
            <a:r>
              <a:rPr lang="en-US" b="1" dirty="0" smtClean="0">
                <a:latin typeface="Bookman Old Style" panose="02050604050505020204" pitchFamily="18" charset="0"/>
              </a:rPr>
              <a:t>Walking </a:t>
            </a:r>
            <a:r>
              <a:rPr lang="en-US" b="1" dirty="0">
                <a:latin typeface="Bookman Old Style" panose="02050604050505020204" pitchFamily="18" charset="0"/>
              </a:rPr>
              <a:t>on water (Matthew 14:22-33)</a:t>
            </a:r>
            <a:br>
              <a:rPr lang="en-US" b="1" dirty="0">
                <a:latin typeface="Bookman Old Style" panose="02050604050505020204" pitchFamily="18" charset="0"/>
              </a:rPr>
            </a:br>
            <a:endParaRPr lang="en-US" b="1" dirty="0">
              <a:latin typeface="Bookman Old Style" panose="02050604050505020204" pitchFamily="18" charset="0"/>
            </a:endParaRPr>
          </a:p>
          <a:p>
            <a:endParaRPr lang="tr-TR" dirty="0"/>
          </a:p>
        </p:txBody>
      </p:sp>
    </p:spTree>
    <p:extLst>
      <p:ext uri="{BB962C8B-B14F-4D97-AF65-F5344CB8AC3E}">
        <p14:creationId xmlns:p14="http://schemas.microsoft.com/office/powerpoint/2010/main" val="382215198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0" y="0"/>
            <a:ext cx="9144000" cy="764704"/>
          </a:xfrm>
        </p:spPr>
        <p:style>
          <a:lnRef idx="0">
            <a:schemeClr val="accent5"/>
          </a:lnRef>
          <a:fillRef idx="3">
            <a:schemeClr val="accent5"/>
          </a:fillRef>
          <a:effectRef idx="3">
            <a:schemeClr val="accent5"/>
          </a:effectRef>
          <a:fontRef idx="minor">
            <a:schemeClr val="lt1"/>
          </a:fontRef>
        </p:style>
        <p:txBody>
          <a:bodyPr>
            <a:noAutofit/>
          </a:bodyPr>
          <a:lstStyle/>
          <a:p>
            <a:r>
              <a:rPr lang="tr-TR" sz="5400" dirty="0" err="1">
                <a:latin typeface="Baskerville Old Face" panose="02020602080505020303" pitchFamily="18" charset="0"/>
              </a:rPr>
              <a:t>The</a:t>
            </a:r>
            <a:r>
              <a:rPr lang="tr-TR" sz="5400" dirty="0">
                <a:latin typeface="Baskerville Old Face" panose="02020602080505020303" pitchFamily="18" charset="0"/>
              </a:rPr>
              <a:t> </a:t>
            </a:r>
            <a:r>
              <a:rPr lang="tr-TR" sz="5400" dirty="0" err="1" smtClean="0">
                <a:latin typeface="Baskerville Old Face" panose="02020602080505020303" pitchFamily="18" charset="0"/>
              </a:rPr>
              <a:t>Crucifixion</a:t>
            </a:r>
            <a:endParaRPr lang="tr-TR" sz="5400" dirty="0">
              <a:latin typeface="Baskerville Old Face" panose="02020602080505020303" pitchFamily="18" charset="0"/>
            </a:endParaRPr>
          </a:p>
        </p:txBody>
      </p:sp>
      <p:sp>
        <p:nvSpPr>
          <p:cNvPr id="3" name="İçerik Yer Tutucusu 2"/>
          <p:cNvSpPr>
            <a:spLocks noGrp="1"/>
          </p:cNvSpPr>
          <p:nvPr>
            <p:ph idx="1"/>
          </p:nvPr>
        </p:nvSpPr>
        <p:spPr>
          <a:xfrm>
            <a:off x="0" y="764704"/>
            <a:ext cx="9144000" cy="6093296"/>
          </a:xfrm>
        </p:spPr>
        <p:style>
          <a:lnRef idx="0">
            <a:schemeClr val="accent6"/>
          </a:lnRef>
          <a:fillRef idx="3">
            <a:schemeClr val="accent6"/>
          </a:fillRef>
          <a:effectRef idx="3">
            <a:schemeClr val="accent6"/>
          </a:effectRef>
          <a:fontRef idx="minor">
            <a:schemeClr val="lt1"/>
          </a:fontRef>
        </p:style>
        <p:txBody>
          <a:bodyPr>
            <a:normAutofit fontScale="92500" lnSpcReduction="20000"/>
          </a:bodyPr>
          <a:lstStyle/>
          <a:p>
            <a:pPr algn="just"/>
            <a:r>
              <a:rPr lang="en-US" b="1" dirty="0">
                <a:solidFill>
                  <a:schemeClr val="tx1"/>
                </a:solidFill>
                <a:latin typeface="Aparajita" panose="020B0604020202020204" pitchFamily="34" charset="0"/>
                <a:cs typeface="Aparajita" panose="020B0604020202020204" pitchFamily="34" charset="0"/>
              </a:rPr>
              <a:t>Jesus is whipped and then, to mock the claim that he is 'King of the Jews', given a crown of thorns and dressed in a purple robe. </a:t>
            </a:r>
            <a:endParaRPr lang="tr-TR" b="1" dirty="0" smtClean="0">
              <a:solidFill>
                <a:schemeClr val="tx1"/>
              </a:solidFill>
              <a:latin typeface="Aparajita" panose="020B0604020202020204" pitchFamily="34" charset="0"/>
              <a:cs typeface="Aparajita" panose="020B0604020202020204" pitchFamily="34" charset="0"/>
            </a:endParaRPr>
          </a:p>
          <a:p>
            <a:pPr algn="just"/>
            <a:r>
              <a:rPr lang="en-US" b="1" dirty="0" smtClean="0">
                <a:solidFill>
                  <a:schemeClr val="tx1"/>
                </a:solidFill>
                <a:latin typeface="Aparajita" panose="020B0604020202020204" pitchFamily="34" charset="0"/>
                <a:cs typeface="Aparajita" panose="020B0604020202020204" pitchFamily="34" charset="0"/>
              </a:rPr>
              <a:t>Jesus </a:t>
            </a:r>
            <a:r>
              <a:rPr lang="en-US" b="1" dirty="0">
                <a:solidFill>
                  <a:schemeClr val="tx1"/>
                </a:solidFill>
                <a:latin typeface="Aparajita" panose="020B0604020202020204" pitchFamily="34" charset="0"/>
                <a:cs typeface="Aparajita" panose="020B0604020202020204" pitchFamily="34" charset="0"/>
              </a:rPr>
              <a:t>carries his cross to the place of crucifixion, helped by Simon of Cyrene.</a:t>
            </a:r>
          </a:p>
          <a:p>
            <a:pPr algn="just"/>
            <a:r>
              <a:rPr lang="en-US" b="1" dirty="0">
                <a:solidFill>
                  <a:schemeClr val="tx1"/>
                </a:solidFill>
                <a:latin typeface="Aparajita" panose="020B0604020202020204" pitchFamily="34" charset="0"/>
                <a:cs typeface="Aparajita" panose="020B0604020202020204" pitchFamily="34" charset="0"/>
              </a:rPr>
              <a:t>The crucifixion takes place at a location called Calvary or Golgotha.</a:t>
            </a:r>
          </a:p>
          <a:p>
            <a:pPr algn="just"/>
            <a:r>
              <a:rPr lang="en-US" b="1" dirty="0">
                <a:solidFill>
                  <a:schemeClr val="tx1"/>
                </a:solidFill>
                <a:latin typeface="Aparajita" panose="020B0604020202020204" pitchFamily="34" charset="0"/>
                <a:cs typeface="Aparajita" panose="020B0604020202020204" pitchFamily="34" charset="0"/>
              </a:rPr>
              <a:t>Jesus is stripped and nailed to the Cross. Above his head is placed a sign that says 'King of the Jews'. Two criminals are crucified alongside him.</a:t>
            </a:r>
          </a:p>
          <a:p>
            <a:pPr algn="just"/>
            <a:r>
              <a:rPr lang="en-US" b="1" dirty="0">
                <a:solidFill>
                  <a:schemeClr val="tx1"/>
                </a:solidFill>
                <a:latin typeface="Aparajita" panose="020B0604020202020204" pitchFamily="34" charset="0"/>
                <a:cs typeface="Aparajita" panose="020B0604020202020204" pitchFamily="34" charset="0"/>
              </a:rPr>
              <a:t>After some hours the soldiers check that Jesus is dead by stabbing him in the side. Blood and water gush out.</a:t>
            </a:r>
          </a:p>
          <a:p>
            <a:pPr algn="just"/>
            <a:r>
              <a:rPr lang="en-US" b="1" dirty="0">
                <a:solidFill>
                  <a:schemeClr val="tx1"/>
                </a:solidFill>
                <a:latin typeface="Aparajita" panose="020B0604020202020204" pitchFamily="34" charset="0"/>
                <a:cs typeface="Aparajita" panose="020B0604020202020204" pitchFamily="34" charset="0"/>
              </a:rPr>
              <a:t>Jesus' body is taken down and buried.</a:t>
            </a:r>
          </a:p>
        </p:txBody>
      </p:sp>
    </p:spTree>
    <p:extLst>
      <p:ext uri="{BB962C8B-B14F-4D97-AF65-F5344CB8AC3E}">
        <p14:creationId xmlns:p14="http://schemas.microsoft.com/office/powerpoint/2010/main" val="427557572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0" y="0"/>
            <a:ext cx="9144000" cy="764704"/>
          </a:xfrm>
          <a:solidFill>
            <a:srgbClr val="FFFF00"/>
          </a:solidFill>
        </p:spPr>
        <p:txBody>
          <a:bodyPr>
            <a:normAutofit/>
          </a:bodyPr>
          <a:lstStyle/>
          <a:p>
            <a:r>
              <a:rPr lang="en-US" sz="3600" b="1" dirty="0" smtClean="0">
                <a:latin typeface="Bookman Old Style" panose="02050604050505020204" pitchFamily="18" charset="0"/>
              </a:rPr>
              <a:t>Christian</a:t>
            </a:r>
            <a:r>
              <a:rPr lang="tr-TR" sz="3600" b="1" dirty="0">
                <a:latin typeface="Bookman Old Style" panose="02050604050505020204" pitchFamily="18" charset="0"/>
              </a:rPr>
              <a:t>s</a:t>
            </a:r>
            <a:r>
              <a:rPr lang="en-US" sz="3600" b="1" dirty="0" smtClean="0">
                <a:latin typeface="Bookman Old Style" panose="02050604050505020204" pitchFamily="18" charset="0"/>
              </a:rPr>
              <a:t> </a:t>
            </a:r>
            <a:r>
              <a:rPr lang="en-US" sz="3600" b="1" dirty="0">
                <a:latin typeface="Bookman Old Style" panose="02050604050505020204" pitchFamily="18" charset="0"/>
              </a:rPr>
              <a:t>in the </a:t>
            </a:r>
            <a:r>
              <a:rPr lang="en-US" sz="3600" b="1" dirty="0" smtClean="0">
                <a:latin typeface="Bookman Old Style" panose="02050604050505020204" pitchFamily="18" charset="0"/>
              </a:rPr>
              <a:t>Qur’an</a:t>
            </a:r>
            <a:endParaRPr lang="tr-TR" sz="3600" b="1" dirty="0">
              <a:latin typeface="Bookman Old Style" panose="02050604050505020204" pitchFamily="18" charset="0"/>
            </a:endParaRPr>
          </a:p>
        </p:txBody>
      </p:sp>
      <p:sp>
        <p:nvSpPr>
          <p:cNvPr id="3" name="İçerik Yer Tutucusu 2"/>
          <p:cNvSpPr>
            <a:spLocks noGrp="1"/>
          </p:cNvSpPr>
          <p:nvPr>
            <p:ph idx="1"/>
          </p:nvPr>
        </p:nvSpPr>
        <p:spPr>
          <a:xfrm>
            <a:off x="0" y="692696"/>
            <a:ext cx="9144000" cy="6165304"/>
          </a:xfrm>
        </p:spPr>
        <p:style>
          <a:lnRef idx="1">
            <a:schemeClr val="accent4"/>
          </a:lnRef>
          <a:fillRef idx="2">
            <a:schemeClr val="accent4"/>
          </a:fillRef>
          <a:effectRef idx="1">
            <a:schemeClr val="accent4"/>
          </a:effectRef>
          <a:fontRef idx="minor">
            <a:schemeClr val="dk1"/>
          </a:fontRef>
        </p:style>
        <p:txBody>
          <a:bodyPr>
            <a:normAutofit lnSpcReduction="10000"/>
          </a:bodyPr>
          <a:lstStyle/>
          <a:p>
            <a:r>
              <a:rPr lang="tr-TR" sz="6000" dirty="0" err="1" smtClean="0">
                <a:latin typeface="Book Antiqua" panose="02040602050305030304" pitchFamily="18" charset="0"/>
              </a:rPr>
              <a:t>Ahl</a:t>
            </a:r>
            <a:r>
              <a:rPr lang="tr-TR" sz="6000" dirty="0" smtClean="0">
                <a:latin typeface="Book Antiqua" panose="02040602050305030304" pitchFamily="18" charset="0"/>
              </a:rPr>
              <a:t> al-</a:t>
            </a:r>
            <a:r>
              <a:rPr lang="tr-TR" sz="6000" dirty="0" err="1" smtClean="0">
                <a:latin typeface="Book Antiqua" panose="02040602050305030304" pitchFamily="18" charset="0"/>
              </a:rPr>
              <a:t>Kitab</a:t>
            </a:r>
            <a:endParaRPr lang="tr-TR" sz="6000" dirty="0" smtClean="0">
              <a:latin typeface="Book Antiqua" panose="02040602050305030304" pitchFamily="18" charset="0"/>
            </a:endParaRPr>
          </a:p>
          <a:p>
            <a:r>
              <a:rPr lang="tr-TR" sz="6000" dirty="0" smtClean="0">
                <a:latin typeface="Book Antiqua" panose="02040602050305030304" pitchFamily="18" charset="0"/>
              </a:rPr>
              <a:t>Al-</a:t>
            </a:r>
            <a:r>
              <a:rPr lang="tr-TR" sz="6000" dirty="0" err="1" smtClean="0">
                <a:latin typeface="Book Antiqua" panose="02040602050305030304" pitchFamily="18" charset="0"/>
              </a:rPr>
              <a:t>Nasara</a:t>
            </a:r>
            <a:endParaRPr lang="tr-TR" sz="6000" dirty="0" smtClean="0">
              <a:latin typeface="Book Antiqua" panose="02040602050305030304" pitchFamily="18" charset="0"/>
            </a:endParaRPr>
          </a:p>
          <a:p>
            <a:r>
              <a:rPr lang="tr-TR" sz="6000" dirty="0" err="1" smtClean="0">
                <a:latin typeface="Book Antiqua" panose="02040602050305030304" pitchFamily="18" charset="0"/>
              </a:rPr>
              <a:t>Alladhina</a:t>
            </a:r>
            <a:r>
              <a:rPr lang="tr-TR" sz="6000" dirty="0" smtClean="0">
                <a:latin typeface="Book Antiqua" panose="02040602050305030304" pitchFamily="18" charset="0"/>
              </a:rPr>
              <a:t> </a:t>
            </a:r>
            <a:r>
              <a:rPr lang="tr-TR" sz="6000" dirty="0" err="1" smtClean="0">
                <a:latin typeface="Book Antiqua" panose="02040602050305030304" pitchFamily="18" charset="0"/>
              </a:rPr>
              <a:t>qalu</a:t>
            </a:r>
            <a:r>
              <a:rPr lang="tr-TR" sz="6000" dirty="0" smtClean="0">
                <a:latin typeface="Book Antiqua" panose="02040602050305030304" pitchFamily="18" charset="0"/>
              </a:rPr>
              <a:t> </a:t>
            </a:r>
            <a:r>
              <a:rPr lang="tr-TR" sz="6000" dirty="0" err="1" smtClean="0">
                <a:latin typeface="Book Antiqua" panose="02040602050305030304" pitchFamily="18" charset="0"/>
              </a:rPr>
              <a:t>inna</a:t>
            </a:r>
            <a:r>
              <a:rPr lang="tr-TR" sz="6000" dirty="0" smtClean="0">
                <a:latin typeface="Book Antiqua" panose="02040602050305030304" pitchFamily="18" charset="0"/>
              </a:rPr>
              <a:t> </a:t>
            </a:r>
            <a:r>
              <a:rPr lang="tr-TR" sz="6000" dirty="0" err="1" smtClean="0">
                <a:latin typeface="Book Antiqua" panose="02040602050305030304" pitchFamily="18" charset="0"/>
              </a:rPr>
              <a:t>Nasara</a:t>
            </a:r>
            <a:endParaRPr lang="tr-TR" sz="6000" dirty="0" smtClean="0">
              <a:latin typeface="Book Antiqua" panose="02040602050305030304" pitchFamily="18" charset="0"/>
            </a:endParaRPr>
          </a:p>
          <a:p>
            <a:r>
              <a:rPr lang="tr-TR" sz="6000" dirty="0" err="1" smtClean="0">
                <a:latin typeface="Book Antiqua" panose="02040602050305030304" pitchFamily="18" charset="0"/>
              </a:rPr>
              <a:t>Ahl</a:t>
            </a:r>
            <a:r>
              <a:rPr lang="tr-TR" sz="6000" dirty="0" smtClean="0">
                <a:latin typeface="Book Antiqua" panose="02040602050305030304" pitchFamily="18" charset="0"/>
              </a:rPr>
              <a:t> al-</a:t>
            </a:r>
            <a:r>
              <a:rPr lang="tr-TR" sz="6000" dirty="0" err="1" smtClean="0">
                <a:latin typeface="Book Antiqua" panose="02040602050305030304" pitchFamily="18" charset="0"/>
              </a:rPr>
              <a:t>Injil</a:t>
            </a:r>
            <a:endParaRPr lang="tr-TR" sz="6000" dirty="0" smtClean="0">
              <a:latin typeface="Book Antiqua" panose="02040602050305030304" pitchFamily="18" charset="0"/>
            </a:endParaRPr>
          </a:p>
          <a:p>
            <a:r>
              <a:rPr lang="tr-TR" sz="6000" dirty="0" err="1" smtClean="0">
                <a:latin typeface="Book Antiqua" panose="02040602050305030304" pitchFamily="18" charset="0"/>
              </a:rPr>
              <a:t>Havariyyun</a:t>
            </a:r>
            <a:endParaRPr lang="tr-TR" sz="6000" dirty="0" smtClean="0">
              <a:latin typeface="Book Antiqua" panose="02040602050305030304" pitchFamily="18" charset="0"/>
            </a:endParaRPr>
          </a:p>
          <a:p>
            <a:endParaRPr lang="tr-TR" dirty="0">
              <a:latin typeface="Book Antiqua" panose="02040602050305030304" pitchFamily="18" charset="0"/>
            </a:endParaRPr>
          </a:p>
        </p:txBody>
      </p:sp>
    </p:spTree>
    <p:extLst>
      <p:ext uri="{BB962C8B-B14F-4D97-AF65-F5344CB8AC3E}">
        <p14:creationId xmlns:p14="http://schemas.microsoft.com/office/powerpoint/2010/main" val="45389189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0" y="0"/>
            <a:ext cx="9144000" cy="1417638"/>
          </a:xfrm>
        </p:spPr>
        <p:style>
          <a:lnRef idx="2">
            <a:schemeClr val="accent4">
              <a:shade val="50000"/>
            </a:schemeClr>
          </a:lnRef>
          <a:fillRef idx="1">
            <a:schemeClr val="accent4"/>
          </a:fillRef>
          <a:effectRef idx="0">
            <a:schemeClr val="accent4"/>
          </a:effectRef>
          <a:fontRef idx="minor">
            <a:schemeClr val="lt1"/>
          </a:fontRef>
        </p:style>
        <p:txBody>
          <a:bodyPr/>
          <a:lstStyle/>
          <a:p>
            <a:r>
              <a:rPr lang="tr-TR" dirty="0" err="1" smtClean="0">
                <a:latin typeface="Baskerville Old Face" panose="02020602080505020303" pitchFamily="18" charset="0"/>
              </a:rPr>
              <a:t>Origin</a:t>
            </a:r>
            <a:r>
              <a:rPr lang="tr-TR" dirty="0" smtClean="0">
                <a:latin typeface="Baskerville Old Face" panose="02020602080505020303" pitchFamily="18" charset="0"/>
              </a:rPr>
              <a:t> of </a:t>
            </a:r>
            <a:r>
              <a:rPr lang="tr-TR" dirty="0" err="1" smtClean="0">
                <a:latin typeface="Baskerville Old Face" panose="02020602080505020303" pitchFamily="18" charset="0"/>
              </a:rPr>
              <a:t>the</a:t>
            </a:r>
            <a:r>
              <a:rPr lang="tr-TR" dirty="0" smtClean="0">
                <a:latin typeface="Baskerville Old Face" panose="02020602080505020303" pitchFamily="18" charset="0"/>
              </a:rPr>
              <a:t> Name «</a:t>
            </a:r>
            <a:r>
              <a:rPr lang="tr-TR" dirty="0" err="1" smtClean="0">
                <a:latin typeface="Baskerville Old Face" panose="02020602080505020303" pitchFamily="18" charset="0"/>
              </a:rPr>
              <a:t>Christianity</a:t>
            </a:r>
            <a:r>
              <a:rPr lang="tr-TR" dirty="0" smtClean="0">
                <a:latin typeface="Baskerville Old Face" panose="02020602080505020303" pitchFamily="18" charset="0"/>
              </a:rPr>
              <a:t>»</a:t>
            </a:r>
            <a:endParaRPr lang="tr-TR" dirty="0">
              <a:latin typeface="Baskerville Old Face" panose="02020602080505020303" pitchFamily="18" charset="0"/>
            </a:endParaRPr>
          </a:p>
        </p:txBody>
      </p:sp>
      <p:sp>
        <p:nvSpPr>
          <p:cNvPr id="3" name="İçerik Yer Tutucusu 2"/>
          <p:cNvSpPr>
            <a:spLocks noGrp="1"/>
          </p:cNvSpPr>
          <p:nvPr>
            <p:ph idx="1"/>
          </p:nvPr>
        </p:nvSpPr>
        <p:spPr>
          <a:xfrm>
            <a:off x="12373" y="1413587"/>
            <a:ext cx="9144000" cy="5445224"/>
          </a:xfrm>
        </p:spPr>
        <p:style>
          <a:lnRef idx="0">
            <a:schemeClr val="accent3"/>
          </a:lnRef>
          <a:fillRef idx="3">
            <a:schemeClr val="accent3"/>
          </a:fillRef>
          <a:effectRef idx="3">
            <a:schemeClr val="accent3"/>
          </a:effectRef>
          <a:fontRef idx="minor">
            <a:schemeClr val="lt1"/>
          </a:fontRef>
        </p:style>
        <p:txBody>
          <a:bodyPr/>
          <a:lstStyle/>
          <a:p>
            <a:pPr algn="just"/>
            <a:r>
              <a:rPr lang="tr-TR" sz="4000" dirty="0" smtClean="0">
                <a:latin typeface="Book Antiqua" panose="02040602050305030304" pitchFamily="18" charset="0"/>
              </a:rPr>
              <a:t>W</a:t>
            </a:r>
            <a:r>
              <a:rPr lang="en-US" sz="4000" dirty="0" smtClean="0">
                <a:latin typeface="Book Antiqua" panose="02040602050305030304" pitchFamily="18" charset="0"/>
              </a:rPr>
              <a:t>hen </a:t>
            </a:r>
            <a:r>
              <a:rPr lang="en-US" sz="4000" dirty="0">
                <a:latin typeface="Book Antiqua" panose="02040602050305030304" pitchFamily="18" charset="0"/>
              </a:rPr>
              <a:t>he found him, he brought him to Antioch. So for a whole year Barnabas and Saul met with the church and taught great numbers of people. The disciples were called Christians first at Antioch</a:t>
            </a:r>
            <a:r>
              <a:rPr lang="en-US" sz="4000" dirty="0" smtClean="0">
                <a:latin typeface="Book Antiqua" panose="02040602050305030304" pitchFamily="18" charset="0"/>
              </a:rPr>
              <a:t>.</a:t>
            </a:r>
            <a:r>
              <a:rPr lang="tr-TR" sz="4000" dirty="0" smtClean="0">
                <a:latin typeface="Book Antiqua" panose="02040602050305030304" pitchFamily="18" charset="0"/>
              </a:rPr>
              <a:t> </a:t>
            </a:r>
          </a:p>
          <a:p>
            <a:pPr algn="ctr"/>
            <a:r>
              <a:rPr lang="tr-TR" sz="4000" b="1" dirty="0" err="1" smtClean="0">
                <a:latin typeface="Book Antiqua" panose="02040602050305030304" pitchFamily="18" charset="0"/>
              </a:rPr>
              <a:t>Acts</a:t>
            </a:r>
            <a:r>
              <a:rPr lang="tr-TR" sz="4000" b="1" dirty="0" smtClean="0">
                <a:latin typeface="Book Antiqua" panose="02040602050305030304" pitchFamily="18" charset="0"/>
              </a:rPr>
              <a:t> 11:26</a:t>
            </a:r>
          </a:p>
          <a:p>
            <a:pPr algn="just"/>
            <a:endParaRPr lang="en-US" dirty="0"/>
          </a:p>
        </p:txBody>
      </p:sp>
    </p:spTree>
    <p:extLst>
      <p:ext uri="{BB962C8B-B14F-4D97-AF65-F5344CB8AC3E}">
        <p14:creationId xmlns:p14="http://schemas.microsoft.com/office/powerpoint/2010/main" val="1008075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0" y="0"/>
            <a:ext cx="9144000" cy="908720"/>
          </a:xfrm>
          <a:solidFill>
            <a:srgbClr val="00B0F0"/>
          </a:solidFill>
        </p:spPr>
        <p:txBody>
          <a:bodyPr/>
          <a:lstStyle/>
          <a:p>
            <a:r>
              <a:rPr lang="tr-TR" b="1" dirty="0" err="1" smtClean="0">
                <a:latin typeface="Bell MT" panose="02020503060305020303" pitchFamily="18" charset="0"/>
              </a:rPr>
              <a:t>Birth</a:t>
            </a:r>
            <a:r>
              <a:rPr lang="tr-TR" b="1" dirty="0" smtClean="0">
                <a:latin typeface="Bell MT" panose="02020503060305020303" pitchFamily="18" charset="0"/>
              </a:rPr>
              <a:t> of </a:t>
            </a:r>
            <a:r>
              <a:rPr lang="tr-TR" b="1" dirty="0" err="1" smtClean="0">
                <a:latin typeface="Bell MT" panose="02020503060305020303" pitchFamily="18" charset="0"/>
              </a:rPr>
              <a:t>Jesus</a:t>
            </a:r>
            <a:endParaRPr lang="tr-TR" b="1" dirty="0">
              <a:latin typeface="Bell MT" panose="02020503060305020303" pitchFamily="18" charset="0"/>
            </a:endParaRPr>
          </a:p>
        </p:txBody>
      </p:sp>
      <p:sp>
        <p:nvSpPr>
          <p:cNvPr id="3" name="İçerik Yer Tutucusu 2"/>
          <p:cNvSpPr>
            <a:spLocks noGrp="1"/>
          </p:cNvSpPr>
          <p:nvPr>
            <p:ph idx="1"/>
          </p:nvPr>
        </p:nvSpPr>
        <p:spPr>
          <a:xfrm>
            <a:off x="0" y="836712"/>
            <a:ext cx="9144000" cy="6021288"/>
          </a:xfrm>
        </p:spPr>
        <p:style>
          <a:lnRef idx="0">
            <a:scrgbClr r="0" g="0" b="0"/>
          </a:lnRef>
          <a:fillRef idx="1002">
            <a:schemeClr val="lt2"/>
          </a:fillRef>
          <a:effectRef idx="0">
            <a:scrgbClr r="0" g="0" b="0"/>
          </a:effectRef>
          <a:fontRef idx="major"/>
        </p:style>
        <p:txBody>
          <a:bodyPr>
            <a:normAutofit fontScale="62500" lnSpcReduction="20000"/>
          </a:bodyPr>
          <a:lstStyle/>
          <a:p>
            <a:pPr algn="just"/>
            <a:r>
              <a:rPr lang="en-US" sz="3400" b="1" dirty="0">
                <a:latin typeface="Aparajita" panose="020B0604020202020204" pitchFamily="34" charset="0"/>
                <a:cs typeface="Aparajita" panose="020B0604020202020204" pitchFamily="34" charset="0"/>
              </a:rPr>
              <a:t>His mother Mary was pledged to be married to Joseph, but before they came together, she was found to be pregnant through the Holy Spirit. </a:t>
            </a:r>
            <a:r>
              <a:rPr lang="en-US" sz="3400" b="1" dirty="0" smtClean="0">
                <a:latin typeface="Aparajita" panose="020B0604020202020204" pitchFamily="34" charset="0"/>
                <a:cs typeface="Aparajita" panose="020B0604020202020204" pitchFamily="34" charset="0"/>
              </a:rPr>
              <a:t>Because </a:t>
            </a:r>
            <a:r>
              <a:rPr lang="en-US" sz="3400" b="1" dirty="0">
                <a:latin typeface="Aparajita" panose="020B0604020202020204" pitchFamily="34" charset="0"/>
                <a:cs typeface="Aparajita" panose="020B0604020202020204" pitchFamily="34" charset="0"/>
              </a:rPr>
              <a:t>Joseph her husband was faithful to the law, and </a:t>
            </a:r>
            <a:r>
              <a:rPr lang="en-US" sz="3400" b="1" dirty="0" smtClean="0">
                <a:latin typeface="Aparajita" panose="020B0604020202020204" pitchFamily="34" charset="0"/>
                <a:cs typeface="Aparajita" panose="020B0604020202020204" pitchFamily="34" charset="0"/>
              </a:rPr>
              <a:t>yet</a:t>
            </a:r>
            <a:r>
              <a:rPr lang="tr-TR" sz="3400" b="1" dirty="0" smtClean="0">
                <a:latin typeface="Aparajita" panose="020B0604020202020204" pitchFamily="34" charset="0"/>
                <a:cs typeface="Aparajita" panose="020B0604020202020204" pitchFamily="34" charset="0"/>
              </a:rPr>
              <a:t> </a:t>
            </a:r>
            <a:r>
              <a:rPr lang="en-US" sz="3400" b="1" dirty="0" smtClean="0">
                <a:latin typeface="Aparajita" panose="020B0604020202020204" pitchFamily="34" charset="0"/>
                <a:cs typeface="Aparajita" panose="020B0604020202020204" pitchFamily="34" charset="0"/>
              </a:rPr>
              <a:t>did </a:t>
            </a:r>
            <a:r>
              <a:rPr lang="en-US" sz="3400" b="1" dirty="0">
                <a:latin typeface="Aparajita" panose="020B0604020202020204" pitchFamily="34" charset="0"/>
                <a:cs typeface="Aparajita" panose="020B0604020202020204" pitchFamily="34" charset="0"/>
              </a:rPr>
              <a:t>not want to expose her to public disgrace, he had in mind to divorce her quietly.</a:t>
            </a:r>
          </a:p>
          <a:p>
            <a:pPr algn="just"/>
            <a:endParaRPr lang="en-US" sz="3400" b="1" dirty="0">
              <a:latin typeface="Aparajita" panose="020B0604020202020204" pitchFamily="34" charset="0"/>
              <a:cs typeface="Aparajita" panose="020B0604020202020204" pitchFamily="34" charset="0"/>
            </a:endParaRPr>
          </a:p>
          <a:p>
            <a:pPr algn="just"/>
            <a:r>
              <a:rPr lang="en-US" sz="3400" b="1" dirty="0" smtClean="0">
                <a:latin typeface="Aparajita" panose="020B0604020202020204" pitchFamily="34" charset="0"/>
                <a:cs typeface="Aparajita" panose="020B0604020202020204" pitchFamily="34" charset="0"/>
              </a:rPr>
              <a:t>But </a:t>
            </a:r>
            <a:r>
              <a:rPr lang="en-US" sz="3400" b="1" dirty="0">
                <a:latin typeface="Aparajita" panose="020B0604020202020204" pitchFamily="34" charset="0"/>
                <a:cs typeface="Aparajita" panose="020B0604020202020204" pitchFamily="34" charset="0"/>
              </a:rPr>
              <a:t>after he had considered this, an angel of the Lord appeared to him in a dream and said, “Joseph son of David, do not be afraid to take Mary home as your wife, because what is conceived in her is from the Holy Spirit. </a:t>
            </a:r>
            <a:r>
              <a:rPr lang="en-US" sz="3400" b="1" dirty="0" smtClean="0">
                <a:latin typeface="Aparajita" panose="020B0604020202020204" pitchFamily="34" charset="0"/>
                <a:cs typeface="Aparajita" panose="020B0604020202020204" pitchFamily="34" charset="0"/>
              </a:rPr>
              <a:t>She </a:t>
            </a:r>
            <a:r>
              <a:rPr lang="en-US" sz="3400" b="1" dirty="0">
                <a:latin typeface="Aparajita" panose="020B0604020202020204" pitchFamily="34" charset="0"/>
                <a:cs typeface="Aparajita" panose="020B0604020202020204" pitchFamily="34" charset="0"/>
              </a:rPr>
              <a:t>will give birth to a son, and you are to give him the name Jesus</a:t>
            </a:r>
            <a:r>
              <a:rPr lang="en-US" sz="3400" b="1" dirty="0" smtClean="0">
                <a:latin typeface="Aparajita" panose="020B0604020202020204" pitchFamily="34" charset="0"/>
                <a:cs typeface="Aparajita" panose="020B0604020202020204" pitchFamily="34" charset="0"/>
              </a:rPr>
              <a:t>, </a:t>
            </a:r>
            <a:r>
              <a:rPr lang="en-US" sz="3400" b="1" dirty="0">
                <a:latin typeface="Aparajita" panose="020B0604020202020204" pitchFamily="34" charset="0"/>
                <a:cs typeface="Aparajita" panose="020B0604020202020204" pitchFamily="34" charset="0"/>
              </a:rPr>
              <a:t>because he will save his people from their sins.”</a:t>
            </a:r>
          </a:p>
          <a:p>
            <a:pPr algn="just"/>
            <a:endParaRPr lang="en-US" sz="3400" b="1" dirty="0">
              <a:latin typeface="Aparajita" panose="020B0604020202020204" pitchFamily="34" charset="0"/>
              <a:cs typeface="Aparajita" panose="020B0604020202020204" pitchFamily="34" charset="0"/>
            </a:endParaRPr>
          </a:p>
          <a:p>
            <a:pPr algn="just"/>
            <a:r>
              <a:rPr lang="en-US" sz="3400" b="1" dirty="0" smtClean="0">
                <a:latin typeface="Aparajita" panose="020B0604020202020204" pitchFamily="34" charset="0"/>
                <a:cs typeface="Aparajita" panose="020B0604020202020204" pitchFamily="34" charset="0"/>
              </a:rPr>
              <a:t>All </a:t>
            </a:r>
            <a:r>
              <a:rPr lang="en-US" sz="3400" b="1" dirty="0">
                <a:latin typeface="Aparajita" panose="020B0604020202020204" pitchFamily="34" charset="0"/>
                <a:cs typeface="Aparajita" panose="020B0604020202020204" pitchFamily="34" charset="0"/>
              </a:rPr>
              <a:t>this took place to fulfill what the Lord had said through the prophet: </a:t>
            </a:r>
            <a:r>
              <a:rPr lang="en-US" sz="3400" b="1" dirty="0" smtClean="0">
                <a:latin typeface="Aparajita" panose="020B0604020202020204" pitchFamily="34" charset="0"/>
                <a:cs typeface="Aparajita" panose="020B0604020202020204" pitchFamily="34" charset="0"/>
              </a:rPr>
              <a:t>“The </a:t>
            </a:r>
            <a:r>
              <a:rPr lang="en-US" sz="3400" b="1" dirty="0">
                <a:latin typeface="Aparajita" panose="020B0604020202020204" pitchFamily="34" charset="0"/>
                <a:cs typeface="Aparajita" panose="020B0604020202020204" pitchFamily="34" charset="0"/>
              </a:rPr>
              <a:t>virgin will conceive and give birth to a son, and they will call him Immanuel</a:t>
            </a:r>
            <a:r>
              <a:rPr lang="en-US" sz="3400" b="1" dirty="0" smtClean="0">
                <a:latin typeface="Aparajita" panose="020B0604020202020204" pitchFamily="34" charset="0"/>
                <a:cs typeface="Aparajita" panose="020B0604020202020204" pitchFamily="34" charset="0"/>
              </a:rPr>
              <a:t>” </a:t>
            </a:r>
            <a:r>
              <a:rPr lang="en-US" sz="3400" b="1" dirty="0">
                <a:latin typeface="Aparajita" panose="020B0604020202020204" pitchFamily="34" charset="0"/>
                <a:cs typeface="Aparajita" panose="020B0604020202020204" pitchFamily="34" charset="0"/>
              </a:rPr>
              <a:t>(which means “God with us”).</a:t>
            </a:r>
          </a:p>
          <a:p>
            <a:pPr algn="just"/>
            <a:endParaRPr lang="en-US" sz="3400" b="1" dirty="0">
              <a:latin typeface="Aparajita" panose="020B0604020202020204" pitchFamily="34" charset="0"/>
              <a:cs typeface="Aparajita" panose="020B0604020202020204" pitchFamily="34" charset="0"/>
            </a:endParaRPr>
          </a:p>
          <a:p>
            <a:pPr algn="just"/>
            <a:r>
              <a:rPr lang="en-US" sz="3400" b="1" dirty="0" smtClean="0">
                <a:latin typeface="Aparajita" panose="020B0604020202020204" pitchFamily="34" charset="0"/>
                <a:cs typeface="Aparajita" panose="020B0604020202020204" pitchFamily="34" charset="0"/>
              </a:rPr>
              <a:t>When </a:t>
            </a:r>
            <a:r>
              <a:rPr lang="en-US" sz="3400" b="1" dirty="0">
                <a:latin typeface="Aparajita" panose="020B0604020202020204" pitchFamily="34" charset="0"/>
                <a:cs typeface="Aparajita" panose="020B0604020202020204" pitchFamily="34" charset="0"/>
              </a:rPr>
              <a:t>Joseph woke up, he did what the angel of the Lord had commanded him and took Mary home as his wife. </a:t>
            </a:r>
            <a:r>
              <a:rPr lang="en-US" sz="3400" b="1" dirty="0" smtClean="0">
                <a:latin typeface="Aparajita" panose="020B0604020202020204" pitchFamily="34" charset="0"/>
                <a:cs typeface="Aparajita" panose="020B0604020202020204" pitchFamily="34" charset="0"/>
              </a:rPr>
              <a:t>But </a:t>
            </a:r>
            <a:r>
              <a:rPr lang="en-US" sz="3400" b="1" dirty="0">
                <a:latin typeface="Aparajita" panose="020B0604020202020204" pitchFamily="34" charset="0"/>
                <a:cs typeface="Aparajita" panose="020B0604020202020204" pitchFamily="34" charset="0"/>
              </a:rPr>
              <a:t>he did not consummate their marriage until she gave birth to a son. And he gave him the name Jesus</a:t>
            </a:r>
            <a:r>
              <a:rPr lang="en-US" dirty="0"/>
              <a:t>.</a:t>
            </a:r>
            <a:endParaRPr lang="tr-TR" dirty="0"/>
          </a:p>
        </p:txBody>
      </p:sp>
    </p:spTree>
    <p:extLst>
      <p:ext uri="{BB962C8B-B14F-4D97-AF65-F5344CB8AC3E}">
        <p14:creationId xmlns:p14="http://schemas.microsoft.com/office/powerpoint/2010/main" val="273544721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0" y="0"/>
            <a:ext cx="9144000" cy="764704"/>
          </a:xfrm>
          <a:solidFill>
            <a:srgbClr val="FF00FF"/>
          </a:solidFill>
          <a:ln>
            <a:solidFill>
              <a:schemeClr val="accent2">
                <a:lumMod val="60000"/>
                <a:lumOff val="40000"/>
              </a:schemeClr>
            </a:solidFill>
          </a:ln>
        </p:spPr>
        <p:txBody>
          <a:bodyPr/>
          <a:lstStyle/>
          <a:p>
            <a:r>
              <a:rPr lang="tr-TR" b="1" dirty="0" err="1" smtClean="0">
                <a:latin typeface="Castellar" panose="020A0402060406010301" pitchFamily="18" charset="0"/>
              </a:rPr>
              <a:t>Jesus</a:t>
            </a:r>
            <a:r>
              <a:rPr lang="tr-TR" b="1" dirty="0" smtClean="0">
                <a:latin typeface="Castellar" panose="020A0402060406010301" pitchFamily="18" charset="0"/>
              </a:rPr>
              <a:t> </a:t>
            </a:r>
            <a:r>
              <a:rPr lang="tr-TR" b="1" dirty="0" err="1" smtClean="0">
                <a:latin typeface="Castellar" panose="020A0402060406010301" pitchFamily="18" charset="0"/>
              </a:rPr>
              <a:t>the</a:t>
            </a:r>
            <a:r>
              <a:rPr lang="tr-TR" b="1" dirty="0" smtClean="0">
                <a:latin typeface="Castellar" panose="020A0402060406010301" pitchFamily="18" charset="0"/>
              </a:rPr>
              <a:t> </a:t>
            </a:r>
            <a:r>
              <a:rPr lang="tr-TR" b="1" dirty="0" err="1" smtClean="0">
                <a:latin typeface="Castellar" panose="020A0402060406010301" pitchFamily="18" charset="0"/>
              </a:rPr>
              <a:t>NazareNe</a:t>
            </a:r>
            <a:endParaRPr lang="tr-TR" b="1" dirty="0">
              <a:latin typeface="Castellar" panose="020A0402060406010301" pitchFamily="18" charset="0"/>
            </a:endParaRPr>
          </a:p>
        </p:txBody>
      </p:sp>
      <p:sp>
        <p:nvSpPr>
          <p:cNvPr id="3" name="İçerik Yer Tutucusu 2"/>
          <p:cNvSpPr>
            <a:spLocks noGrp="1"/>
          </p:cNvSpPr>
          <p:nvPr>
            <p:ph idx="1"/>
          </p:nvPr>
        </p:nvSpPr>
        <p:spPr>
          <a:xfrm>
            <a:off x="0" y="764704"/>
            <a:ext cx="9144000" cy="6081735"/>
          </a:xfrm>
          <a:solidFill>
            <a:schemeClr val="accent4">
              <a:lumMod val="40000"/>
              <a:lumOff val="60000"/>
            </a:schemeClr>
          </a:solidFill>
        </p:spPr>
        <p:txBody>
          <a:bodyPr>
            <a:normAutofit fontScale="47500" lnSpcReduction="20000"/>
          </a:bodyPr>
          <a:lstStyle/>
          <a:p>
            <a:r>
              <a:rPr lang="en-US" sz="3400" dirty="0"/>
              <a:t>After Jesus was born in Bethlehem in Judea, during the time of King Herod, the Magi from the East came to Jerusalem and asked, “Where is the one who has been born king of the Jews? We saw his star when it rose and have come to worship him.”</a:t>
            </a:r>
          </a:p>
          <a:p>
            <a:r>
              <a:rPr lang="en-US" sz="3400" dirty="0"/>
              <a:t>When King Herod heard this he was disturbed, and all Jerusalem with him. When he had called together all the people’s chief priests and teachers of the law, he asked them where the Messiah was to be born. “In Bethlehem in Judea,” they replied.</a:t>
            </a:r>
          </a:p>
          <a:p>
            <a:r>
              <a:rPr lang="en-US" sz="3400" dirty="0"/>
              <a:t>Then Herod called the Magi secretly and found out from them the exact time the star had appeared. He sent them to Bethlehem and said, “Go and search carefully for the child. As soon as you find him, report to me, so that I too may go and worship him.”</a:t>
            </a:r>
          </a:p>
          <a:p>
            <a:r>
              <a:rPr lang="en-US" sz="3400" dirty="0"/>
              <a:t>After they had heard the king, they went on their way, and the star they had seen when it rose went ahead of them until it stopped over the place where the child was. When they saw the star, they were overjoyed. On coming to the house, they saw the child with his mother Mary, and they bowed down and worshiped him. Then they opened their treasures and presented him with gifts. And having been warned in a dream not to go back to Herod, they returned to their country by another route.</a:t>
            </a:r>
          </a:p>
          <a:p>
            <a:r>
              <a:rPr lang="en-US" sz="3400" dirty="0"/>
              <a:t>When they had gone, an angel of the Lord appeared to Joseph in a dream. “Get up,” he said, “take the child and his mother and escape to Egypt. Stay there until I tell you, for Herod is going to search for the child to kill him.”</a:t>
            </a:r>
          </a:p>
          <a:p>
            <a:r>
              <a:rPr lang="en-US" sz="3400" dirty="0"/>
              <a:t>So he got up, took the child and his mother during the night and left for Egypt, where he stayed until the death of Herod. When Herod realized that he had been outwitted by the Magi, he was furious, and he gave orders to kill all the boys in Bethlehem and its vicinity who were two years old and under, in accordance with the time he had learned from the Magi.</a:t>
            </a:r>
          </a:p>
          <a:p>
            <a:r>
              <a:rPr lang="en-US" sz="3400" dirty="0"/>
              <a:t>After Herod died, an angel of the Lord appeared in a dream to Joseph in Egypt and said, “Get up, take the child and his mother and go to the land of Israel, for those who were trying to take the child’s life are dead.”</a:t>
            </a:r>
          </a:p>
          <a:p>
            <a:r>
              <a:rPr lang="en-US" sz="3400" dirty="0"/>
              <a:t>So he got up, took the child and his mother and went to the land of Israel. But when he heard that </a:t>
            </a:r>
            <a:r>
              <a:rPr lang="en-US" sz="3400" dirty="0" err="1"/>
              <a:t>Archelaus</a:t>
            </a:r>
            <a:r>
              <a:rPr lang="en-US" sz="3400" dirty="0"/>
              <a:t> was reigning in Judea in place of his father Herod, he was afraid to go there. Having been warned in a dream, he withdrew to the district of Galilee, and he went and lived in a town called Nazareth. So was fulfilled what was said through the prophets, that he would be called a Nazarene.</a:t>
            </a:r>
          </a:p>
          <a:p>
            <a:endParaRPr lang="tr-TR" dirty="0"/>
          </a:p>
        </p:txBody>
      </p:sp>
    </p:spTree>
    <p:extLst>
      <p:ext uri="{BB962C8B-B14F-4D97-AF65-F5344CB8AC3E}">
        <p14:creationId xmlns:p14="http://schemas.microsoft.com/office/powerpoint/2010/main" val="333882069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0" y="0"/>
            <a:ext cx="9144000" cy="980728"/>
          </a:xfrm>
        </p:spPr>
        <p:style>
          <a:lnRef idx="0">
            <a:schemeClr val="accent5"/>
          </a:lnRef>
          <a:fillRef idx="3">
            <a:schemeClr val="accent5"/>
          </a:fillRef>
          <a:effectRef idx="3">
            <a:schemeClr val="accent5"/>
          </a:effectRef>
          <a:fontRef idx="minor">
            <a:schemeClr val="lt1"/>
          </a:fontRef>
        </p:style>
        <p:txBody>
          <a:bodyPr/>
          <a:lstStyle/>
          <a:p>
            <a:r>
              <a:rPr lang="tr-TR" dirty="0" err="1" smtClean="0">
                <a:latin typeface="Algerian" panose="04020705040A02060702" pitchFamily="82" charset="0"/>
              </a:rPr>
              <a:t>Jesus</a:t>
            </a:r>
            <a:r>
              <a:rPr lang="tr-TR" dirty="0" smtClean="0">
                <a:latin typeface="Algerian" panose="04020705040A02060702" pitchFamily="82" charset="0"/>
              </a:rPr>
              <a:t>’ Life-I</a:t>
            </a:r>
            <a:endParaRPr lang="tr-TR" dirty="0">
              <a:latin typeface="Algerian" panose="04020705040A02060702" pitchFamily="82" charset="0"/>
            </a:endParaRPr>
          </a:p>
        </p:txBody>
      </p:sp>
      <p:sp>
        <p:nvSpPr>
          <p:cNvPr id="3" name="İçerik Yer Tutucusu 2"/>
          <p:cNvSpPr>
            <a:spLocks noGrp="1"/>
          </p:cNvSpPr>
          <p:nvPr>
            <p:ph idx="1"/>
          </p:nvPr>
        </p:nvSpPr>
        <p:spPr>
          <a:xfrm>
            <a:off x="0" y="980728"/>
            <a:ext cx="9144000" cy="5877272"/>
          </a:xfrm>
          <a:solidFill>
            <a:srgbClr val="FFC000"/>
          </a:solidFill>
        </p:spPr>
        <p:txBody>
          <a:bodyPr>
            <a:normAutofit fontScale="62500" lnSpcReduction="20000"/>
          </a:bodyPr>
          <a:lstStyle/>
          <a:p>
            <a:endParaRPr lang="en-US" dirty="0"/>
          </a:p>
          <a:p>
            <a:r>
              <a:rPr lang="en-US" dirty="0"/>
              <a:t>This history of Christianity is </a:t>
            </a:r>
            <a:r>
              <a:rPr lang="en-US" dirty="0" err="1"/>
              <a:t>focussed</a:t>
            </a:r>
            <a:r>
              <a:rPr lang="en-US" dirty="0"/>
              <a:t> on the life, death and resurrection of one person, Jesus Christ, the son of God.</a:t>
            </a:r>
          </a:p>
          <a:p>
            <a:endParaRPr lang="en-US" dirty="0"/>
          </a:p>
          <a:p>
            <a:r>
              <a:rPr lang="en-US" dirty="0"/>
              <a:t>The traditional story of Jesus tells of his birth </a:t>
            </a:r>
            <a:r>
              <a:rPr lang="en-US" dirty="0" smtClean="0"/>
              <a:t>in </a:t>
            </a:r>
            <a:r>
              <a:rPr lang="en-US" dirty="0"/>
              <a:t>Bethlehem in the Holy Land, to a young virgin called Mary who had become pregnant with the son of God through the action of the Holy Spirit.</a:t>
            </a:r>
          </a:p>
          <a:p>
            <a:endParaRPr lang="en-US" dirty="0"/>
          </a:p>
          <a:p>
            <a:r>
              <a:rPr lang="en-US" dirty="0"/>
              <a:t>The story of Jesus' birth is told in the writings of Matthew and Luke in the New Testament of the Bible</a:t>
            </a:r>
            <a:r>
              <a:rPr lang="en-US" dirty="0" smtClean="0"/>
              <a:t>.</a:t>
            </a:r>
            <a:endParaRPr lang="tr-TR" dirty="0" smtClean="0"/>
          </a:p>
          <a:p>
            <a:endParaRPr lang="en-US" dirty="0"/>
          </a:p>
          <a:p>
            <a:r>
              <a:rPr lang="en-US" dirty="0"/>
              <a:t>His birth is believed by Christians to be the fulfilment of prophecies in the Jewish Old Testament, which claimed that a Messiah would deliver the Jewish people from captivity.</a:t>
            </a:r>
          </a:p>
          <a:p>
            <a:endParaRPr lang="en-US" dirty="0"/>
          </a:p>
          <a:p>
            <a:r>
              <a:rPr lang="en-US" dirty="0"/>
              <a:t>After the story of his birth, little is known about Jesus until he began his ministry at the age of about 30.</a:t>
            </a:r>
          </a:p>
          <a:p>
            <a:endParaRPr lang="en-US" dirty="0"/>
          </a:p>
          <a:p>
            <a:r>
              <a:rPr lang="en-US" dirty="0"/>
              <a:t>He then spent three years teaching, healing and working miracles.</a:t>
            </a:r>
          </a:p>
          <a:p>
            <a:endParaRPr lang="en-US" dirty="0"/>
          </a:p>
        </p:txBody>
      </p:sp>
    </p:spTree>
    <p:extLst>
      <p:ext uri="{BB962C8B-B14F-4D97-AF65-F5344CB8AC3E}">
        <p14:creationId xmlns:p14="http://schemas.microsoft.com/office/powerpoint/2010/main" val="387600010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0" y="0"/>
            <a:ext cx="9144000" cy="908720"/>
          </a:xfrm>
          <a:solidFill>
            <a:srgbClr val="FFFFCC"/>
          </a:solidFill>
        </p:spPr>
        <p:txBody>
          <a:bodyPr/>
          <a:lstStyle/>
          <a:p>
            <a:r>
              <a:rPr lang="tr-TR" dirty="0" err="1">
                <a:latin typeface="Algerian" panose="04020705040A02060702" pitchFamily="82" charset="0"/>
              </a:rPr>
              <a:t>Jesus</a:t>
            </a:r>
            <a:r>
              <a:rPr lang="tr-TR" dirty="0">
                <a:latin typeface="Algerian" panose="04020705040A02060702" pitchFamily="82" charset="0"/>
              </a:rPr>
              <a:t>’ </a:t>
            </a:r>
            <a:r>
              <a:rPr lang="tr-TR" dirty="0" smtClean="0">
                <a:latin typeface="Algerian" panose="04020705040A02060702" pitchFamily="82" charset="0"/>
              </a:rPr>
              <a:t>Life-II</a:t>
            </a:r>
            <a:endParaRPr lang="tr-TR" dirty="0"/>
          </a:p>
        </p:txBody>
      </p:sp>
      <p:sp>
        <p:nvSpPr>
          <p:cNvPr id="3" name="İçerik Yer Tutucusu 2"/>
          <p:cNvSpPr>
            <a:spLocks noGrp="1"/>
          </p:cNvSpPr>
          <p:nvPr>
            <p:ph idx="1"/>
          </p:nvPr>
        </p:nvSpPr>
        <p:spPr>
          <a:xfrm>
            <a:off x="0" y="908720"/>
            <a:ext cx="9144000" cy="5949280"/>
          </a:xfrm>
        </p:spPr>
        <p:style>
          <a:lnRef idx="1">
            <a:schemeClr val="dk1"/>
          </a:lnRef>
          <a:fillRef idx="2">
            <a:schemeClr val="dk1"/>
          </a:fillRef>
          <a:effectRef idx="1">
            <a:schemeClr val="dk1"/>
          </a:effectRef>
          <a:fontRef idx="minor">
            <a:schemeClr val="dk1"/>
          </a:fontRef>
        </p:style>
        <p:txBody>
          <a:bodyPr>
            <a:normAutofit fontScale="40000" lnSpcReduction="20000"/>
          </a:bodyPr>
          <a:lstStyle/>
          <a:p>
            <a:r>
              <a:rPr lang="en-US" sz="4000" dirty="0">
                <a:latin typeface="Bookman Old Style" panose="02050604050505020204" pitchFamily="18" charset="0"/>
              </a:rPr>
              <a:t>He taught in parables - everyday stories which had divine messages for those who would hear it.</a:t>
            </a:r>
          </a:p>
          <a:p>
            <a:endParaRPr lang="en-US" sz="4000" dirty="0">
              <a:latin typeface="Bookman Old Style" panose="02050604050505020204" pitchFamily="18" charset="0"/>
            </a:endParaRPr>
          </a:p>
          <a:p>
            <a:r>
              <a:rPr lang="en-US" sz="4000" dirty="0">
                <a:latin typeface="Bookman Old Style" panose="02050604050505020204" pitchFamily="18" charset="0"/>
              </a:rPr>
              <a:t>He had twelve disciples whom he called to follow him and help him in his work.</a:t>
            </a:r>
          </a:p>
          <a:p>
            <a:r>
              <a:rPr lang="en-US" sz="4000" dirty="0">
                <a:latin typeface="Bookman Old Style" panose="02050604050505020204" pitchFamily="18" charset="0"/>
              </a:rPr>
              <a:t>Persecution and death</a:t>
            </a:r>
          </a:p>
          <a:p>
            <a:endParaRPr lang="en-US" sz="4000" dirty="0">
              <a:latin typeface="Bookman Old Style" panose="02050604050505020204" pitchFamily="18" charset="0"/>
            </a:endParaRPr>
          </a:p>
          <a:p>
            <a:r>
              <a:rPr lang="en-US" sz="4000" dirty="0">
                <a:latin typeface="Bookman Old Style" panose="02050604050505020204" pitchFamily="18" charset="0"/>
              </a:rPr>
              <a:t>Jesus stated publicly that he spoke with the authority of God.</a:t>
            </a:r>
          </a:p>
          <a:p>
            <a:endParaRPr lang="en-US" sz="4000" dirty="0">
              <a:latin typeface="Bookman Old Style" panose="02050604050505020204" pitchFamily="18" charset="0"/>
            </a:endParaRPr>
          </a:p>
          <a:p>
            <a:r>
              <a:rPr lang="en-US" sz="4000" dirty="0">
                <a:latin typeface="Bookman Old Style" panose="02050604050505020204" pitchFamily="18" charset="0"/>
              </a:rPr>
              <a:t>This claim angered the religious authorities in Palestine and they handed Jesus over to the Roman authorities as a revolutionary.</a:t>
            </a:r>
          </a:p>
          <a:p>
            <a:endParaRPr lang="en-US" sz="4000" dirty="0">
              <a:latin typeface="Bookman Old Style" panose="02050604050505020204" pitchFamily="18" charset="0"/>
            </a:endParaRPr>
          </a:p>
          <a:p>
            <a:r>
              <a:rPr lang="en-US" sz="4000" dirty="0">
                <a:latin typeface="Bookman Old Style" panose="02050604050505020204" pitchFamily="18" charset="0"/>
              </a:rPr>
              <a:t>He was tried for heresy, condemned and put to death by means of crucifixion</a:t>
            </a:r>
            <a:r>
              <a:rPr lang="en-US" sz="4000" dirty="0" smtClean="0">
                <a:latin typeface="Bookman Old Style" panose="02050604050505020204" pitchFamily="18" charset="0"/>
              </a:rPr>
              <a:t>.</a:t>
            </a:r>
            <a:endParaRPr lang="tr-TR" sz="4000" dirty="0" smtClean="0">
              <a:latin typeface="Bookman Old Style" panose="02050604050505020204" pitchFamily="18" charset="0"/>
            </a:endParaRPr>
          </a:p>
          <a:p>
            <a:endParaRPr lang="en-US" sz="4000" dirty="0">
              <a:latin typeface="Bookman Old Style" panose="02050604050505020204" pitchFamily="18" charset="0"/>
            </a:endParaRPr>
          </a:p>
          <a:p>
            <a:r>
              <a:rPr lang="en-US" sz="4000" dirty="0">
                <a:latin typeface="Bookman Old Style" panose="02050604050505020204" pitchFamily="18" charset="0"/>
              </a:rPr>
              <a:t>On the Sunday following his execution, some of his women followers discovered that the tomb into which his body had been placed was empty.</a:t>
            </a:r>
          </a:p>
          <a:p>
            <a:endParaRPr lang="en-US" sz="4000" dirty="0">
              <a:latin typeface="Bookman Old Style" panose="02050604050505020204" pitchFamily="18" charset="0"/>
            </a:endParaRPr>
          </a:p>
          <a:p>
            <a:r>
              <a:rPr lang="en-US" sz="4000" dirty="0">
                <a:latin typeface="Bookman Old Style" panose="02050604050505020204" pitchFamily="18" charset="0"/>
              </a:rPr>
              <a:t>Jesus then appeared to them, alive, as the Jesus they had known prior to his death. His followers </a:t>
            </a:r>
            <a:r>
              <a:rPr lang="en-US" sz="4000" dirty="0" smtClean="0">
                <a:latin typeface="Bookman Old Style" panose="02050604050505020204" pitchFamily="18" charset="0"/>
              </a:rPr>
              <a:t>realized </a:t>
            </a:r>
            <a:r>
              <a:rPr lang="en-US" sz="4000" dirty="0">
                <a:latin typeface="Bookman Old Style" panose="02050604050505020204" pitchFamily="18" charset="0"/>
              </a:rPr>
              <a:t>that God had raised Jesus from the dead.</a:t>
            </a:r>
          </a:p>
          <a:p>
            <a:endParaRPr lang="en-US" sz="4000" dirty="0">
              <a:latin typeface="Bookman Old Style" panose="02050604050505020204" pitchFamily="18" charset="0"/>
            </a:endParaRPr>
          </a:p>
          <a:p>
            <a:r>
              <a:rPr lang="en-US" sz="4000" dirty="0">
                <a:latin typeface="Bookman Old Style" panose="02050604050505020204" pitchFamily="18" charset="0"/>
              </a:rPr>
              <a:t>Jesus was seen by many of his disciples and followers over the next few days before, according to the Gospel accounts, he was taken up into heaven.</a:t>
            </a:r>
          </a:p>
          <a:p>
            <a:endParaRPr lang="en-US" dirty="0"/>
          </a:p>
          <a:p>
            <a:endParaRPr lang="tr-TR" dirty="0"/>
          </a:p>
        </p:txBody>
      </p:sp>
    </p:spTree>
    <p:extLst>
      <p:ext uri="{BB962C8B-B14F-4D97-AF65-F5344CB8AC3E}">
        <p14:creationId xmlns:p14="http://schemas.microsoft.com/office/powerpoint/2010/main" val="129465928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0" y="0"/>
            <a:ext cx="9144000" cy="980728"/>
          </a:xfrm>
          <a:solidFill>
            <a:srgbClr val="FFCC99"/>
          </a:solidFill>
        </p:spPr>
        <p:txBody>
          <a:bodyPr>
            <a:noAutofit/>
          </a:bodyPr>
          <a:lstStyle/>
          <a:p>
            <a:r>
              <a:rPr lang="tr-TR" sz="2800" b="1" dirty="0" err="1" smtClean="0">
                <a:latin typeface="Castellar" panose="020A0402060406010301" pitchFamily="18" charset="0"/>
              </a:rPr>
              <a:t>Miracles</a:t>
            </a:r>
            <a:r>
              <a:rPr lang="tr-TR" sz="2800" b="1" dirty="0" smtClean="0">
                <a:latin typeface="Castellar" panose="020A0402060406010301" pitchFamily="18" charset="0"/>
              </a:rPr>
              <a:t> OF JESUS IN THE QUR’AN</a:t>
            </a:r>
            <a:endParaRPr lang="tr-TR" sz="2800" b="1" dirty="0">
              <a:latin typeface="Castellar" panose="020A0402060406010301" pitchFamily="18" charset="0"/>
            </a:endParaRPr>
          </a:p>
        </p:txBody>
      </p:sp>
      <p:sp>
        <p:nvSpPr>
          <p:cNvPr id="3" name="İçerik Yer Tutucusu 2"/>
          <p:cNvSpPr>
            <a:spLocks noGrp="1"/>
          </p:cNvSpPr>
          <p:nvPr>
            <p:ph idx="1"/>
          </p:nvPr>
        </p:nvSpPr>
        <p:spPr>
          <a:xfrm>
            <a:off x="0" y="908720"/>
            <a:ext cx="9144000" cy="5949280"/>
          </a:xfrm>
        </p:spPr>
        <p:style>
          <a:lnRef idx="1">
            <a:schemeClr val="accent3"/>
          </a:lnRef>
          <a:fillRef idx="2">
            <a:schemeClr val="accent3"/>
          </a:fillRef>
          <a:effectRef idx="1">
            <a:schemeClr val="accent3"/>
          </a:effectRef>
          <a:fontRef idx="minor">
            <a:schemeClr val="dk1"/>
          </a:fontRef>
        </p:style>
        <p:txBody>
          <a:bodyPr>
            <a:normAutofit fontScale="70000" lnSpcReduction="20000"/>
          </a:bodyPr>
          <a:lstStyle/>
          <a:p>
            <a:pPr algn="just"/>
            <a:r>
              <a:rPr lang="en-US" dirty="0" smtClean="0">
                <a:ln>
                  <a:solidFill>
                    <a:srgbClr val="FF00FF"/>
                  </a:solidFill>
                </a:ln>
                <a:solidFill>
                  <a:srgbClr val="92D050"/>
                </a:solidFill>
              </a:rPr>
              <a:t>1</a:t>
            </a:r>
            <a:r>
              <a:rPr lang="en-US" dirty="0">
                <a:ln>
                  <a:solidFill>
                    <a:srgbClr val="FF00FF"/>
                  </a:solidFill>
                </a:ln>
                <a:solidFill>
                  <a:srgbClr val="92D050"/>
                </a:solidFill>
              </a:rPr>
              <a:t>. </a:t>
            </a:r>
            <a:r>
              <a:rPr lang="en-US" dirty="0" smtClean="0">
                <a:ln>
                  <a:solidFill>
                    <a:srgbClr val="FF00FF"/>
                  </a:solidFill>
                </a:ln>
                <a:solidFill>
                  <a:srgbClr val="92D050"/>
                </a:solidFill>
              </a:rPr>
              <a:t>"When </a:t>
            </a:r>
            <a:r>
              <a:rPr lang="en-US" dirty="0">
                <a:ln>
                  <a:solidFill>
                    <a:srgbClr val="FF00FF"/>
                  </a:solidFill>
                </a:ln>
                <a:solidFill>
                  <a:srgbClr val="92D050"/>
                </a:solidFill>
              </a:rPr>
              <a:t>the disciples said: O Jesus, son of Mary!  Is your Lord able to send down for us a table spread with food from heaven?  He said: Observe your duty to God, if ye are true believers.  They said: We desire to eat of it and our hearts be at rest, and that We may know that you have spoken truth to us, and that We may be witnesses thereof.  Jesus, son of Mary, said: 'O God, our Lord, send down for us a Table laden with food out of heaven, that shall be for us a recurring festival, the first and last of us, and a miracle from You.  And provide us our sustenance, for You are the best of providers!" (Quran 5:112-114</a:t>
            </a:r>
            <a:r>
              <a:rPr lang="en-US" dirty="0" smtClean="0">
                <a:ln>
                  <a:solidFill>
                    <a:srgbClr val="FF00FF"/>
                  </a:solidFill>
                </a:ln>
                <a:solidFill>
                  <a:srgbClr val="92D050"/>
                </a:solidFill>
              </a:rPr>
              <a:t>)</a:t>
            </a:r>
            <a:endParaRPr lang="en-US" dirty="0">
              <a:ln>
                <a:solidFill>
                  <a:srgbClr val="FF00FF"/>
                </a:solidFill>
              </a:ln>
              <a:solidFill>
                <a:srgbClr val="92D050"/>
              </a:solidFill>
            </a:endParaRPr>
          </a:p>
          <a:p>
            <a:pPr algn="just"/>
            <a:r>
              <a:rPr lang="en-US" dirty="0" smtClean="0">
                <a:ln>
                  <a:solidFill>
                    <a:srgbClr val="FF00FF"/>
                  </a:solidFill>
                </a:ln>
                <a:solidFill>
                  <a:srgbClr val="92D050"/>
                </a:solidFill>
              </a:rPr>
              <a:t>2</a:t>
            </a:r>
            <a:r>
              <a:rPr lang="en-US" dirty="0">
                <a:ln>
                  <a:solidFill>
                    <a:srgbClr val="FF00FF"/>
                  </a:solidFill>
                </a:ln>
                <a:solidFill>
                  <a:srgbClr val="92D050"/>
                </a:solidFill>
              </a:rPr>
              <a:t>. </a:t>
            </a:r>
            <a:r>
              <a:rPr lang="en-US" dirty="0" smtClean="0">
                <a:ln>
                  <a:solidFill>
                    <a:srgbClr val="FF00FF"/>
                  </a:solidFill>
                </a:ln>
                <a:solidFill>
                  <a:srgbClr val="92D050"/>
                </a:solidFill>
              </a:rPr>
              <a:t>"</a:t>
            </a:r>
            <a:r>
              <a:rPr lang="en-US" dirty="0">
                <a:ln>
                  <a:solidFill>
                    <a:srgbClr val="FF00FF"/>
                  </a:solidFill>
                </a:ln>
                <a:solidFill>
                  <a:srgbClr val="92D050"/>
                </a:solidFill>
              </a:rPr>
              <a:t>He shall speak to people while still in the cradle, and in manhood, and he shall be from the righteous." (Quran 3:46</a:t>
            </a:r>
            <a:r>
              <a:rPr lang="en-US" dirty="0" smtClean="0">
                <a:ln>
                  <a:solidFill>
                    <a:srgbClr val="FF00FF"/>
                  </a:solidFill>
                </a:ln>
                <a:solidFill>
                  <a:srgbClr val="92D050"/>
                </a:solidFill>
              </a:rPr>
              <a:t>)</a:t>
            </a:r>
            <a:endParaRPr lang="en-US" dirty="0">
              <a:ln>
                <a:solidFill>
                  <a:srgbClr val="FF00FF"/>
                </a:solidFill>
              </a:ln>
              <a:solidFill>
                <a:srgbClr val="92D050"/>
              </a:solidFill>
            </a:endParaRPr>
          </a:p>
          <a:p>
            <a:pPr algn="just"/>
            <a:r>
              <a:rPr lang="en-US" dirty="0">
                <a:ln>
                  <a:solidFill>
                    <a:srgbClr val="FF00FF"/>
                  </a:solidFill>
                </a:ln>
                <a:solidFill>
                  <a:srgbClr val="92D050"/>
                </a:solidFill>
              </a:rPr>
              <a:t>"I am indeed a slave of God.  He has given me the Book and made me a Prophet, and He has made me blessed wherever I may be.  And He has enjoined upon me prayers, and to pay the alms, as long as I live and (He has made me) kind to my mother, and He has not made me insolent, unblessed.  And may Peace be upon me the day I was born, and the day I die, and on the Day I shall be raised to life." (Quran 19:30-33</a:t>
            </a:r>
            <a:r>
              <a:rPr lang="en-US" dirty="0" smtClean="0">
                <a:ln>
                  <a:solidFill>
                    <a:srgbClr val="FF00FF"/>
                  </a:solidFill>
                </a:ln>
                <a:solidFill>
                  <a:srgbClr val="92D050"/>
                </a:solidFill>
              </a:rPr>
              <a:t>)</a:t>
            </a:r>
            <a:endParaRPr lang="tr-TR" dirty="0" smtClean="0">
              <a:ln>
                <a:solidFill>
                  <a:srgbClr val="FF00FF"/>
                </a:solidFill>
              </a:ln>
              <a:solidFill>
                <a:srgbClr val="92D050"/>
              </a:solidFill>
            </a:endParaRPr>
          </a:p>
          <a:p>
            <a:pPr algn="just"/>
            <a:r>
              <a:rPr lang="tr-TR" dirty="0" smtClean="0">
                <a:ln>
                  <a:solidFill>
                    <a:srgbClr val="FF00FF"/>
                  </a:solidFill>
                </a:ln>
                <a:solidFill>
                  <a:srgbClr val="92D050"/>
                </a:solidFill>
              </a:rPr>
              <a:t>3-Healing of </a:t>
            </a:r>
            <a:r>
              <a:rPr lang="tr-TR" dirty="0" err="1" smtClean="0">
                <a:ln>
                  <a:solidFill>
                    <a:srgbClr val="FF00FF"/>
                  </a:solidFill>
                </a:ln>
                <a:solidFill>
                  <a:srgbClr val="92D050"/>
                </a:solidFill>
              </a:rPr>
              <a:t>the</a:t>
            </a:r>
            <a:r>
              <a:rPr lang="tr-TR" dirty="0" smtClean="0">
                <a:ln>
                  <a:solidFill>
                    <a:srgbClr val="FF00FF"/>
                  </a:solidFill>
                </a:ln>
                <a:solidFill>
                  <a:srgbClr val="92D050"/>
                </a:solidFill>
              </a:rPr>
              <a:t> </a:t>
            </a:r>
            <a:r>
              <a:rPr lang="tr-TR" dirty="0" err="1" smtClean="0">
                <a:ln>
                  <a:solidFill>
                    <a:srgbClr val="FF00FF"/>
                  </a:solidFill>
                </a:ln>
                <a:solidFill>
                  <a:srgbClr val="92D050"/>
                </a:solidFill>
              </a:rPr>
              <a:t>blind</a:t>
            </a:r>
            <a:r>
              <a:rPr lang="tr-TR" dirty="0" smtClean="0">
                <a:ln>
                  <a:solidFill>
                    <a:srgbClr val="FF00FF"/>
                  </a:solidFill>
                </a:ln>
                <a:solidFill>
                  <a:srgbClr val="92D050"/>
                </a:solidFill>
              </a:rPr>
              <a:t> </a:t>
            </a:r>
            <a:r>
              <a:rPr lang="tr-TR" dirty="0" err="1" smtClean="0">
                <a:ln>
                  <a:solidFill>
                    <a:srgbClr val="FF00FF"/>
                  </a:solidFill>
                </a:ln>
                <a:solidFill>
                  <a:srgbClr val="92D050"/>
                </a:solidFill>
              </a:rPr>
              <a:t>and</a:t>
            </a:r>
            <a:r>
              <a:rPr lang="tr-TR" dirty="0" smtClean="0">
                <a:ln>
                  <a:solidFill>
                    <a:srgbClr val="FF00FF"/>
                  </a:solidFill>
                </a:ln>
                <a:solidFill>
                  <a:srgbClr val="92D050"/>
                </a:solidFill>
              </a:rPr>
              <a:t> </a:t>
            </a:r>
            <a:r>
              <a:rPr lang="tr-TR" dirty="0" err="1" smtClean="0">
                <a:ln>
                  <a:solidFill>
                    <a:srgbClr val="FF00FF"/>
                  </a:solidFill>
                </a:ln>
                <a:solidFill>
                  <a:srgbClr val="92D050"/>
                </a:solidFill>
              </a:rPr>
              <a:t>leper</a:t>
            </a:r>
            <a:endParaRPr lang="tr-TR" dirty="0" smtClean="0">
              <a:ln>
                <a:solidFill>
                  <a:srgbClr val="FF00FF"/>
                </a:solidFill>
              </a:ln>
              <a:solidFill>
                <a:srgbClr val="92D050"/>
              </a:solidFill>
            </a:endParaRPr>
          </a:p>
          <a:p>
            <a:pPr algn="just"/>
            <a:r>
              <a:rPr lang="tr-TR" dirty="0" smtClean="0">
                <a:ln>
                  <a:solidFill>
                    <a:srgbClr val="FF00FF"/>
                  </a:solidFill>
                </a:ln>
                <a:solidFill>
                  <a:srgbClr val="92D050"/>
                </a:solidFill>
              </a:rPr>
              <a:t>4-Resurrection of </a:t>
            </a:r>
            <a:r>
              <a:rPr lang="tr-TR" dirty="0" err="1" smtClean="0">
                <a:ln>
                  <a:solidFill>
                    <a:srgbClr val="FF00FF"/>
                  </a:solidFill>
                </a:ln>
                <a:solidFill>
                  <a:srgbClr val="92D050"/>
                </a:solidFill>
              </a:rPr>
              <a:t>the</a:t>
            </a:r>
            <a:r>
              <a:rPr lang="tr-TR" dirty="0" smtClean="0">
                <a:ln>
                  <a:solidFill>
                    <a:srgbClr val="FF00FF"/>
                  </a:solidFill>
                </a:ln>
                <a:solidFill>
                  <a:srgbClr val="92D050"/>
                </a:solidFill>
              </a:rPr>
              <a:t> </a:t>
            </a:r>
            <a:r>
              <a:rPr lang="tr-TR" dirty="0" err="1" smtClean="0">
                <a:ln>
                  <a:solidFill>
                    <a:srgbClr val="FF00FF"/>
                  </a:solidFill>
                </a:ln>
                <a:solidFill>
                  <a:srgbClr val="92D050"/>
                </a:solidFill>
              </a:rPr>
              <a:t>dead</a:t>
            </a:r>
            <a:endParaRPr lang="tr-TR" dirty="0" smtClean="0">
              <a:ln>
                <a:solidFill>
                  <a:srgbClr val="FF00FF"/>
                </a:solidFill>
              </a:ln>
              <a:solidFill>
                <a:srgbClr val="92D050"/>
              </a:solidFill>
            </a:endParaRPr>
          </a:p>
          <a:p>
            <a:pPr algn="just"/>
            <a:r>
              <a:rPr lang="tr-TR" dirty="0" smtClean="0">
                <a:ln>
                  <a:solidFill>
                    <a:srgbClr val="FF00FF"/>
                  </a:solidFill>
                </a:ln>
                <a:solidFill>
                  <a:srgbClr val="92D050"/>
                </a:solidFill>
              </a:rPr>
              <a:t>5-Animating form of </a:t>
            </a:r>
            <a:r>
              <a:rPr lang="tr-TR" dirty="0" err="1" smtClean="0">
                <a:ln>
                  <a:solidFill>
                    <a:srgbClr val="FF00FF"/>
                  </a:solidFill>
                </a:ln>
                <a:solidFill>
                  <a:srgbClr val="92D050"/>
                </a:solidFill>
              </a:rPr>
              <a:t>bird</a:t>
            </a:r>
            <a:endParaRPr lang="en-US" dirty="0">
              <a:ln>
                <a:solidFill>
                  <a:srgbClr val="FF00FF"/>
                </a:solidFill>
              </a:ln>
              <a:solidFill>
                <a:srgbClr val="92D050"/>
              </a:solidFill>
            </a:endParaRPr>
          </a:p>
          <a:p>
            <a:endParaRPr lang="tr-TR" dirty="0"/>
          </a:p>
        </p:txBody>
      </p:sp>
    </p:spTree>
    <p:extLst>
      <p:ext uri="{BB962C8B-B14F-4D97-AF65-F5344CB8AC3E}">
        <p14:creationId xmlns:p14="http://schemas.microsoft.com/office/powerpoint/2010/main" val="152025098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4638"/>
            <a:ext cx="8229600" cy="58018"/>
          </a:xfrm>
        </p:spPr>
        <p:txBody>
          <a:bodyPr>
            <a:normAutofit fontScale="90000"/>
          </a:bodyPr>
          <a:lstStyle/>
          <a:p>
            <a:endParaRPr lang="tr-TR" dirty="0"/>
          </a:p>
        </p:txBody>
      </p:sp>
      <p:sp>
        <p:nvSpPr>
          <p:cNvPr id="3" name="İçerik Yer Tutucusu 2"/>
          <p:cNvSpPr>
            <a:spLocks noGrp="1"/>
          </p:cNvSpPr>
          <p:nvPr>
            <p:ph idx="1"/>
          </p:nvPr>
        </p:nvSpPr>
        <p:spPr>
          <a:xfrm>
            <a:off x="0" y="0"/>
            <a:ext cx="9144000" cy="6858000"/>
          </a:xfrm>
        </p:spPr>
        <p:style>
          <a:lnRef idx="1">
            <a:schemeClr val="accent2"/>
          </a:lnRef>
          <a:fillRef idx="2">
            <a:schemeClr val="accent2"/>
          </a:fillRef>
          <a:effectRef idx="1">
            <a:schemeClr val="accent2"/>
          </a:effectRef>
          <a:fontRef idx="minor">
            <a:schemeClr val="dk1"/>
          </a:fontRef>
        </p:style>
        <p:txBody>
          <a:bodyPr>
            <a:normAutofit lnSpcReduction="10000"/>
          </a:bodyPr>
          <a:lstStyle/>
          <a:p>
            <a:pPr algn="just" rtl="1"/>
            <a:r>
              <a:rPr lang="ar-SA" sz="5000" dirty="0"/>
              <a:t>وَرَسُولاً إِلَى بَنِي إِسْرَائِيلَ أَنِّي قَدْ جِئْتُكُم بِآيَةٍ مِّن رَّبِّكُمْ أَنِّي أَخْلُقُ لَكُم مِّنَ الطِّينِ كَهَيْئَةِ الطَّيْرِ فَأَنفُخُ فِيهِ فَيَكُونُ طَيْرًا بِإِذْنِ اللّهِ وَأُبْرِئُ الأكْمَهَ والأَبْرَصَ وَأُحْيِي الْمَوْتَى بِإِذْنِ اللّهِ وَأُنَبِّئُكُم بِمَا تَأْكُلُونَ وَمَا تَدَّخِرُونَ فِي بُيُوتِكُمْ إِنَّ فِي ذَلِكَ لآيَةً لَّكُمْ إِن كُنتُم </a:t>
            </a:r>
            <a:r>
              <a:rPr lang="ar-SA" sz="5000" dirty="0" smtClean="0"/>
              <a:t>مُّؤْمِنِينَ</a:t>
            </a:r>
            <a:endParaRPr lang="tr-TR" sz="5000" dirty="0" smtClean="0"/>
          </a:p>
          <a:p>
            <a:pPr algn="just"/>
            <a:r>
              <a:rPr lang="en-US" sz="2400" dirty="0"/>
              <a:t>And [make him] a messenger to the Children of Israel, [who will say], 'Indeed I have come to you with a sign from your Lord in that I design for you from clay [that which is] like the form of a bird, then I breathe into it and it becomes a bird by permission of Allah . And I cure the blind and the leper, and I give life to the dead - by permission of Allah . And I inform you of what you eat and what you store in your houses. Indeed in that is a sign for you, if you are believers.</a:t>
            </a:r>
            <a:endParaRPr lang="tr-TR" sz="2400" dirty="0"/>
          </a:p>
        </p:txBody>
      </p:sp>
    </p:spTree>
    <p:extLst>
      <p:ext uri="{BB962C8B-B14F-4D97-AF65-F5344CB8AC3E}">
        <p14:creationId xmlns:p14="http://schemas.microsoft.com/office/powerpoint/2010/main" val="2194657277"/>
      </p:ext>
    </p:extLst>
  </p:cSld>
  <p:clrMapOvr>
    <a:masterClrMapping/>
  </p:clrMapOvr>
  <p:timing>
    <p:tnLst>
      <p:par>
        <p:cTn id="1" dur="indefinite" restart="never" nodeType="tmRoot"/>
      </p:par>
    </p:tnLst>
  </p:timing>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1409</TotalTime>
  <Words>1834</Words>
  <Application>Microsoft Office PowerPoint</Application>
  <PresentationFormat>Ekran Gösterisi (4:3)</PresentationFormat>
  <Paragraphs>87</Paragraphs>
  <Slides>11</Slides>
  <Notes>0</Notes>
  <HiddenSlides>0</HiddenSlides>
  <MMClips>0</MMClips>
  <ScaleCrop>false</ScaleCrop>
  <HeadingPairs>
    <vt:vector size="6" baseType="variant">
      <vt:variant>
        <vt:lpstr>Kullanılan Yazı Tipleri</vt:lpstr>
      </vt:variant>
      <vt:variant>
        <vt:i4>11</vt:i4>
      </vt:variant>
      <vt:variant>
        <vt:lpstr>Tema</vt:lpstr>
      </vt:variant>
      <vt:variant>
        <vt:i4>1</vt:i4>
      </vt:variant>
      <vt:variant>
        <vt:lpstr>Slayt Başlıkları</vt:lpstr>
      </vt:variant>
      <vt:variant>
        <vt:i4>11</vt:i4>
      </vt:variant>
    </vt:vector>
  </HeadingPairs>
  <TitlesOfParts>
    <vt:vector size="23" baseType="lpstr">
      <vt:lpstr>Aharoni</vt:lpstr>
      <vt:lpstr>Algerian</vt:lpstr>
      <vt:lpstr>Aparajita</vt:lpstr>
      <vt:lpstr>Arial</vt:lpstr>
      <vt:lpstr>Baskerville Old Face</vt:lpstr>
      <vt:lpstr>Bell MT</vt:lpstr>
      <vt:lpstr>Bernard MT Condensed</vt:lpstr>
      <vt:lpstr>Book Antiqua</vt:lpstr>
      <vt:lpstr>Bookman Old Style</vt:lpstr>
      <vt:lpstr>Calibri</vt:lpstr>
      <vt:lpstr>Castellar</vt:lpstr>
      <vt:lpstr>Ofis Teması</vt:lpstr>
      <vt:lpstr>CHRISTIANITY In gospels and In the qur’an</vt:lpstr>
      <vt:lpstr>Christians in the Qur’an</vt:lpstr>
      <vt:lpstr>Origin of the Name «Christianity»</vt:lpstr>
      <vt:lpstr>Birth of Jesus</vt:lpstr>
      <vt:lpstr>Jesus the NazareNe</vt:lpstr>
      <vt:lpstr>Jesus’ Life-I</vt:lpstr>
      <vt:lpstr>Jesus’ Life-II</vt:lpstr>
      <vt:lpstr>Miracles OF JESUS IN THE QUR’AN</vt:lpstr>
      <vt:lpstr>PowerPoint Sunusu</vt:lpstr>
      <vt:lpstr>MIRACLES OF JESUS IN THE GOSPELS</vt:lpstr>
      <vt:lpstr>The Crucifixion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CHRISTIANITY</dc:title>
  <dc:creator>meral</dc:creator>
  <cp:lastModifiedBy>user</cp:lastModifiedBy>
  <cp:revision>115</cp:revision>
  <dcterms:created xsi:type="dcterms:W3CDTF">2015-11-15T06:41:20Z</dcterms:created>
  <dcterms:modified xsi:type="dcterms:W3CDTF">2019-04-10T18:36:51Z</dcterms:modified>
</cp:coreProperties>
</file>