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9" r:id="rId3"/>
    <p:sldId id="260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772400" cy="5184576"/>
          </a:xfrm>
        </p:spPr>
        <p:txBody>
          <a:bodyPr anchor="t"/>
          <a:lstStyle/>
          <a:p>
            <a:pPr algn="l"/>
            <a:r>
              <a:rPr lang="tr-TR" sz="2800" dirty="0" smtClean="0">
                <a:effectLst/>
              </a:rPr>
              <a:t>- </a:t>
            </a:r>
            <a:r>
              <a:rPr lang="tr-TR" sz="2800" dirty="0">
                <a:effectLst/>
              </a:rPr>
              <a:t>Sözleşmede ciddiyet belirtileri hususu, </a:t>
            </a:r>
            <a:r>
              <a:rPr lang="tr-TR" sz="2800" dirty="0" err="1">
                <a:effectLst/>
              </a:rPr>
              <a:t>sözleşmesel</a:t>
            </a:r>
            <a:r>
              <a:rPr lang="tr-TR" sz="2800" dirty="0">
                <a:effectLst/>
              </a:rPr>
              <a:t> bağlılığın taraflara sözleşmenin ifasını talep etme veya ifa etmeme durumunda tazminat talep etme hak ve yetkisinin verilmesi ile ilgilidir</a:t>
            </a:r>
            <a:r>
              <a:rPr lang="tr-TR" sz="2800" dirty="0" smtClean="0">
                <a:effectLst/>
              </a:rPr>
              <a:t>.</a:t>
            </a:r>
            <a:br>
              <a:rPr lang="tr-TR" sz="2800" dirty="0" smtClean="0">
                <a:effectLst/>
              </a:rPr>
            </a:br>
            <a:r>
              <a:rPr lang="tr-TR" sz="2800" dirty="0" smtClean="0">
                <a:effectLst/>
              </a:rPr>
              <a:t>- </a:t>
            </a:r>
            <a:r>
              <a:rPr lang="tr-TR" sz="2800" dirty="0">
                <a:effectLst/>
              </a:rPr>
              <a:t>Roma ve </a:t>
            </a:r>
            <a:r>
              <a:rPr lang="tr-TR" sz="2800" i="1" dirty="0" err="1">
                <a:effectLst/>
              </a:rPr>
              <a:t>Common</a:t>
            </a:r>
            <a:r>
              <a:rPr lang="tr-TR" sz="2800" i="1" dirty="0">
                <a:effectLst/>
              </a:rPr>
              <a:t> </a:t>
            </a:r>
            <a:r>
              <a:rPr lang="tr-TR" sz="2800" i="1" dirty="0" err="1">
                <a:effectLst/>
              </a:rPr>
              <a:t>Law</a:t>
            </a:r>
            <a:r>
              <a:rPr lang="tr-TR" sz="2800" dirty="0" err="1">
                <a:effectLst/>
              </a:rPr>
              <a:t>’da</a:t>
            </a:r>
            <a:r>
              <a:rPr lang="tr-TR" sz="2800" dirty="0">
                <a:effectLst/>
              </a:rPr>
              <a:t> sözleşmede ciddiyet belirtileri aranmamıştır. Çünkü tarafların sadece şekli olarak bazı vaatleri dava etme hakkı vardı ve bu vaatlerin yapıldığı anda ciddi olduğu düşünülmekteydi</a:t>
            </a:r>
            <a:r>
              <a:rPr lang="tr-TR" sz="2800" dirty="0" smtClean="0">
                <a:effectLst/>
              </a:rPr>
              <a:t>.</a:t>
            </a:r>
            <a:br>
              <a:rPr lang="tr-TR" sz="2800" dirty="0" smtClean="0">
                <a:effectLst/>
              </a:rPr>
            </a:br>
            <a:r>
              <a:rPr lang="tr-TR" sz="2600" dirty="0" smtClean="0">
                <a:effectLst/>
              </a:rPr>
              <a:t/>
            </a:r>
            <a:br>
              <a:rPr lang="tr-TR" sz="2600" dirty="0" smtClean="0">
                <a:effectLst/>
              </a:rPr>
            </a:br>
            <a:r>
              <a:rPr lang="tr-TR" sz="2800" dirty="0"/>
              <a:t/>
            </a:r>
            <a:br>
              <a:rPr lang="tr-TR" sz="2800" dirty="0"/>
            </a:br>
            <a:endParaRPr lang="tr-TR" sz="28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83568" y="476672"/>
            <a:ext cx="7776864" cy="720080"/>
          </a:xfrm>
        </p:spPr>
        <p:txBody>
          <a:bodyPr/>
          <a:lstStyle/>
          <a:p>
            <a:pPr algn="just"/>
            <a:r>
              <a:rPr lang="tr-TR" dirty="0" smtClean="0"/>
              <a:t>SÖZLEŞMEDE CİDDİYET BELİRTİLERİ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879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1484784"/>
            <a:ext cx="7772400" cy="4752528"/>
          </a:xfrm>
        </p:spPr>
        <p:txBody>
          <a:bodyPr anchor="t"/>
          <a:lstStyle/>
          <a:p>
            <a:pPr algn="l"/>
            <a:r>
              <a:rPr lang="tr-TR" sz="3000" dirty="0" smtClean="0"/>
              <a:t>- </a:t>
            </a:r>
            <a:r>
              <a:rPr lang="tr-TR" sz="3200" dirty="0">
                <a:effectLst/>
              </a:rPr>
              <a:t>Fransız, İtalyan ve İspanyol hukuklarında vaadin bağlılığı için “</a:t>
            </a:r>
            <a:r>
              <a:rPr lang="tr-TR" sz="3200" i="1" dirty="0" err="1">
                <a:effectLst/>
              </a:rPr>
              <a:t>causa</a:t>
            </a:r>
            <a:r>
              <a:rPr lang="tr-TR" sz="3200" dirty="0">
                <a:effectLst/>
              </a:rPr>
              <a:t>” aranmıştır. Bu kavram Roma hukukundan gelmiştir ve hukuki neden anlamındadır. </a:t>
            </a:r>
            <a:r>
              <a:rPr lang="tr-TR" sz="3200" dirty="0" smtClean="0">
                <a:effectLst/>
              </a:rPr>
              <a:t/>
            </a:r>
            <a:br>
              <a:rPr lang="tr-TR" sz="3200" dirty="0" smtClean="0">
                <a:effectLst/>
              </a:rPr>
            </a:br>
            <a:r>
              <a:rPr lang="tr-TR" sz="3200" dirty="0" smtClean="0">
                <a:effectLst/>
              </a:rPr>
              <a:t>- </a:t>
            </a:r>
            <a:r>
              <a:rPr lang="tr-TR" sz="3200" dirty="0">
                <a:effectLst/>
              </a:rPr>
              <a:t>İngiliz mahkemeleri ise sözleşmenin ifa edilmemesinden dolayı dava açmak isteyen kişiden nedenin iyi, yeterli ve eşit bir karşılığa (</a:t>
            </a:r>
            <a:r>
              <a:rPr lang="tr-TR" sz="3200" i="1" dirty="0" err="1">
                <a:effectLst/>
              </a:rPr>
              <a:t>consideration</a:t>
            </a:r>
            <a:r>
              <a:rPr lang="tr-TR" sz="3200" dirty="0">
                <a:effectLst/>
              </a:rPr>
              <a:t>) dayanması gerektiğini </a:t>
            </a:r>
            <a:r>
              <a:rPr lang="tr-TR" sz="3200" dirty="0" smtClean="0">
                <a:effectLst/>
              </a:rPr>
              <a:t>belirtmektedir.</a:t>
            </a:r>
            <a:r>
              <a:rPr lang="tr-TR" sz="3000" dirty="0" smtClean="0"/>
              <a:t/>
            </a:r>
            <a:br>
              <a:rPr lang="tr-TR" sz="3000" dirty="0" smtClean="0"/>
            </a:br>
            <a:r>
              <a:rPr lang="tr-TR" sz="2800" dirty="0" smtClean="0">
                <a:effectLst/>
              </a:rPr>
              <a:t/>
            </a:r>
            <a:br>
              <a:rPr lang="tr-TR" sz="2800" dirty="0" smtClean="0">
                <a:effectLst/>
              </a:rPr>
            </a:br>
            <a:r>
              <a:rPr lang="tr-TR" sz="2800" dirty="0"/>
              <a:t/>
            </a:r>
            <a:br>
              <a:rPr lang="tr-TR" sz="2800" dirty="0"/>
            </a:br>
            <a:endParaRPr lang="tr-TR" sz="28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83568" y="476672"/>
            <a:ext cx="7776864" cy="720080"/>
          </a:xfrm>
        </p:spPr>
        <p:txBody>
          <a:bodyPr/>
          <a:lstStyle/>
          <a:p>
            <a:pPr algn="just"/>
            <a:r>
              <a:rPr lang="tr-TR" smtClean="0"/>
              <a:t>SÖZLEŞMEDE CİDDİYET BELİRTİLERİ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14963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1484784"/>
            <a:ext cx="7772400" cy="4752528"/>
          </a:xfrm>
        </p:spPr>
        <p:txBody>
          <a:bodyPr anchor="t"/>
          <a:lstStyle/>
          <a:p>
            <a:pPr algn="l"/>
            <a:r>
              <a:rPr lang="tr-TR" sz="3000" dirty="0" smtClean="0"/>
              <a:t>- Bağış vaadinin geçerliliği</a:t>
            </a:r>
            <a:br>
              <a:rPr lang="tr-TR" sz="3000" dirty="0" smtClean="0"/>
            </a:br>
            <a:r>
              <a:rPr lang="tr-TR" sz="3000" dirty="0" smtClean="0"/>
              <a:t>- Yardım vaadi</a:t>
            </a:r>
            <a:br>
              <a:rPr lang="tr-TR" sz="3000" dirty="0" smtClean="0"/>
            </a:br>
            <a:r>
              <a:rPr lang="tr-TR" sz="3000" dirty="0" smtClean="0"/>
              <a:t>- Bakım Vaadi</a:t>
            </a:r>
            <a:br>
              <a:rPr lang="tr-TR" sz="3000" dirty="0" smtClean="0"/>
            </a:br>
            <a:r>
              <a:rPr lang="tr-TR" sz="3000" dirty="0" smtClean="0"/>
              <a:t>- Yerine getirilmiş bir </a:t>
            </a:r>
            <a:r>
              <a:rPr lang="tr-TR" sz="3000" smtClean="0"/>
              <a:t>edimin ücretlendirilmesi</a:t>
            </a:r>
            <a:br>
              <a:rPr lang="tr-TR" sz="3000" smtClean="0"/>
            </a:br>
            <a:r>
              <a:rPr lang="tr-TR" sz="3000" smtClean="0"/>
              <a:t/>
            </a:r>
            <a:br>
              <a:rPr lang="tr-TR" sz="3000" smtClean="0"/>
            </a:br>
            <a:r>
              <a:rPr lang="tr-TR" sz="3000" dirty="0" smtClean="0"/>
              <a:t/>
            </a:r>
            <a:br>
              <a:rPr lang="tr-TR" sz="3000" dirty="0" smtClean="0"/>
            </a:br>
            <a:r>
              <a:rPr lang="tr-TR" sz="2800" dirty="0" smtClean="0">
                <a:effectLst/>
              </a:rPr>
              <a:t/>
            </a:r>
            <a:br>
              <a:rPr lang="tr-TR" sz="2800" dirty="0" smtClean="0">
                <a:effectLst/>
              </a:rPr>
            </a:br>
            <a:r>
              <a:rPr lang="tr-TR" sz="2800" dirty="0"/>
              <a:t/>
            </a:r>
            <a:br>
              <a:rPr lang="tr-TR" sz="2800" dirty="0"/>
            </a:br>
            <a:endParaRPr lang="tr-TR" sz="28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83568" y="476672"/>
            <a:ext cx="7776864" cy="720080"/>
          </a:xfrm>
        </p:spPr>
        <p:txBody>
          <a:bodyPr/>
          <a:lstStyle/>
          <a:p>
            <a:pPr algn="just"/>
            <a:r>
              <a:rPr lang="tr-TR" dirty="0" smtClean="0"/>
              <a:t>SÖZLEŞMEDE CİDDİYET BELİRTİLERİ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18818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Üst Düzey">
  <a:themeElements>
    <a:clrScheme name="Üst Düzey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Üst Düzey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Üst Düze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172</TotalTime>
  <Words>65</Words>
  <Application>Microsoft Office PowerPoint</Application>
  <PresentationFormat>Ekran Gösterisi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Üst Düzey</vt:lpstr>
      <vt:lpstr>- Sözleşmede ciddiyet belirtileri hususu, sözleşmesel bağlılığın taraflara sözleşmenin ifasını talep etme veya ifa etmeme durumunda tazminat talep etme hak ve yetkisinin verilmesi ile ilgilidir. - Roma ve Common Law’da sözleşmede ciddiyet belirtileri aranmamıştır. Çünkü tarafların sadece şekli olarak bazı vaatleri dava etme hakkı vardı ve bu vaatlerin yapıldığı anda ciddi olduğu düşünülmekteydi.   </vt:lpstr>
      <vt:lpstr>- Fransız, İtalyan ve İspanyol hukuklarında vaadin bağlılığı için “causa” aranmıştır. Bu kavram Roma hukukundan gelmiştir ve hukuki neden anlamındadır.  - İngiliz mahkemeleri ise sözleşmenin ifa edilmemesinden dolayı dava açmak isteyen kişiden nedenin iyi, yeterli ve eşit bir karşılığa (consideration) dayanması gerektiğini belirtmektedir.   </vt:lpstr>
      <vt:lpstr>- Bağış vaadinin geçerliliği - Yardım vaadi - Bakım Vaadi - Yerine getirilmiş bir edimin ücretlendirilmesi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 Hukukunda Sözleşme Kavramı</dc:title>
  <dc:creator>Selin ÖZDEN</dc:creator>
  <cp:lastModifiedBy>SelinÖZDEN</cp:lastModifiedBy>
  <cp:revision>8</cp:revision>
  <dcterms:created xsi:type="dcterms:W3CDTF">2017-10-30T08:31:27Z</dcterms:created>
  <dcterms:modified xsi:type="dcterms:W3CDTF">2017-10-30T11:55:21Z</dcterms:modified>
</cp:coreProperties>
</file>