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70" r:id="rId9"/>
    <p:sldId id="264" r:id="rId10"/>
    <p:sldId id="265" r:id="rId11"/>
    <p:sldId id="266" r:id="rId12"/>
    <p:sldId id="267" r:id="rId13"/>
    <p:sldId id="268"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2/27/2020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3A1CC3-2375-41D4-9E03-427CAF2A4C1A}" type="datetimeFigureOut">
              <a:rPr lang="en-US" dirty="0"/>
              <a:t>2/27/2020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FF16868-8199-4C2C-A5B1-63AEE139F88E}" type="datetimeFigureOut">
              <a:rPr lang="en-US" dirty="0"/>
              <a:t>2/27/2020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D9FF7F-6988-44CC-821B-644E70CD2F73}" type="datetimeFigureOut">
              <a:rPr lang="en-US" dirty="0"/>
              <a:t>2/27/2020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C12C299-16B2-4475-990D-751901EACC14}" type="datetimeFigureOut">
              <a:rPr lang="en-US" dirty="0"/>
              <a:t>2/27/2020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2/27/2020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2/27/2020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2/27/2020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2/27/2020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2/27/2020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34E6425-0181-43F2-84FC-787E803FD2F8}" type="datetimeFigureOut">
              <a:rPr lang="en-US" dirty="0"/>
              <a:t>2/27/2020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2/27/2020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2/27/2020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2/27/2020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2/27/2020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E86A4C-8E40-4F87-A4F0-01A0687C5742}" type="datetimeFigureOut">
              <a:rPr lang="en-US" dirty="0"/>
              <a:t>2/27/2020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E72C73-2D91-4E12-BA25-F0AA0C03599B}" type="datetimeFigureOut">
              <a:rPr lang="en-US" dirty="0"/>
              <a:t>2/27/2020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2/27/2020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1143000"/>
            <a:ext cx="9480285" cy="2543336"/>
          </a:xfrm>
        </p:spPr>
        <p:txBody>
          <a:bodyPr/>
          <a:lstStyle/>
          <a:p>
            <a:r>
              <a:rPr lang="tr-TR" dirty="0"/>
              <a:t>BİLGİNİN ORGANİZASYONUNA GİRİŞ</a:t>
            </a:r>
            <a:endParaRPr lang="en-US" dirty="0"/>
          </a:p>
        </p:txBody>
      </p:sp>
      <p:sp>
        <p:nvSpPr>
          <p:cNvPr id="3" name="Alt Başlık 2"/>
          <p:cNvSpPr>
            <a:spLocks noGrp="1"/>
          </p:cNvSpPr>
          <p:nvPr>
            <p:ph type="subTitle" idx="1"/>
          </p:nvPr>
        </p:nvSpPr>
        <p:spPr>
          <a:xfrm>
            <a:off x="5164282" y="4777381"/>
            <a:ext cx="5470958" cy="861420"/>
          </a:xfrm>
        </p:spPr>
        <p:txBody>
          <a:bodyPr>
            <a:noAutofit/>
          </a:bodyPr>
          <a:lstStyle/>
          <a:p>
            <a:r>
              <a:rPr lang="en-US" sz="3600" b="1" dirty="0" err="1"/>
              <a:t>bilgi</a:t>
            </a:r>
            <a:r>
              <a:rPr lang="en-US" sz="3600" b="1" dirty="0"/>
              <a:t> </a:t>
            </a:r>
            <a:r>
              <a:rPr lang="en-US" sz="3600" b="1" dirty="0" err="1"/>
              <a:t>kayıt</a:t>
            </a:r>
            <a:r>
              <a:rPr lang="en-US" sz="3600" b="1" dirty="0"/>
              <a:t> </a:t>
            </a:r>
            <a:r>
              <a:rPr lang="en-US" sz="3600" b="1" dirty="0" err="1"/>
              <a:t>ortamları</a:t>
            </a:r>
            <a:endParaRPr lang="en-US" sz="3600" b="1" dirty="0"/>
          </a:p>
        </p:txBody>
      </p:sp>
    </p:spTree>
    <p:extLst>
      <p:ext uri="{BB962C8B-B14F-4D97-AF65-F5344CB8AC3E}">
        <p14:creationId xmlns:p14="http://schemas.microsoft.com/office/powerpoint/2010/main" val="152181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60616" y="775757"/>
            <a:ext cx="4266045" cy="1303867"/>
          </a:xfrm>
        </p:spPr>
        <p:txBody>
          <a:bodyPr/>
          <a:lstStyle/>
          <a:p>
            <a:r>
              <a:rPr lang="tr-TR" dirty="0" smtClean="0">
                <a:solidFill>
                  <a:schemeClr val="bg1"/>
                </a:solidFill>
              </a:rPr>
              <a:t>Elektronik Ortam</a:t>
            </a:r>
            <a:endParaRPr lang="tr-TR" dirty="0">
              <a:solidFill>
                <a:schemeClr val="bg1"/>
              </a:solidFill>
            </a:endParaRPr>
          </a:p>
        </p:txBody>
      </p:sp>
      <p:pic>
        <p:nvPicPr>
          <p:cNvPr id="1026" name="Picture 2" descr="elektronik ortam ile ilgili gÃ¶rsel sonucu"/>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559046" y="5147858"/>
            <a:ext cx="2108955" cy="1300815"/>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769" y="426027"/>
            <a:ext cx="3267829" cy="1891147"/>
          </a:xfrm>
          <a:prstGeom prst="rect">
            <a:avLst/>
          </a:prstGeom>
        </p:spPr>
      </p:pic>
      <p:sp>
        <p:nvSpPr>
          <p:cNvPr id="3" name="Metin kutusu 2"/>
          <p:cNvSpPr txBox="1"/>
          <p:nvPr/>
        </p:nvSpPr>
        <p:spPr>
          <a:xfrm>
            <a:off x="1679575" y="2697128"/>
            <a:ext cx="8072370" cy="2308324"/>
          </a:xfrm>
          <a:prstGeom prst="rect">
            <a:avLst/>
          </a:prstGeom>
          <a:noFill/>
        </p:spPr>
        <p:txBody>
          <a:bodyPr wrap="square" rtlCol="0">
            <a:spAutoFit/>
          </a:bodyPr>
          <a:lstStyle/>
          <a:p>
            <a:pPr algn="just"/>
            <a:r>
              <a:rPr lang="tr-TR" dirty="0"/>
              <a:t>Yirminci yüzyılın son yarısından itibaren, bilgisayar gibi yeni teknolojilerin ortaya çıktığı ve yaygınlaşmaya başladığı bilinen bir gerçektir. Bilgisayarların kullanılmaya başlamasıyla, bilgiler bu ortamlara kaydedilir olmuştur. Delikli kartlar, disketler, CD-ROM’lar, DVD’ler, veri tabanları yeni gelişen bilgi kayıt ortamları haline gelmeye başlamıştır. İnternet aracılığıyla bilgisayarlar, tabletler, akıllı cep telefonları gibi cihazlarla bağlanılan web ortamı, günümüz insanlarının çoğu için vazgeçilmez olmuştur.</a:t>
            </a:r>
          </a:p>
        </p:txBody>
      </p:sp>
      <p:sp>
        <p:nvSpPr>
          <p:cNvPr id="5" name="AutoShape 2" descr="deliklikart ile ilgili gÃ¶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0" name="Picture 6" descr="deliklikart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533" y="5147857"/>
            <a:ext cx="2378359" cy="128813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d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083" y="5147858"/>
            <a:ext cx="1210998" cy="127545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dvd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3186" y="5207811"/>
            <a:ext cx="1400111" cy="126997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veritabanÄ± ile ilgili gÃ¶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1" y="5160539"/>
            <a:ext cx="2179185" cy="126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981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07348" y="451195"/>
            <a:ext cx="6798734" cy="623455"/>
          </a:xfrm>
        </p:spPr>
        <p:txBody>
          <a:bodyPr>
            <a:normAutofit fontScale="90000"/>
          </a:bodyPr>
          <a:lstStyle/>
          <a:p>
            <a:r>
              <a:rPr lang="tr-TR" dirty="0" smtClean="0"/>
              <a:t>Jean </a:t>
            </a:r>
            <a:r>
              <a:rPr lang="tr-TR" dirty="0" err="1" smtClean="0"/>
              <a:t>Marc</a:t>
            </a:r>
            <a:r>
              <a:rPr lang="tr-TR" dirty="0" smtClean="0"/>
              <a:t> </a:t>
            </a:r>
            <a:r>
              <a:rPr lang="tr-TR" dirty="0" err="1" smtClean="0"/>
              <a:t>Cote</a:t>
            </a:r>
            <a:r>
              <a:rPr lang="tr-TR" dirty="0" smtClean="0"/>
              <a:t>, 1901</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233" y="1385717"/>
            <a:ext cx="9144000" cy="4799154"/>
          </a:xfrm>
        </p:spPr>
      </p:pic>
      <p:sp>
        <p:nvSpPr>
          <p:cNvPr id="3" name="Metin kutusu 2"/>
          <p:cNvSpPr txBox="1"/>
          <p:nvPr/>
        </p:nvSpPr>
        <p:spPr>
          <a:xfrm>
            <a:off x="2895600" y="6218942"/>
            <a:ext cx="8437418" cy="276999"/>
          </a:xfrm>
          <a:prstGeom prst="rect">
            <a:avLst/>
          </a:prstGeom>
          <a:noFill/>
        </p:spPr>
        <p:txBody>
          <a:bodyPr wrap="square" rtlCol="0">
            <a:spAutoFit/>
          </a:bodyPr>
          <a:lstStyle/>
          <a:p>
            <a:r>
              <a:rPr lang="tr-TR" sz="1200" i="1" dirty="0"/>
              <a:t>https://commons.wikimedia.org/wiki/File:France_in_XXI_Century._School.jpg</a:t>
            </a:r>
          </a:p>
        </p:txBody>
      </p:sp>
    </p:spTree>
    <p:extLst>
      <p:ext uri="{BB962C8B-B14F-4D97-AF65-F5344CB8AC3E}">
        <p14:creationId xmlns:p14="http://schemas.microsoft.com/office/powerpoint/2010/main" val="32701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bg1"/>
                </a:solidFill>
              </a:rPr>
              <a:t>Sanal Gerçeklik</a:t>
            </a:r>
            <a:endParaRPr lang="tr-TR"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936" y="2524692"/>
            <a:ext cx="4509656" cy="3262053"/>
          </a:xfrm>
        </p:spPr>
      </p:pic>
      <p:sp>
        <p:nvSpPr>
          <p:cNvPr id="3" name="Metin kutusu 2"/>
          <p:cNvSpPr txBox="1"/>
          <p:nvPr/>
        </p:nvSpPr>
        <p:spPr>
          <a:xfrm>
            <a:off x="6181859" y="2370425"/>
            <a:ext cx="4039332" cy="3416320"/>
          </a:xfrm>
          <a:prstGeom prst="rect">
            <a:avLst/>
          </a:prstGeom>
          <a:noFill/>
        </p:spPr>
        <p:txBody>
          <a:bodyPr wrap="square" rtlCol="0">
            <a:spAutoFit/>
          </a:bodyPr>
          <a:lstStyle/>
          <a:p>
            <a:pPr algn="just"/>
            <a:r>
              <a:rPr lang="tr-TR" dirty="0"/>
              <a:t>Tamamen yazılımlarla oluşturulan, bir gözlük sayesinde bireyin kendisini 3 boyutlu ortamda hissetmesini ve deneyimleyerek öğrenmesini hedefleyen teknolojilerdir.</a:t>
            </a:r>
          </a:p>
          <a:p>
            <a:pPr algn="just"/>
            <a:endParaRPr lang="tr-TR" dirty="0"/>
          </a:p>
          <a:p>
            <a:pPr algn="just"/>
            <a:r>
              <a:rPr lang="tr-TR" dirty="0"/>
              <a:t>Sanal gerçeklik teknolojileri, kullanıcısını tamamen yapay bir ortam içine aldığından dolayı kullanıcı kendi etrafındaki gerçek dünyayı görememektedir.</a:t>
            </a:r>
          </a:p>
        </p:txBody>
      </p:sp>
    </p:spTree>
    <p:extLst>
      <p:ext uri="{BB962C8B-B14F-4D97-AF65-F5344CB8AC3E}">
        <p14:creationId xmlns:p14="http://schemas.microsoft.com/office/powerpoint/2010/main" val="217363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293" y="1341364"/>
            <a:ext cx="6657880" cy="5076380"/>
          </a:xfrm>
          <a:prstGeom prst="rect">
            <a:avLst/>
          </a:prstGeom>
        </p:spPr>
      </p:pic>
      <p:sp>
        <p:nvSpPr>
          <p:cNvPr id="6" name="Metin kutusu 5"/>
          <p:cNvSpPr txBox="1"/>
          <p:nvPr/>
        </p:nvSpPr>
        <p:spPr>
          <a:xfrm>
            <a:off x="5108864" y="836567"/>
            <a:ext cx="2919846" cy="369332"/>
          </a:xfrm>
          <a:prstGeom prst="rect">
            <a:avLst/>
          </a:prstGeom>
          <a:noFill/>
        </p:spPr>
        <p:txBody>
          <a:bodyPr wrap="square" rtlCol="0">
            <a:spAutoFit/>
          </a:bodyPr>
          <a:lstStyle/>
          <a:p>
            <a:r>
              <a:rPr lang="tr-TR" dirty="0"/>
              <a:t>(Sanal bir anatomi dersi)</a:t>
            </a:r>
          </a:p>
        </p:txBody>
      </p:sp>
    </p:spTree>
    <p:extLst>
      <p:ext uri="{BB962C8B-B14F-4D97-AF65-F5344CB8AC3E}">
        <p14:creationId xmlns:p14="http://schemas.microsoft.com/office/powerpoint/2010/main" val="4291859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bg1"/>
                </a:solidFill>
              </a:rPr>
              <a:t>Artırılmış Gerçeklik</a:t>
            </a:r>
            <a:endParaRPr lang="tr-TR"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1499" y="2714977"/>
            <a:ext cx="3444875" cy="3444875"/>
          </a:xfrm>
        </p:spPr>
      </p:pic>
      <p:sp>
        <p:nvSpPr>
          <p:cNvPr id="3" name="Metin kutusu 2"/>
          <p:cNvSpPr txBox="1"/>
          <p:nvPr/>
        </p:nvSpPr>
        <p:spPr>
          <a:xfrm>
            <a:off x="841665" y="2452256"/>
            <a:ext cx="6241472" cy="3970318"/>
          </a:xfrm>
          <a:prstGeom prst="rect">
            <a:avLst/>
          </a:prstGeom>
          <a:noFill/>
        </p:spPr>
        <p:txBody>
          <a:bodyPr wrap="square" rtlCol="0">
            <a:spAutoFit/>
          </a:bodyPr>
          <a:lstStyle/>
          <a:p>
            <a:pPr algn="just"/>
            <a:r>
              <a:rPr lang="tr-TR" dirty="0"/>
              <a:t>Gerçek dünya ile sanal dünyanın birleştiği, gerçek nesneler ve sanal nesneler arasında eş zamanlı etkileşimin sağlandığı bir teknolojidir.</a:t>
            </a:r>
          </a:p>
          <a:p>
            <a:pPr algn="just"/>
            <a:r>
              <a:rPr lang="tr-TR" dirty="0"/>
              <a:t>Bilgisayar tarafından üretilen 2 boyutlu veya 3 boyutlu sanal bilgileri insan-bilgisayar etkileşimi teknikleri, algılama teknolojileri, bilgisayarla görme teknikleri ve multimedya teknikleri  gibi 3 boyutlu grafik teknolojilerin yardımıyla kullanıcının bulunduğu ortamla bütünleştiren teknolojidir.</a:t>
            </a:r>
          </a:p>
          <a:p>
            <a:pPr algn="just"/>
            <a:endParaRPr lang="tr-TR" dirty="0"/>
          </a:p>
          <a:p>
            <a:r>
              <a:rPr lang="tr-TR" dirty="0"/>
              <a:t>Sahip olması gerek üç temel özellik;</a:t>
            </a:r>
          </a:p>
          <a:p>
            <a:pPr marL="285750" indent="-285750">
              <a:buFont typeface="Arial" panose="020B0604020202020204" pitchFamily="34" charset="0"/>
              <a:buChar char="•"/>
            </a:pPr>
            <a:r>
              <a:rPr lang="tr-TR" dirty="0"/>
              <a:t>Gerçek nesneler ile sanal nesnelerin birleştirilmesi</a:t>
            </a:r>
          </a:p>
          <a:p>
            <a:pPr marL="285750" indent="-285750">
              <a:buFont typeface="Arial" panose="020B0604020202020204" pitchFamily="34" charset="0"/>
              <a:buChar char="•"/>
            </a:pPr>
            <a:r>
              <a:rPr lang="tr-TR" dirty="0"/>
              <a:t>Üç boyutlu ortamda konumlandırılması</a:t>
            </a:r>
          </a:p>
          <a:p>
            <a:pPr marL="285750" indent="-285750">
              <a:buFont typeface="Arial" panose="020B0604020202020204" pitchFamily="34" charset="0"/>
              <a:buChar char="•"/>
            </a:pPr>
            <a:r>
              <a:rPr lang="tr-TR" dirty="0"/>
              <a:t>Gerçek zamanlı etkileşim</a:t>
            </a:r>
          </a:p>
        </p:txBody>
      </p:sp>
    </p:spTree>
    <p:extLst>
      <p:ext uri="{BB962C8B-B14F-4D97-AF65-F5344CB8AC3E}">
        <p14:creationId xmlns:p14="http://schemas.microsoft.com/office/powerpoint/2010/main" val="6741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2" descr="C:\Users\User\Desktop\00017475660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154" y="2468041"/>
            <a:ext cx="2752028" cy="3894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25" y="2704953"/>
            <a:ext cx="3455997" cy="3657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281" y="3034145"/>
            <a:ext cx="4528726" cy="323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 kayıt ortamları</a:t>
            </a:r>
            <a:endParaRPr lang="en-US" dirty="0"/>
          </a:p>
        </p:txBody>
      </p:sp>
      <p:sp>
        <p:nvSpPr>
          <p:cNvPr id="3" name="İçerik Yer Tutucusu 2"/>
          <p:cNvSpPr>
            <a:spLocks noGrp="1"/>
          </p:cNvSpPr>
          <p:nvPr>
            <p:ph idx="1"/>
          </p:nvPr>
        </p:nvSpPr>
        <p:spPr>
          <a:xfrm>
            <a:off x="884791" y="2437246"/>
            <a:ext cx="9713936" cy="3890818"/>
          </a:xfrm>
        </p:spPr>
        <p:txBody>
          <a:bodyPr>
            <a:normAutofit fontScale="92500" lnSpcReduction="20000"/>
          </a:bodyPr>
          <a:lstStyle/>
          <a:p>
            <a:pPr marL="0" indent="0" algn="just">
              <a:lnSpc>
                <a:spcPct val="160000"/>
              </a:lnSpc>
              <a:buNone/>
            </a:pPr>
            <a:r>
              <a:rPr lang="tr-TR" dirty="0" smtClean="0"/>
              <a:t>	Kütüphaneler </a:t>
            </a:r>
            <a:r>
              <a:rPr lang="tr-TR" dirty="0"/>
              <a:t>insanlığın bilgi birikimini geleceğe aktarabilecek olan en önemli kurumlardan bazılarıdır. Sağladıkları bilgi ve bilgi kaynakları ile kütüphaneler, bilim dünyasının vazgeçilmez unsurları arasında yer almaktadır. Tarihsel süreç içerisinde kil tabletlerden elektronik ortama kadar çeşitli formlarda yer alan bilgiler gelecek kuşaklara kütüphaneler aracılığıyla aktarılmaktadır.</a:t>
            </a:r>
          </a:p>
          <a:p>
            <a:pPr marL="0" indent="0" algn="just">
              <a:lnSpc>
                <a:spcPct val="160000"/>
              </a:lnSpc>
              <a:buNone/>
            </a:pPr>
            <a:r>
              <a:rPr lang="tr-TR" dirty="0" smtClean="0"/>
              <a:t>	Günümüzde </a:t>
            </a:r>
            <a:r>
              <a:rPr lang="tr-TR" dirty="0"/>
              <a:t>bilgiye erişimin kolaylaşması ve teknolojinin gelişmesiyle birlikte bilginin önemi artmış ve bu çağa bilgi çağı veya teknoloji çağı adı verilmiştir. Teknoloji alanında yaşanan ilerlemenin bir yansıması olarak bilgi hizmetlerinde hızla artan dijitalleşme eğilimi, bizlere yaşadığımız dünyayı anlama ve sahip olduğumuz bilgiyi kullanma adına daha fazla olanak sunmaya başlamıştır</a:t>
            </a:r>
            <a:r>
              <a:rPr lang="tr-TR" dirty="0" smtClean="0"/>
              <a:t>.</a:t>
            </a:r>
            <a:endParaRPr lang="en-US" dirty="0"/>
          </a:p>
        </p:txBody>
      </p:sp>
    </p:spTree>
    <p:extLst>
      <p:ext uri="{BB962C8B-B14F-4D97-AF65-F5344CB8AC3E}">
        <p14:creationId xmlns:p14="http://schemas.microsoft.com/office/powerpoint/2010/main" val="226241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Bilgi kayıt ortamları</a:t>
            </a:r>
            <a:endParaRPr lang="en-US" dirty="0"/>
          </a:p>
        </p:txBody>
      </p:sp>
      <p:sp>
        <p:nvSpPr>
          <p:cNvPr id="3" name="İçerik Yer Tutucusu 2"/>
          <p:cNvSpPr>
            <a:spLocks noGrp="1"/>
          </p:cNvSpPr>
          <p:nvPr>
            <p:ph idx="1"/>
          </p:nvPr>
        </p:nvSpPr>
        <p:spPr>
          <a:xfrm>
            <a:off x="1154954" y="2603500"/>
            <a:ext cx="9298301" cy="3724564"/>
          </a:xfrm>
        </p:spPr>
        <p:txBody>
          <a:bodyPr>
            <a:normAutofit lnSpcReduction="10000"/>
          </a:bodyPr>
          <a:lstStyle/>
          <a:p>
            <a:pPr marL="0" indent="0" algn="just">
              <a:lnSpc>
                <a:spcPct val="150000"/>
              </a:lnSpc>
              <a:buNone/>
            </a:pPr>
            <a:r>
              <a:rPr lang="tr-TR" dirty="0" smtClean="0"/>
              <a:t>	Bilgi </a:t>
            </a:r>
            <a:r>
              <a:rPr lang="tr-TR" dirty="0"/>
              <a:t>kayıt ortamları bilgi ve düşünceyi kayda geçirerek geleceğe taşımayı amaçlayan çeşitli araçlardır. İlk insanların ortaya çıkmasıyla başlayan kendini ifade etme ihtiyacı, mağara duvarlarının kullanımına ve böylelikle ilk bilgi kayıt ortamı olmasına sebep olmuştur. Daha sonra yazma ihtiyaçlarını gidermek için yaşam koşullarına ve kullanılan teknolojiye bağlı olarak yazılı-basılı ortam (taş, kil, bitki, deri, kâğıt, delikli kart, </a:t>
            </a:r>
            <a:r>
              <a:rPr lang="tr-TR" dirty="0" err="1"/>
              <a:t>mikroform</a:t>
            </a:r>
            <a:r>
              <a:rPr lang="tr-TR" dirty="0"/>
              <a:t>, cam, kaset, VHS, disket, CD, DVD, </a:t>
            </a:r>
            <a:r>
              <a:rPr lang="tr-TR" dirty="0" err="1"/>
              <a:t>harddisk</a:t>
            </a:r>
            <a:r>
              <a:rPr lang="tr-TR" dirty="0"/>
              <a:t>, </a:t>
            </a:r>
            <a:r>
              <a:rPr lang="tr-TR" dirty="0" err="1"/>
              <a:t>flashdisk</a:t>
            </a:r>
            <a:r>
              <a:rPr lang="tr-TR" dirty="0"/>
              <a:t>, elektronik ortam (</a:t>
            </a:r>
            <a:r>
              <a:rPr lang="tr-TR" dirty="0" err="1"/>
              <a:t>veritabanı</a:t>
            </a:r>
            <a:r>
              <a:rPr lang="tr-TR" dirty="0"/>
              <a:t>, Web, e-kitap), bulut ortamı kullanılmıştır. Günümüzde gelişen teknoloji ile birlikte söz konusu kayıt ortamlarına yenilerinin eklenmesi muhtemeldir</a:t>
            </a:r>
            <a:r>
              <a:rPr lang="tr-TR" dirty="0" smtClean="0"/>
              <a:t>.</a:t>
            </a:r>
            <a:endParaRPr lang="tr-TR" dirty="0"/>
          </a:p>
        </p:txBody>
      </p:sp>
    </p:spTree>
    <p:extLst>
      <p:ext uri="{BB962C8B-B14F-4D97-AF65-F5344CB8AC3E}">
        <p14:creationId xmlns:p14="http://schemas.microsoft.com/office/powerpoint/2010/main" val="334262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Bilgi kayıt ortamları</a:t>
            </a:r>
            <a:endParaRPr lang="en-US"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Bilgi </a:t>
            </a:r>
            <a:r>
              <a:rPr lang="tr-TR" dirty="0"/>
              <a:t>kayıt ortamlarını ses, görüntü, metin fark etmeksizin her türlü bilginin </a:t>
            </a:r>
            <a:r>
              <a:rPr lang="tr-TR" dirty="0" smtClean="0"/>
              <a:t>kaydedildiği </a:t>
            </a:r>
            <a:r>
              <a:rPr lang="tr-TR" dirty="0"/>
              <a:t>ortamlar olarak tanımlayabiliriz</a:t>
            </a:r>
            <a:r>
              <a:rPr lang="tr-TR" dirty="0" smtClean="0"/>
              <a:t>.</a:t>
            </a:r>
          </a:p>
          <a:p>
            <a:pPr marL="0" indent="0" algn="just">
              <a:lnSpc>
                <a:spcPct val="150000"/>
              </a:lnSpc>
              <a:buNone/>
            </a:pPr>
            <a:r>
              <a:rPr lang="tr-TR" dirty="0" smtClean="0"/>
              <a:t>	Dünya </a:t>
            </a:r>
            <a:r>
              <a:rPr lang="tr-TR" dirty="0"/>
              <a:t>oluştuktan sonra ortaya çıkmaya başlayan ilk insanlar kendilerini ifade etme ihtiyacı duymuşlardır. Tecrübeler sonucu edinilen bilgileri, duygu ve düşünceleri aktarmak için kullanılan ilk bilgi kayıt ortamının </a:t>
            </a:r>
            <a:r>
              <a:rPr lang="tr-TR" b="1" dirty="0"/>
              <a:t>mağara duvarları</a:t>
            </a:r>
            <a:r>
              <a:rPr lang="tr-TR" dirty="0"/>
              <a:t> olduğu elimizdeki bilgiler ışığında söylenebilmektedir</a:t>
            </a:r>
            <a:r>
              <a:rPr lang="tr-TR" dirty="0" smtClean="0"/>
              <a:t>.</a:t>
            </a:r>
            <a:endParaRPr lang="tr-TR" dirty="0"/>
          </a:p>
        </p:txBody>
      </p:sp>
    </p:spTree>
    <p:extLst>
      <p:ext uri="{BB962C8B-B14F-4D97-AF65-F5344CB8AC3E}">
        <p14:creationId xmlns:p14="http://schemas.microsoft.com/office/powerpoint/2010/main" val="130811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chemeClr val="bg1"/>
                </a:solidFill>
              </a:rPr>
              <a:t>Mağara duvarları</a:t>
            </a:r>
            <a:endParaRPr lang="tr-TR"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9325" y="2985692"/>
            <a:ext cx="3671513" cy="2855622"/>
          </a:xfrm>
        </p:spPr>
      </p:pic>
      <p:sp>
        <p:nvSpPr>
          <p:cNvPr id="3" name="Metin kutusu 2"/>
          <p:cNvSpPr txBox="1"/>
          <p:nvPr/>
        </p:nvSpPr>
        <p:spPr>
          <a:xfrm>
            <a:off x="1059873" y="2978992"/>
            <a:ext cx="5721928" cy="2862322"/>
          </a:xfrm>
          <a:prstGeom prst="rect">
            <a:avLst/>
          </a:prstGeom>
          <a:noFill/>
        </p:spPr>
        <p:txBody>
          <a:bodyPr wrap="square" rtlCol="0">
            <a:spAutoFit/>
          </a:bodyPr>
          <a:lstStyle/>
          <a:p>
            <a:pPr algn="just"/>
            <a:r>
              <a:rPr lang="tr-TR" sz="2000" dirty="0"/>
              <a:t>İlk insanlar, duygu ve düşüncelerini </a:t>
            </a:r>
            <a:r>
              <a:rPr lang="tr-TR" sz="2000" b="1" dirty="0">
                <a:solidFill>
                  <a:srgbClr val="002060"/>
                </a:solidFill>
              </a:rPr>
              <a:t>mağara</a:t>
            </a:r>
            <a:r>
              <a:rPr lang="tr-TR" sz="2000" b="1" dirty="0"/>
              <a:t> </a:t>
            </a:r>
            <a:r>
              <a:rPr lang="tr-TR" sz="2000" b="1" dirty="0">
                <a:solidFill>
                  <a:srgbClr val="002060"/>
                </a:solidFill>
              </a:rPr>
              <a:t>duvarlarına</a:t>
            </a:r>
            <a:r>
              <a:rPr lang="tr-TR" sz="2000" dirty="0"/>
              <a:t>, </a:t>
            </a:r>
            <a:r>
              <a:rPr lang="tr-TR" sz="2000" b="1" dirty="0">
                <a:solidFill>
                  <a:srgbClr val="002060"/>
                </a:solidFill>
              </a:rPr>
              <a:t>taşlara</a:t>
            </a:r>
            <a:r>
              <a:rPr lang="tr-TR" sz="2000" dirty="0"/>
              <a:t> ve </a:t>
            </a:r>
            <a:r>
              <a:rPr lang="tr-TR" sz="2000" b="1" dirty="0">
                <a:solidFill>
                  <a:srgbClr val="002060"/>
                </a:solidFill>
              </a:rPr>
              <a:t>kayalara</a:t>
            </a:r>
            <a:r>
              <a:rPr lang="tr-TR" sz="2000" dirty="0"/>
              <a:t> çizerek anlatmaya çalışmışlardır. Bilinen en eski mağara resmi yaklaşık olarak 35.000 yıl önce yapılmıştır. Avrupa ve Afrika’da bulunan mağara resimleri avlanma ve günlük aktiviteleri gösterirken, Amerika ve Avusturalya’daki resimler semboliktir ve gerçekliğe daha az dayanmaktadır.</a:t>
            </a:r>
            <a:endParaRPr lang="tr-TR" sz="2000" dirty="0">
              <a:solidFill>
                <a:srgbClr val="FF0000"/>
              </a:solidFill>
            </a:endParaRPr>
          </a:p>
        </p:txBody>
      </p:sp>
    </p:spTree>
    <p:extLst>
      <p:ext uri="{BB962C8B-B14F-4D97-AF65-F5344CB8AC3E}">
        <p14:creationId xmlns:p14="http://schemas.microsoft.com/office/powerpoint/2010/main" val="368710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Kil Tabletler</a:t>
            </a:r>
          </a:p>
        </p:txBody>
      </p:sp>
      <p:sp>
        <p:nvSpPr>
          <p:cNvPr id="4" name="Metin kutusu 3"/>
          <p:cNvSpPr txBox="1"/>
          <p:nvPr/>
        </p:nvSpPr>
        <p:spPr>
          <a:xfrm>
            <a:off x="1569028" y="4121095"/>
            <a:ext cx="8008502" cy="1754326"/>
          </a:xfrm>
          <a:prstGeom prst="rect">
            <a:avLst/>
          </a:prstGeom>
          <a:noFill/>
        </p:spPr>
        <p:txBody>
          <a:bodyPr wrap="square" rtlCol="0">
            <a:spAutoFit/>
          </a:bodyPr>
          <a:lstStyle/>
          <a:p>
            <a:pPr algn="just"/>
            <a:r>
              <a:rPr lang="tr-TR" dirty="0"/>
              <a:t>Sümerlilerin bıkmadan usanmadan </a:t>
            </a:r>
            <a:r>
              <a:rPr lang="tr-TR" b="1" dirty="0">
                <a:solidFill>
                  <a:srgbClr val="002060"/>
                </a:solidFill>
              </a:rPr>
              <a:t>kil tablet</a:t>
            </a:r>
            <a:r>
              <a:rPr lang="tr-TR" dirty="0"/>
              <a:t>lerin üzerine yazdıkları ve ellerine yazılı ne geçerse topladıkları bilinmektedir. Topladıkları bu tabletler arasında; tarih kitapları, doktor reçeteleri, aşk şiirleri, faturalar, öğrencilerin okul ödevleri ve hatta bilinen ilk mektup bulunmaktadır. Yapılan kazılarda bulunan en eski tabletlerin, </a:t>
            </a:r>
            <a:r>
              <a:rPr lang="tr-TR" dirty="0" err="1"/>
              <a:t>Nippur’dan</a:t>
            </a:r>
            <a:r>
              <a:rPr lang="tr-TR" dirty="0"/>
              <a:t> çıkan MÖ 2000li yıllardan kalma, Sümerlilere ait kitap listeleri  olan kil tabletlerdir.</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38880" y="1964632"/>
            <a:ext cx="3522706" cy="1876292"/>
          </a:xfrm>
          <a:prstGeom prst="rect">
            <a:avLst/>
          </a:prstGeom>
        </p:spPr>
      </p:pic>
    </p:spTree>
    <p:extLst>
      <p:ext uri="{BB962C8B-B14F-4D97-AF65-F5344CB8AC3E}">
        <p14:creationId xmlns:p14="http://schemas.microsoft.com/office/powerpoint/2010/main" val="2512397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smtClean="0">
                <a:solidFill>
                  <a:schemeClr val="bg1"/>
                </a:solidFill>
              </a:rPr>
              <a:t>Papirüs</a:t>
            </a:r>
            <a:endParaRPr lang="tr-TR" sz="4000" dirty="0">
              <a:solidFill>
                <a:schemeClr val="bg1"/>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9631" y="3236776"/>
            <a:ext cx="2211917" cy="1658938"/>
          </a:xfrm>
        </p:spPr>
      </p:pic>
      <p:sp>
        <p:nvSpPr>
          <p:cNvPr id="3" name="Metin kutusu 2"/>
          <p:cNvSpPr txBox="1"/>
          <p:nvPr/>
        </p:nvSpPr>
        <p:spPr>
          <a:xfrm>
            <a:off x="3888318" y="3387609"/>
            <a:ext cx="6292888" cy="1508105"/>
          </a:xfrm>
          <a:prstGeom prst="rect">
            <a:avLst/>
          </a:prstGeom>
          <a:noFill/>
        </p:spPr>
        <p:txBody>
          <a:bodyPr wrap="square" rtlCol="0">
            <a:spAutoFit/>
          </a:bodyPr>
          <a:lstStyle/>
          <a:p>
            <a:pPr algn="just"/>
            <a:r>
              <a:rPr lang="tr-TR" sz="2000" b="1" dirty="0">
                <a:solidFill>
                  <a:srgbClr val="0070C0"/>
                </a:solidFill>
              </a:rPr>
              <a:t>Papirüs</a:t>
            </a:r>
            <a:r>
              <a:rPr lang="tr-TR" dirty="0"/>
              <a:t>, MÖ 3000li yıllarından itibaren, Nil vadisinde yetişen süren otsu bir bataklık bitkisinden yapılmaktaydı. Grek ve Roma Eskiçağının en önemli yazı gereci olan papirüs MS 1200lü yıllara kadar kullanılmıştır.</a:t>
            </a:r>
            <a:endParaRPr lang="tr-TR" dirty="0">
              <a:solidFill>
                <a:srgbClr val="FF0000"/>
              </a:solidFill>
            </a:endParaRPr>
          </a:p>
        </p:txBody>
      </p:sp>
    </p:spTree>
    <p:extLst>
      <p:ext uri="{BB962C8B-B14F-4D97-AF65-F5344CB8AC3E}">
        <p14:creationId xmlns:p14="http://schemas.microsoft.com/office/powerpoint/2010/main" val="727015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Parşömen</a:t>
            </a:r>
          </a:p>
        </p:txBody>
      </p:sp>
      <p:sp>
        <p:nvSpPr>
          <p:cNvPr id="3" name="İçerik Yer Tutucusu 2"/>
          <p:cNvSpPr>
            <a:spLocks noGrp="1"/>
          </p:cNvSpPr>
          <p:nvPr>
            <p:ph idx="1"/>
          </p:nvPr>
        </p:nvSpPr>
        <p:spPr>
          <a:xfrm>
            <a:off x="1154955" y="2603500"/>
            <a:ext cx="6981128" cy="3416300"/>
          </a:xfrm>
        </p:spPr>
        <p:txBody>
          <a:bodyPr/>
          <a:lstStyle/>
          <a:p>
            <a:pPr marL="0" indent="0" algn="just">
              <a:buNone/>
            </a:pPr>
            <a:r>
              <a:rPr lang="tr-TR" dirty="0"/>
              <a:t>İnsanların artan yazma gereksinimini, sınırlı olarak üretilebilen papirüs bitkisi karşılayamaz olunca, yeni yazı gereçlerine ihtiyaç duyulmuştur. MÖ 2. yüzyıldan itibaren de hayvan derisinden hazırlanan, dayanıklı bir yapıya sahip olan </a:t>
            </a:r>
            <a:r>
              <a:rPr lang="tr-TR" sz="2000" b="1" dirty="0">
                <a:solidFill>
                  <a:srgbClr val="00518E"/>
                </a:solidFill>
              </a:rPr>
              <a:t>parşömen</a:t>
            </a:r>
            <a:r>
              <a:rPr lang="tr-TR" sz="2000" dirty="0">
                <a:solidFill>
                  <a:srgbClr val="00518E"/>
                </a:solidFill>
              </a:rPr>
              <a:t> </a:t>
            </a:r>
            <a:r>
              <a:rPr lang="tr-TR" dirty="0"/>
              <a:t>kullanılmaya başlanmıştır. Parşömen, çeşitli hayvanların derilerinden yapılmasına rağmen ince, pürüzsüz genç kuzu ve oğlak derisinden yapılanlar daha kalitelidir. Parşömen sözcüğü, </a:t>
            </a:r>
            <a:r>
              <a:rPr lang="tr-TR" dirty="0" err="1"/>
              <a:t>Pergamum</a:t>
            </a:r>
            <a:r>
              <a:rPr lang="tr-TR" dirty="0"/>
              <a:t> yani Bergama kentinin adından gelmektedir</a:t>
            </a:r>
            <a:r>
              <a:rPr lang="tr-TR" dirty="0" smtClean="0"/>
              <a:t>.</a:t>
            </a:r>
            <a:endParaRPr lang="tr-TR"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774" y="3727588"/>
            <a:ext cx="3304309" cy="2637696"/>
          </a:xfrm>
          <a:prstGeom prst="rect">
            <a:avLst/>
          </a:prstGeom>
        </p:spPr>
      </p:pic>
    </p:spTree>
    <p:extLst>
      <p:ext uri="{BB962C8B-B14F-4D97-AF65-F5344CB8AC3E}">
        <p14:creationId xmlns:p14="http://schemas.microsoft.com/office/powerpoint/2010/main" val="290794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9864" y="652609"/>
            <a:ext cx="4297219" cy="1303867"/>
          </a:xfrm>
        </p:spPr>
        <p:txBody>
          <a:bodyPr>
            <a:normAutofit/>
          </a:bodyPr>
          <a:lstStyle/>
          <a:p>
            <a:r>
              <a:rPr lang="tr-TR" sz="4000" dirty="0">
                <a:solidFill>
                  <a:schemeClr val="bg1"/>
                </a:solidFill>
              </a:rPr>
              <a:t>Kağıt</a:t>
            </a:r>
          </a:p>
        </p:txBody>
      </p:sp>
      <p:sp>
        <p:nvSpPr>
          <p:cNvPr id="3" name="İçerik Yer Tutucusu 2"/>
          <p:cNvSpPr>
            <a:spLocks noGrp="1"/>
          </p:cNvSpPr>
          <p:nvPr>
            <p:ph idx="1"/>
          </p:nvPr>
        </p:nvSpPr>
        <p:spPr>
          <a:xfrm>
            <a:off x="5059768" y="2531679"/>
            <a:ext cx="5372705" cy="3553692"/>
          </a:xfrm>
        </p:spPr>
        <p:txBody>
          <a:bodyPr>
            <a:normAutofit/>
          </a:bodyPr>
          <a:lstStyle/>
          <a:p>
            <a:pPr marL="0" indent="0" algn="just">
              <a:buNone/>
            </a:pPr>
            <a:r>
              <a:rPr lang="tr-TR" dirty="0" smtClean="0"/>
              <a:t>Bugün kullanılmakta olan kağıdın </a:t>
            </a:r>
            <a:r>
              <a:rPr lang="tr-TR" dirty="0"/>
              <a:t>ilk kez Çin'de yapıldığı </a:t>
            </a:r>
            <a:r>
              <a:rPr lang="tr-TR" dirty="0" smtClean="0"/>
              <a:t>düşünülmektedir. </a:t>
            </a:r>
            <a:r>
              <a:rPr lang="tr-TR" dirty="0"/>
              <a:t>Çin'de yapılan arkeolojik </a:t>
            </a:r>
            <a:r>
              <a:rPr lang="tr-TR" dirty="0" smtClean="0"/>
              <a:t>kazılar, </a:t>
            </a:r>
            <a:r>
              <a:rPr lang="tr-TR" dirty="0"/>
              <a:t>yaklaşık 2000 yıl </a:t>
            </a:r>
            <a:r>
              <a:rPr lang="tr-TR" dirty="0" smtClean="0"/>
              <a:t>öncesinde kağıt yapımının olduğunu ortaya </a:t>
            </a:r>
            <a:r>
              <a:rPr lang="tr-TR" dirty="0"/>
              <a:t>koymuştur. Çin'de </a:t>
            </a:r>
            <a:r>
              <a:rPr lang="tr-TR" dirty="0" smtClean="0"/>
              <a:t>kağıt </a:t>
            </a:r>
            <a:r>
              <a:rPr lang="tr-TR" dirty="0"/>
              <a:t>yapımı </a:t>
            </a:r>
            <a:r>
              <a:rPr lang="tr-TR" dirty="0" smtClean="0"/>
              <a:t>uzun süre sır </a:t>
            </a:r>
            <a:r>
              <a:rPr lang="tr-TR" dirty="0"/>
              <a:t>olarak saklanmış, </a:t>
            </a:r>
            <a:r>
              <a:rPr lang="tr-TR" dirty="0" smtClean="0"/>
              <a:t>fakat İpek Yolu sayesinde dünyaya </a:t>
            </a:r>
            <a:r>
              <a:rPr lang="tr-TR" dirty="0"/>
              <a:t>yayılmıştır.</a:t>
            </a:r>
          </a:p>
        </p:txBody>
      </p:sp>
      <p:pic>
        <p:nvPicPr>
          <p:cNvPr id="5122" name="Picture 2" descr="kaÄÄ±t Ã§i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4" y="2897213"/>
            <a:ext cx="4375954" cy="21112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aÄÄ±t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909" y="4694620"/>
            <a:ext cx="3744673" cy="196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26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31</TotalTime>
  <Words>483</Words>
  <Application>Microsoft Office PowerPoint</Application>
  <PresentationFormat>Geniş ekran</PresentationFormat>
  <Paragraphs>37</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Century Gothic</vt:lpstr>
      <vt:lpstr>Wingdings 3</vt:lpstr>
      <vt:lpstr>İyon Toplantı Odası</vt:lpstr>
      <vt:lpstr>BİLGİNİN ORGANİZASYONUNA GİRİŞ</vt:lpstr>
      <vt:lpstr>Bilgi kayıt ortamları</vt:lpstr>
      <vt:lpstr>Bilgi kayıt ortamları</vt:lpstr>
      <vt:lpstr>Bilgi kayıt ortamları</vt:lpstr>
      <vt:lpstr>Mağara duvarları</vt:lpstr>
      <vt:lpstr>Kil Tabletler</vt:lpstr>
      <vt:lpstr>Papirüs</vt:lpstr>
      <vt:lpstr>Parşömen</vt:lpstr>
      <vt:lpstr>Kağıt</vt:lpstr>
      <vt:lpstr>Elektronik Ortam</vt:lpstr>
      <vt:lpstr>Jean Marc Cote, 1901</vt:lpstr>
      <vt:lpstr>Sanal Gerçeklik</vt:lpstr>
      <vt:lpstr>PowerPoint Sunusu</vt:lpstr>
      <vt:lpstr>Artırılmış Gerçeklik</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dogan_atilgan</dc:creator>
  <cp:lastModifiedBy>dogan_atilgan</cp:lastModifiedBy>
  <cp:revision>6</cp:revision>
  <dcterms:created xsi:type="dcterms:W3CDTF">2020-02-18T13:27:52Z</dcterms:created>
  <dcterms:modified xsi:type="dcterms:W3CDTF">2020-02-27T13:03:40Z</dcterms:modified>
</cp:coreProperties>
</file>