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7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GRAMER KİTAPLARI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619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3771"/>
          </a:xfrm>
        </p:spPr>
        <p:txBody>
          <a:bodyPr/>
          <a:lstStyle/>
          <a:p>
            <a:pPr algn="ctr"/>
            <a:r>
              <a:rPr lang="ar-KW" b="1" dirty="0"/>
              <a:t>ابن هشام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75745" y="1611087"/>
            <a:ext cx="4185623" cy="688494"/>
          </a:xfrm>
        </p:spPr>
        <p:txBody>
          <a:bodyPr/>
          <a:lstStyle/>
          <a:p>
            <a:pPr algn="ctr"/>
            <a:r>
              <a:rPr lang="ar-KW" b="1" dirty="0"/>
              <a:t>أوضح المسالك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75745" y="2517297"/>
            <a:ext cx="4185623" cy="352406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Evdahul-mesâlik adlı eser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Hişâm’ın</a:t>
            </a:r>
            <a:r>
              <a:rPr lang="tr-TR" dirty="0"/>
              <a:t> (öl. 1360) </a:t>
            </a:r>
            <a:r>
              <a:rPr lang="tr-TR" dirty="0" err="1"/>
              <a:t>İbn</a:t>
            </a:r>
            <a:r>
              <a:rPr lang="tr-TR" dirty="0"/>
              <a:t> Mâlik’in el-</a:t>
            </a:r>
            <a:r>
              <a:rPr lang="tr-TR" dirty="0" err="1"/>
              <a:t>Elfiyye</a:t>
            </a:r>
            <a:r>
              <a:rPr lang="tr-TR" dirty="0"/>
              <a:t> adlı eseri için yapılmış bir şerhtir.</a:t>
            </a:r>
          </a:p>
          <a:p>
            <a:pPr algn="just"/>
            <a:r>
              <a:rPr lang="tr-TR" dirty="0"/>
              <a:t>Yazar et-</a:t>
            </a:r>
            <a:r>
              <a:rPr lang="tr-TR" dirty="0" err="1"/>
              <a:t>Tavdîh</a:t>
            </a:r>
            <a:r>
              <a:rPr lang="tr-TR" dirty="0"/>
              <a:t> adıyla da bilinen eserinde, el-</a:t>
            </a:r>
            <a:r>
              <a:rPr lang="tr-TR" dirty="0" err="1"/>
              <a:t>Elfiyye’yi</a:t>
            </a:r>
            <a:r>
              <a:rPr lang="tr-TR" dirty="0"/>
              <a:t> şerh etmenin dışında konuları kolay istifade edilebilecek şekilde tasnif etmiş, eserin bazı yerlerini tashih ederek açıklamış, eserde yer almayan bazı konuları da esere eklemiştir.</a:t>
            </a:r>
          </a:p>
          <a:p>
            <a:pPr algn="just"/>
            <a:r>
              <a:rPr lang="tr-TR" dirty="0"/>
              <a:t>Halen </a:t>
            </a:r>
            <a:r>
              <a:rPr lang="tr-TR" dirty="0" err="1"/>
              <a:t>Ezher</a:t>
            </a:r>
            <a:r>
              <a:rPr lang="tr-TR" dirty="0"/>
              <a:t> Üniversitesi’nde ders kitabı olarak okutulmaktadır.</a:t>
            </a:r>
          </a:p>
          <a:p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088383" y="1611087"/>
            <a:ext cx="4648470" cy="688494"/>
          </a:xfrm>
        </p:spPr>
        <p:txBody>
          <a:bodyPr/>
          <a:lstStyle/>
          <a:p>
            <a:pPr algn="ctr"/>
            <a:r>
              <a:rPr lang="ar-KW" b="1" dirty="0" smtClean="0"/>
              <a:t>مغني اللبيب </a:t>
            </a:r>
            <a:endParaRPr lang="tr-TR" b="1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088384" y="2517297"/>
            <a:ext cx="4648469" cy="352406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sz="2100" dirty="0" err="1" smtClean="0"/>
              <a:t>Muğni’l-lebîb</a:t>
            </a:r>
            <a:r>
              <a:rPr lang="tr-TR" sz="2100" dirty="0" smtClean="0"/>
              <a:t> nahiv alanında yazılmış en değerli kitaplardan birisi kabul edilir. </a:t>
            </a:r>
          </a:p>
          <a:p>
            <a:pPr algn="just"/>
            <a:r>
              <a:rPr lang="tr-TR" sz="2100" dirty="0" smtClean="0"/>
              <a:t>Yazar eserini iki bölüme ayırmıştır:</a:t>
            </a:r>
          </a:p>
          <a:p>
            <a:pPr algn="just"/>
            <a:r>
              <a:rPr lang="tr-TR" sz="2100" dirty="0" smtClean="0"/>
              <a:t>İlk kısımda harf ve edatları ele alarak her harf ve edat için bir bâb tahsis edip bunlarla ilgili kuralları, delilleri sunarak alfabetik sıraya göre düzenlemiştir. </a:t>
            </a:r>
          </a:p>
          <a:p>
            <a:pPr algn="just"/>
            <a:r>
              <a:rPr lang="tr-TR" sz="2100" dirty="0" smtClean="0"/>
              <a:t>İkinci kısımda ise diğer nahiv kitaplarının fazla önem vermediği nahiv meselelerini ele alarak, cümleler, </a:t>
            </a:r>
            <a:r>
              <a:rPr lang="tr-TR" sz="2100" dirty="0" err="1" smtClean="0"/>
              <a:t>irab</a:t>
            </a:r>
            <a:r>
              <a:rPr lang="tr-TR" sz="2100" dirty="0" smtClean="0"/>
              <a:t> hususunda yapılan hatalar gibi konuları detaylı işlemiştir.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0516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2836"/>
          </a:xfrm>
        </p:spPr>
        <p:txBody>
          <a:bodyPr/>
          <a:lstStyle/>
          <a:p>
            <a:pPr algn="ctr"/>
            <a:r>
              <a:rPr lang="ar-KW" b="1" dirty="0" smtClean="0"/>
              <a:t>أسرار النحو ( كمال باشازادة 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82437"/>
            <a:ext cx="8596668" cy="4558926"/>
          </a:xfrm>
        </p:spPr>
        <p:txBody>
          <a:bodyPr/>
          <a:lstStyle/>
          <a:p>
            <a:pPr algn="just"/>
            <a:r>
              <a:rPr lang="tr-TR" dirty="0" smtClean="0"/>
              <a:t>Osmanlı-Türk bilim ve siyaset tarihinin önemli </a:t>
            </a:r>
            <a:r>
              <a:rPr lang="tr-TR" sz="2000" dirty="0" smtClean="0"/>
              <a:t>isimlerinden Kemal </a:t>
            </a:r>
            <a:r>
              <a:rPr lang="tr-TR" sz="2000" dirty="0" err="1" smtClean="0"/>
              <a:t>Paşazâde</a:t>
            </a:r>
            <a:r>
              <a:rPr lang="tr-TR" sz="2000" dirty="0" smtClean="0"/>
              <a:t> (öl. 1534) Arapça gramerini konu alan </a:t>
            </a:r>
            <a:r>
              <a:rPr lang="tr-TR" sz="2000" dirty="0" err="1" smtClean="0"/>
              <a:t>Esrâru’n-nahv</a:t>
            </a:r>
            <a:r>
              <a:rPr lang="tr-TR" sz="2000" dirty="0" smtClean="0"/>
              <a:t> adlı bu eserinde kelimeleri isim, fiil ve harf olmak üzere üç kısımda işlemiştir. </a:t>
            </a:r>
          </a:p>
          <a:p>
            <a:pPr algn="just"/>
            <a:r>
              <a:rPr lang="tr-TR" sz="2000" dirty="0" smtClean="0"/>
              <a:t>İsim kısmında </a:t>
            </a:r>
            <a:r>
              <a:rPr lang="tr-TR" sz="2000" dirty="0" err="1" smtClean="0"/>
              <a:t>merfûât</a:t>
            </a:r>
            <a:r>
              <a:rPr lang="tr-TR" sz="2000" dirty="0" smtClean="0"/>
              <a:t>, </a:t>
            </a:r>
            <a:r>
              <a:rPr lang="tr-TR" sz="2000" dirty="0" err="1" smtClean="0"/>
              <a:t>mansûbât</a:t>
            </a:r>
            <a:r>
              <a:rPr lang="tr-TR" sz="2000" dirty="0" smtClean="0"/>
              <a:t>, </a:t>
            </a:r>
            <a:r>
              <a:rPr lang="tr-TR" sz="2000" dirty="0" err="1" smtClean="0"/>
              <a:t>mecrûrât</a:t>
            </a:r>
            <a:r>
              <a:rPr lang="tr-TR" sz="2000" dirty="0" smtClean="0"/>
              <a:t> gibi konuları; fiil kısmında mâzi, </a:t>
            </a:r>
            <a:r>
              <a:rPr lang="tr-TR" sz="2000" dirty="0" err="1" smtClean="0"/>
              <a:t>muzâri</a:t>
            </a:r>
            <a:r>
              <a:rPr lang="tr-TR" sz="2000" dirty="0" smtClean="0"/>
              <a:t>, emir, kalp fiilleri gibi hususları; harf kısmında ise çeşitli harfleri incelemiştir.</a:t>
            </a:r>
          </a:p>
          <a:p>
            <a:pPr algn="just"/>
            <a:r>
              <a:rPr lang="tr-TR" sz="2000" dirty="0" smtClean="0"/>
              <a:t>Konuları işlerken Kuran, hadis ve Arap kelamından </a:t>
            </a:r>
            <a:r>
              <a:rPr lang="tr-TR" sz="2000" dirty="0" err="1" smtClean="0"/>
              <a:t>istişhada</a:t>
            </a:r>
            <a:r>
              <a:rPr lang="tr-TR" sz="2000" dirty="0" smtClean="0"/>
              <a:t> önem vermiştir.</a:t>
            </a:r>
          </a:p>
          <a:p>
            <a:pPr algn="just"/>
            <a:r>
              <a:rPr lang="tr-TR" sz="2000" dirty="0" smtClean="0"/>
              <a:t>Nahiv okulları arasındaki anlaşmazlıklara eserinde değinmemiş, önceki eserlerden de yararlanmıştır.</a:t>
            </a:r>
          </a:p>
          <a:p>
            <a:pPr algn="just"/>
            <a:r>
              <a:rPr lang="tr-TR" sz="2000" dirty="0" err="1" smtClean="0"/>
              <a:t>Ahmed</a:t>
            </a:r>
            <a:r>
              <a:rPr lang="tr-TR" sz="2000" dirty="0" smtClean="0"/>
              <a:t> Hasan Hâmid tarafından tahkik edilerek Amman’da neşredilmiştir.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3853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0545"/>
          </a:xfrm>
        </p:spPr>
        <p:txBody>
          <a:bodyPr/>
          <a:lstStyle/>
          <a:p>
            <a:pPr algn="ctr"/>
            <a:r>
              <a:rPr lang="ar-KW" b="1" dirty="0" smtClean="0"/>
              <a:t>النحو الوافي ( عباس حسن 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10145"/>
            <a:ext cx="8596668" cy="4531217"/>
          </a:xfrm>
        </p:spPr>
        <p:txBody>
          <a:bodyPr/>
          <a:lstStyle/>
          <a:p>
            <a:pPr algn="just"/>
            <a:r>
              <a:rPr lang="tr-TR" dirty="0" smtClean="0"/>
              <a:t>Abbas Hasan </a:t>
            </a:r>
            <a:r>
              <a:rPr lang="tr-TR" sz="2400" dirty="0" smtClean="0"/>
              <a:t>tarafından yazılan en-</a:t>
            </a:r>
            <a:r>
              <a:rPr lang="tr-TR" sz="2400" dirty="0" err="1" smtClean="0"/>
              <a:t>Nahvu’l</a:t>
            </a:r>
            <a:r>
              <a:rPr lang="tr-TR" sz="2400" dirty="0" smtClean="0"/>
              <a:t>-</a:t>
            </a:r>
            <a:r>
              <a:rPr lang="tr-TR" sz="2400" dirty="0" err="1" smtClean="0"/>
              <a:t>vâfî</a:t>
            </a:r>
            <a:r>
              <a:rPr lang="tr-TR" sz="2400" dirty="0" smtClean="0"/>
              <a:t> adlı nahiv kitabı günümüzde Arap üniversitelerinde okutulan bir ders kitabıdır.</a:t>
            </a:r>
          </a:p>
          <a:p>
            <a:pPr algn="just"/>
            <a:r>
              <a:rPr lang="tr-TR" sz="2400" dirty="0" smtClean="0"/>
              <a:t>Arap gramerine ilişkin konulara farklı yaklaşımı ve açıklamaları açısından ayrıcalık taşır.</a:t>
            </a:r>
          </a:p>
          <a:p>
            <a:pPr algn="just"/>
            <a:r>
              <a:rPr lang="tr-TR" sz="2400" dirty="0" smtClean="0"/>
              <a:t>Nahiv konuları üzerinde araştırma yapılacağı zaman incelenmesi gereken temel kaynaklardan birisidir.</a:t>
            </a:r>
          </a:p>
          <a:p>
            <a:pPr algn="just"/>
            <a:r>
              <a:rPr lang="tr-TR" sz="2400" dirty="0" smtClean="0"/>
              <a:t>Dört cilt olarak Kahire’de yayınlanmış olup, günümüze kadar ondan fazla baskısı yapılmıştır.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37663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44137"/>
            <a:ext cx="8596668" cy="5597225"/>
          </a:xfrm>
        </p:spPr>
        <p:txBody>
          <a:bodyPr/>
          <a:lstStyle/>
          <a:p>
            <a:pPr algn="just"/>
            <a:endParaRPr lang="tr-TR" dirty="0"/>
          </a:p>
          <a:p>
            <a:pPr algn="just"/>
            <a:r>
              <a:rPr lang="tr-TR" sz="2000" dirty="0" smtClean="0"/>
              <a:t>Genel olarak bütün rivayetler ilk gramer çalışmalarının </a:t>
            </a:r>
            <a:r>
              <a:rPr lang="tr-TR" sz="2000" dirty="0" err="1" smtClean="0"/>
              <a:t>Ebu’l-Esved</a:t>
            </a:r>
            <a:r>
              <a:rPr lang="tr-TR" sz="2000" dirty="0" smtClean="0"/>
              <a:t> </a:t>
            </a:r>
            <a:r>
              <a:rPr lang="tr-TR" sz="2000" dirty="0" err="1" smtClean="0"/>
              <a:t>ed-Du’elî</a:t>
            </a:r>
            <a:r>
              <a:rPr lang="tr-TR" sz="2000" dirty="0" smtClean="0"/>
              <a:t> (öl. 686) tarafından başlatıldığı hususunda birleşmektedir.</a:t>
            </a:r>
          </a:p>
          <a:p>
            <a:pPr algn="just"/>
            <a:r>
              <a:rPr lang="tr-TR" sz="2000" dirty="0" smtClean="0"/>
              <a:t>Basra Arap gramer çalışmalarının doğduğu yer olarak kabul edilir.</a:t>
            </a:r>
          </a:p>
          <a:p>
            <a:pPr algn="just"/>
            <a:r>
              <a:rPr lang="tr-TR" sz="2000" dirty="0" smtClean="0"/>
              <a:t>Daha sonra </a:t>
            </a:r>
            <a:r>
              <a:rPr lang="tr-TR" sz="2000" dirty="0" err="1" smtClean="0"/>
              <a:t>Kûfe</a:t>
            </a:r>
            <a:r>
              <a:rPr lang="tr-TR" sz="2000" dirty="0" smtClean="0"/>
              <a:t> merkezli diğer bir gramer ekolü ortaya çıkmıştır. </a:t>
            </a:r>
          </a:p>
          <a:p>
            <a:pPr algn="just"/>
            <a:r>
              <a:rPr lang="tr-TR" sz="2000" dirty="0" smtClean="0"/>
              <a:t>Sonraki dönemlerde ise alimler tarafından iki ekolü birleştiren dil çalışmaları yapılmıştır.</a:t>
            </a:r>
          </a:p>
          <a:p>
            <a:pPr algn="just"/>
            <a:r>
              <a:rPr lang="tr-TR" sz="2000" dirty="0" smtClean="0"/>
              <a:t>Önemli olan Arap gramer çalışmalarının iki temel ekol etrafında ortaya çıkarak geliştiğidir.</a:t>
            </a:r>
          </a:p>
          <a:p>
            <a:pPr algn="just"/>
            <a:r>
              <a:rPr lang="tr-TR" sz="2000" dirty="0" err="1" smtClean="0"/>
              <a:t>Sözkonusu</a:t>
            </a:r>
            <a:r>
              <a:rPr lang="tr-TR" sz="2000" dirty="0" smtClean="0"/>
              <a:t> ekoller içerisinde yer alan alimler de eserlerini bağlı oldukları bu mekteplere göre şekillendirmişlerdir.</a:t>
            </a:r>
          </a:p>
          <a:p>
            <a:pPr algn="just"/>
            <a:r>
              <a:rPr lang="tr-TR" sz="2000" dirty="0" smtClean="0"/>
              <a:t>Bu bölümde önemli gramer kitaplarına ve yazarlarına değinmeye çalışacağız.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290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3440"/>
          </a:xfrm>
        </p:spPr>
        <p:txBody>
          <a:bodyPr/>
          <a:lstStyle/>
          <a:p>
            <a:pPr algn="ctr"/>
            <a:r>
              <a:rPr lang="ar-KW" b="1" dirty="0" smtClean="0"/>
              <a:t>الجمل في النحو ( الخليل بن أحمد 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63041"/>
            <a:ext cx="8596668" cy="4578322"/>
          </a:xfrm>
        </p:spPr>
        <p:txBody>
          <a:bodyPr/>
          <a:lstStyle/>
          <a:p>
            <a:pPr algn="just"/>
            <a:r>
              <a:rPr lang="tr-TR" dirty="0"/>
              <a:t>e</a:t>
            </a:r>
            <a:r>
              <a:rPr lang="tr-TR" dirty="0" smtClean="0"/>
              <a:t>l-</a:t>
            </a:r>
            <a:r>
              <a:rPr lang="tr-TR" dirty="0" err="1" smtClean="0"/>
              <a:t>Halîl</a:t>
            </a:r>
            <a:r>
              <a:rPr lang="tr-TR" dirty="0" smtClean="0"/>
              <a:t> b. </a:t>
            </a:r>
            <a:r>
              <a:rPr lang="tr-TR" dirty="0" err="1" smtClean="0"/>
              <a:t>Ahmed’e</a:t>
            </a:r>
            <a:r>
              <a:rPr lang="tr-TR" dirty="0" smtClean="0"/>
              <a:t> (öl. 791) ait olduğu söylenen </a:t>
            </a:r>
            <a:r>
              <a:rPr lang="tr-TR" sz="2000" dirty="0" smtClean="0"/>
              <a:t>ve çeşitli kaynaklarda el-</a:t>
            </a:r>
            <a:r>
              <a:rPr lang="tr-TR" sz="2000" dirty="0" err="1" smtClean="0"/>
              <a:t>Cumel</a:t>
            </a:r>
            <a:r>
              <a:rPr lang="tr-TR" sz="2000" dirty="0" smtClean="0"/>
              <a:t>, el-</a:t>
            </a:r>
            <a:r>
              <a:rPr lang="tr-TR" sz="2000" dirty="0" err="1" smtClean="0"/>
              <a:t>Cumelu’l</a:t>
            </a:r>
            <a:r>
              <a:rPr lang="tr-TR" sz="2000" dirty="0" smtClean="0"/>
              <a:t>-</a:t>
            </a:r>
            <a:r>
              <a:rPr lang="tr-TR" sz="2000" dirty="0" err="1" smtClean="0"/>
              <a:t>fî’n-nahv</a:t>
            </a:r>
            <a:r>
              <a:rPr lang="tr-TR" sz="2000" dirty="0" smtClean="0"/>
              <a:t> </a:t>
            </a:r>
            <a:r>
              <a:rPr lang="tr-TR" sz="2000" dirty="0" err="1" smtClean="0"/>
              <a:t>vb</a:t>
            </a:r>
            <a:r>
              <a:rPr lang="tr-TR" sz="2000" dirty="0" smtClean="0"/>
              <a:t> adlarla anılan bu eser, bir nahiv kitabıdır.</a:t>
            </a:r>
          </a:p>
          <a:p>
            <a:pPr algn="just"/>
            <a:r>
              <a:rPr lang="tr-TR" sz="2000" dirty="0" smtClean="0"/>
              <a:t>Müellif bu eseri bölümlere ayırmamış olsa da içeriği açısından </a:t>
            </a:r>
            <a:r>
              <a:rPr lang="tr-TR" sz="2000" dirty="0" err="1" smtClean="0"/>
              <a:t>sözkonusu</a:t>
            </a:r>
            <a:r>
              <a:rPr lang="tr-TR" sz="2000" dirty="0" smtClean="0"/>
              <a:t> eseri beş bölüme ayırmak mümkündür.</a:t>
            </a:r>
          </a:p>
          <a:p>
            <a:pPr algn="just"/>
            <a:r>
              <a:rPr lang="tr-TR" sz="2000" dirty="0" err="1" smtClean="0"/>
              <a:t>Mansubât</a:t>
            </a:r>
            <a:r>
              <a:rPr lang="tr-TR" sz="2000" dirty="0" smtClean="0"/>
              <a:t>, </a:t>
            </a:r>
            <a:r>
              <a:rPr lang="tr-TR" sz="2000" dirty="0" err="1" smtClean="0"/>
              <a:t>mecrurât</a:t>
            </a:r>
            <a:r>
              <a:rPr lang="tr-TR" sz="2000" dirty="0" smtClean="0"/>
              <a:t>, </a:t>
            </a:r>
            <a:r>
              <a:rPr lang="tr-TR" sz="2000" dirty="0" err="1" smtClean="0"/>
              <a:t>merfuât</a:t>
            </a:r>
            <a:r>
              <a:rPr lang="tr-TR" sz="2000" dirty="0" smtClean="0"/>
              <a:t> ve </a:t>
            </a:r>
            <a:r>
              <a:rPr lang="tr-TR" sz="2000" dirty="0" err="1" smtClean="0"/>
              <a:t>cezm</a:t>
            </a:r>
            <a:r>
              <a:rPr lang="tr-TR" sz="2000" dirty="0" smtClean="0"/>
              <a:t> konuları farklı bölümler altında ele alınmıştır. </a:t>
            </a:r>
          </a:p>
          <a:p>
            <a:pPr algn="just"/>
            <a:r>
              <a:rPr lang="tr-TR" sz="2000" dirty="0" smtClean="0"/>
              <a:t>Beşinci bölüm olarak adlandırılan son kısım ise harfler hakkındadır.</a:t>
            </a:r>
          </a:p>
          <a:p>
            <a:pPr algn="just"/>
            <a:r>
              <a:rPr lang="tr-TR" sz="2000" dirty="0" smtClean="0"/>
              <a:t>Eserin bazı bölümleri farklı tarihlerde tahkik edilerek ofset olarak basılmıştır.</a:t>
            </a:r>
          </a:p>
          <a:p>
            <a:pPr algn="just"/>
            <a:r>
              <a:rPr lang="tr-TR" sz="2000" dirty="0" err="1" smtClean="0"/>
              <a:t>Halîl</a:t>
            </a:r>
            <a:r>
              <a:rPr lang="tr-TR" sz="2000" dirty="0" smtClean="0"/>
              <a:t> b. </a:t>
            </a:r>
            <a:r>
              <a:rPr lang="tr-TR" sz="2000" dirty="0" err="1" smtClean="0"/>
              <a:t>Ahmed</a:t>
            </a:r>
            <a:r>
              <a:rPr lang="tr-TR" sz="2000" dirty="0" smtClean="0"/>
              <a:t> Basra ekolünün kurucularından kabul edilir.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67222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7314"/>
          </a:xfrm>
        </p:spPr>
        <p:txBody>
          <a:bodyPr/>
          <a:lstStyle/>
          <a:p>
            <a:pPr algn="ctr"/>
            <a:r>
              <a:rPr lang="ar-KW" b="1" dirty="0" smtClean="0"/>
              <a:t>الكتاب ( سيبويه 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36915"/>
            <a:ext cx="8596668" cy="46044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err="1" smtClean="0"/>
              <a:t>Sîbeveyh</a:t>
            </a:r>
            <a:r>
              <a:rPr lang="tr-TR" dirty="0" smtClean="0"/>
              <a:t> (öl. 796) adıyla bilinen yazarın el-</a:t>
            </a:r>
            <a:r>
              <a:rPr lang="tr-TR" dirty="0" err="1" smtClean="0"/>
              <a:t>Kitâb</a:t>
            </a:r>
            <a:r>
              <a:rPr lang="tr-TR" dirty="0" smtClean="0"/>
              <a:t> adlı eseri nahiv ve sarf alanında özgünlük ve eskilik açısından günümüze kadar ulaşan eserlerin en mükemmellerindendir.</a:t>
            </a:r>
          </a:p>
          <a:p>
            <a:pPr algn="just"/>
            <a:r>
              <a:rPr lang="tr-TR" dirty="0" smtClean="0"/>
              <a:t>Eser Basra’da yazıldığı dönem çok büyük bir şöhrete sahip olmuştur. el-</a:t>
            </a:r>
            <a:r>
              <a:rPr lang="tr-TR" dirty="0" err="1" smtClean="0"/>
              <a:t>Kitâb</a:t>
            </a:r>
            <a:r>
              <a:rPr lang="tr-TR" dirty="0" smtClean="0"/>
              <a:t> okunuyor denildiği zaman hemen </a:t>
            </a:r>
            <a:r>
              <a:rPr lang="tr-TR" dirty="0" err="1" smtClean="0"/>
              <a:t>Sîbeveyh’in</a:t>
            </a:r>
            <a:r>
              <a:rPr lang="tr-TR" dirty="0" smtClean="0"/>
              <a:t> bu eseri akla gelmekteydi. </a:t>
            </a:r>
          </a:p>
          <a:p>
            <a:pPr algn="just"/>
            <a:r>
              <a:rPr lang="tr-TR" dirty="0" smtClean="0"/>
              <a:t>Bazıları bu eseri nahvin Kuran’ı olarak nitelemişlerdir.</a:t>
            </a:r>
          </a:p>
          <a:p>
            <a:pPr algn="just"/>
            <a:r>
              <a:rPr lang="tr-TR" dirty="0" smtClean="0"/>
              <a:t>el-</a:t>
            </a:r>
            <a:r>
              <a:rPr lang="tr-TR" dirty="0" err="1" smtClean="0"/>
              <a:t>Halîl</a:t>
            </a:r>
            <a:r>
              <a:rPr lang="tr-TR" dirty="0" smtClean="0"/>
              <a:t> b. </a:t>
            </a:r>
            <a:r>
              <a:rPr lang="tr-TR" dirty="0" err="1" smtClean="0"/>
              <a:t>Ahmed</a:t>
            </a:r>
            <a:r>
              <a:rPr lang="tr-TR" dirty="0" smtClean="0"/>
              <a:t> ve </a:t>
            </a:r>
            <a:r>
              <a:rPr lang="tr-TR" dirty="0" err="1" smtClean="0"/>
              <a:t>Yûnus</a:t>
            </a:r>
            <a:r>
              <a:rPr lang="tr-TR" dirty="0" smtClean="0"/>
              <a:t> b. </a:t>
            </a:r>
            <a:r>
              <a:rPr lang="tr-TR" dirty="0" err="1" smtClean="0"/>
              <a:t>Habîb</a:t>
            </a:r>
            <a:r>
              <a:rPr lang="tr-TR" dirty="0" smtClean="0"/>
              <a:t> gibi bu alandaki önemli alimlerin görüşlerinden yararlanmıştır.</a:t>
            </a:r>
          </a:p>
          <a:p>
            <a:pPr algn="just"/>
            <a:r>
              <a:rPr lang="tr-TR" dirty="0" smtClean="0"/>
              <a:t>Eserde belirtilen görüşleri sahiplerine </a:t>
            </a:r>
            <a:r>
              <a:rPr lang="tr-TR" dirty="0" err="1" smtClean="0"/>
              <a:t>isnad</a:t>
            </a:r>
            <a:r>
              <a:rPr lang="tr-TR" dirty="0" smtClean="0"/>
              <a:t> etmiştir. Fasih dili koruyan bedevi Araplardan derlediği bilgileri de eserine almıştır.</a:t>
            </a:r>
          </a:p>
          <a:p>
            <a:pPr algn="just"/>
            <a:r>
              <a:rPr lang="tr-TR" dirty="0" smtClean="0"/>
              <a:t>Nahiv alanında farklı görüşlere yer vererek, doğru ya da yanlış bulduğu kısımları belirtmiştir.</a:t>
            </a:r>
          </a:p>
          <a:p>
            <a:pPr algn="just"/>
            <a:r>
              <a:rPr lang="tr-TR" dirty="0" smtClean="0"/>
              <a:t>Kuran ayetlerinden, şiirden ve bedevi Araplardan deliller getirmiş, ancak hadisten delil getirmemiştir. </a:t>
            </a:r>
          </a:p>
          <a:p>
            <a:pPr algn="just"/>
            <a:r>
              <a:rPr lang="tr-TR" dirty="0" smtClean="0"/>
              <a:t>Eser sadece sarf ve nahiv ile ilgili değil, Arapçanın bütün dallarıyla ilgilidir. Kıraat, </a:t>
            </a:r>
            <a:r>
              <a:rPr lang="tr-TR" dirty="0" err="1" smtClean="0"/>
              <a:t>tecvid</a:t>
            </a:r>
            <a:r>
              <a:rPr lang="tr-TR" dirty="0" smtClean="0"/>
              <a:t>, </a:t>
            </a:r>
            <a:r>
              <a:rPr lang="tr-TR" dirty="0" err="1" smtClean="0"/>
              <a:t>belağat</a:t>
            </a:r>
            <a:r>
              <a:rPr lang="tr-TR" dirty="0" smtClean="0"/>
              <a:t>, lehçeler, şiir ve şiir sanatları hakkında da hükümler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046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8937"/>
          </a:xfrm>
        </p:spPr>
        <p:txBody>
          <a:bodyPr/>
          <a:lstStyle/>
          <a:p>
            <a:pPr algn="ctr"/>
            <a:r>
              <a:rPr lang="ar-KW" b="1" dirty="0" smtClean="0"/>
              <a:t>المقضب ( المبرد 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658983"/>
            <a:ext cx="8596668" cy="4382379"/>
          </a:xfrm>
        </p:spPr>
        <p:txBody>
          <a:bodyPr/>
          <a:lstStyle/>
          <a:p>
            <a:pPr algn="just"/>
            <a:r>
              <a:rPr lang="tr-TR" dirty="0" smtClean="0"/>
              <a:t>el-</a:t>
            </a:r>
            <a:r>
              <a:rPr lang="tr-TR" dirty="0" err="1" smtClean="0"/>
              <a:t>Muberred</a:t>
            </a:r>
            <a:r>
              <a:rPr lang="tr-TR" dirty="0" smtClean="0"/>
              <a:t> (öl. 898) tarafından </a:t>
            </a:r>
            <a:r>
              <a:rPr lang="tr-TR" sz="2000" dirty="0" smtClean="0"/>
              <a:t>telif edilen el-</a:t>
            </a:r>
            <a:r>
              <a:rPr lang="tr-TR" sz="2000" dirty="0" err="1" smtClean="0"/>
              <a:t>Muktadab</a:t>
            </a:r>
            <a:r>
              <a:rPr lang="tr-TR" sz="2000" dirty="0" smtClean="0"/>
              <a:t> </a:t>
            </a:r>
            <a:r>
              <a:rPr lang="tr-TR" sz="2000" dirty="0" err="1" smtClean="0"/>
              <a:t>Sîbeveyh’in</a:t>
            </a:r>
            <a:r>
              <a:rPr lang="tr-TR" sz="2000" dirty="0" smtClean="0"/>
              <a:t> el-</a:t>
            </a:r>
            <a:r>
              <a:rPr lang="tr-TR" sz="2000" dirty="0" err="1" smtClean="0"/>
              <a:t>Kitâb’ından</a:t>
            </a:r>
            <a:r>
              <a:rPr lang="tr-TR" sz="2000" dirty="0" smtClean="0"/>
              <a:t> sonra en özgün eserlerden birisi olarak kabul edilir.</a:t>
            </a:r>
          </a:p>
          <a:p>
            <a:pPr algn="just"/>
            <a:r>
              <a:rPr lang="tr-TR" sz="2000" dirty="0" smtClean="0"/>
              <a:t>Nahiv ve sarf konularını basit ve anlaşılır bir üslupla ele alan yazar, ilk önce konuyu özet bir şekilde sunmuş, sonra ise yorumlamıştır.</a:t>
            </a:r>
          </a:p>
          <a:p>
            <a:pPr algn="just"/>
            <a:r>
              <a:rPr lang="tr-TR" sz="2000" dirty="0" smtClean="0"/>
              <a:t>Eserde yorum ve basitleştirmeye dayalı bir öğretim metodu hakimdir.</a:t>
            </a:r>
          </a:p>
          <a:p>
            <a:pPr algn="just"/>
            <a:r>
              <a:rPr lang="tr-TR" sz="2000" dirty="0" smtClean="0"/>
              <a:t>Basra ekolüne mensuptur. Bu çerçevede eserde Basra görüşü ağırlıktadır. </a:t>
            </a:r>
          </a:p>
          <a:p>
            <a:pPr algn="just"/>
            <a:r>
              <a:rPr lang="tr-TR" sz="2000" dirty="0" err="1" smtClean="0"/>
              <a:t>Sîbeveyh’in</a:t>
            </a:r>
            <a:r>
              <a:rPr lang="tr-TR" sz="2000" dirty="0" smtClean="0"/>
              <a:t> el-</a:t>
            </a:r>
            <a:r>
              <a:rPr lang="tr-TR" sz="2000" dirty="0" err="1" smtClean="0"/>
              <a:t>Kitâb’daki</a:t>
            </a:r>
            <a:r>
              <a:rPr lang="tr-TR" sz="2000" dirty="0" smtClean="0"/>
              <a:t> birçok görüşünü de ele alarak eleştirir ve bu konularda kendi görüşlerini belirtir.</a:t>
            </a:r>
          </a:p>
          <a:p>
            <a:pPr algn="just"/>
            <a:r>
              <a:rPr lang="tr-TR" sz="2000" dirty="0" smtClean="0"/>
              <a:t>Açıklamaları </a:t>
            </a:r>
            <a:r>
              <a:rPr lang="tr-TR" sz="2000" dirty="0" err="1" smtClean="0"/>
              <a:t>Sîbeveyh’in</a:t>
            </a:r>
            <a:r>
              <a:rPr lang="tr-TR" sz="2000" dirty="0" smtClean="0"/>
              <a:t> ifadelerinden daha anlaşılır ve kısadır.</a:t>
            </a:r>
          </a:p>
          <a:p>
            <a:pPr algn="just"/>
            <a:r>
              <a:rPr lang="tr-TR" sz="2000" dirty="0" smtClean="0"/>
              <a:t>1963 yılında 4 cilt halinde Kahire’de yayınlanmıştır.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23786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7314"/>
          </a:xfrm>
        </p:spPr>
        <p:txBody>
          <a:bodyPr/>
          <a:lstStyle/>
          <a:p>
            <a:pPr algn="ctr"/>
            <a:r>
              <a:rPr lang="ar-KW" b="1" dirty="0" smtClean="0"/>
              <a:t>المنصف ( ابن جني 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711235"/>
            <a:ext cx="8596668" cy="4330128"/>
          </a:xfrm>
        </p:spPr>
        <p:txBody>
          <a:bodyPr/>
          <a:lstStyle/>
          <a:p>
            <a:pPr algn="just"/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Cinnî</a:t>
            </a:r>
            <a:r>
              <a:rPr lang="tr-TR" dirty="0" smtClean="0"/>
              <a:t> (öl. 1001) el-</a:t>
            </a:r>
            <a:r>
              <a:rPr lang="tr-TR" dirty="0" err="1" smtClean="0"/>
              <a:t>Munsif</a:t>
            </a:r>
            <a:r>
              <a:rPr lang="tr-TR" dirty="0" smtClean="0"/>
              <a:t> adlı eseri, nahivle birlikte ele alın</a:t>
            </a:r>
            <a:r>
              <a:rPr lang="tr-TR" sz="2000" dirty="0" smtClean="0"/>
              <a:t>an sarf konusunun ilk defa </a:t>
            </a:r>
            <a:r>
              <a:rPr lang="tr-TR" sz="2000" dirty="0" err="1" smtClean="0"/>
              <a:t>Ebû</a:t>
            </a:r>
            <a:r>
              <a:rPr lang="tr-TR" sz="2000" dirty="0" smtClean="0"/>
              <a:t> ‘</a:t>
            </a:r>
            <a:r>
              <a:rPr lang="tr-TR" sz="2000" dirty="0" err="1" smtClean="0"/>
              <a:t>Usmân</a:t>
            </a:r>
            <a:r>
              <a:rPr lang="tr-TR" sz="2000" dirty="0" smtClean="0"/>
              <a:t> el-</a:t>
            </a:r>
            <a:r>
              <a:rPr lang="tr-TR" sz="2000" dirty="0" err="1" smtClean="0"/>
              <a:t>Mâzinî</a:t>
            </a:r>
            <a:r>
              <a:rPr lang="tr-TR" sz="2000" dirty="0" smtClean="0"/>
              <a:t> tarafından ayrı bir ilim dalı olarak ele alınan sarf ilmi hakkında el-</a:t>
            </a:r>
            <a:r>
              <a:rPr lang="tr-TR" sz="2000" dirty="0" err="1" smtClean="0"/>
              <a:t>Mâzinî’nin</a:t>
            </a:r>
            <a:r>
              <a:rPr lang="tr-TR" sz="2000" dirty="0" smtClean="0"/>
              <a:t> yazdığı et-</a:t>
            </a:r>
            <a:r>
              <a:rPr lang="tr-TR" sz="2000" dirty="0" err="1" smtClean="0"/>
              <a:t>Tasrîf</a:t>
            </a:r>
            <a:r>
              <a:rPr lang="tr-TR" sz="2000" dirty="0" smtClean="0"/>
              <a:t> adlı eserin geniş bir yorumudur.</a:t>
            </a:r>
          </a:p>
          <a:p>
            <a:pPr algn="just"/>
            <a:r>
              <a:rPr lang="tr-TR" sz="2000" dirty="0" smtClean="0"/>
              <a:t>Sarf ilminin öneminden bahsettiği bir mukaddime ile eserine başlamıştır.</a:t>
            </a:r>
          </a:p>
          <a:p>
            <a:pPr algn="just"/>
            <a:r>
              <a:rPr lang="tr-TR" sz="2000" dirty="0" smtClean="0"/>
              <a:t>Yazar eserini üç bölüme ayırmış, ilk bölümde et-</a:t>
            </a:r>
            <a:r>
              <a:rPr lang="tr-TR" sz="2000" dirty="0" err="1" smtClean="0"/>
              <a:t>Tasrîf’in</a:t>
            </a:r>
            <a:r>
              <a:rPr lang="tr-TR" sz="2000" dirty="0" smtClean="0"/>
              <a:t> metnini ve şerhini; ikinci bölümde metinde geçen bazı kelimelerin açıklamasını; üçüncü bölümde ise sarfla ilgili zor konuları zikretmiştir.</a:t>
            </a:r>
          </a:p>
          <a:p>
            <a:pPr algn="just"/>
            <a:r>
              <a:rPr lang="tr-TR" sz="2000" dirty="0" smtClean="0"/>
              <a:t>Sarf ilminde en kapsamlı kaynaklardan birisi olarak kabul edilir. </a:t>
            </a:r>
          </a:p>
          <a:p>
            <a:pPr algn="just"/>
            <a:r>
              <a:rPr lang="tr-TR" sz="2000" dirty="0" smtClean="0"/>
              <a:t>Üç cilt halinde 1954-1960 yılları arasında Mısır’da yayınlanmıştır.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26376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8937"/>
          </a:xfrm>
        </p:spPr>
        <p:txBody>
          <a:bodyPr/>
          <a:lstStyle/>
          <a:p>
            <a:pPr algn="ctr"/>
            <a:r>
              <a:rPr lang="ar-KW" b="1" dirty="0" smtClean="0"/>
              <a:t>المفصل ( الزمخشري 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63041"/>
            <a:ext cx="8596668" cy="4578322"/>
          </a:xfrm>
        </p:spPr>
        <p:txBody>
          <a:bodyPr/>
          <a:lstStyle/>
          <a:p>
            <a:pPr algn="just"/>
            <a:r>
              <a:rPr lang="tr-TR" dirty="0" smtClean="0"/>
              <a:t>ez-</a:t>
            </a:r>
            <a:r>
              <a:rPr lang="tr-TR" dirty="0" err="1" smtClean="0"/>
              <a:t>Zemahşerî’nin</a:t>
            </a:r>
            <a:r>
              <a:rPr lang="tr-TR" dirty="0" smtClean="0"/>
              <a:t> (öl. 1144) </a:t>
            </a:r>
            <a:r>
              <a:rPr lang="tr-TR" sz="2800" dirty="0" smtClean="0"/>
              <a:t>el-Mufassal adlı eseri Arapça gramer hakkındadır.</a:t>
            </a:r>
          </a:p>
          <a:p>
            <a:pPr algn="just"/>
            <a:r>
              <a:rPr lang="tr-TR" sz="2800" dirty="0" smtClean="0"/>
              <a:t>İsim, fiil, edat ve eş anlamlı kelimeler olmak üzere başlıca dört bölüme ayrılmıştır.</a:t>
            </a:r>
          </a:p>
          <a:p>
            <a:pPr algn="just"/>
            <a:r>
              <a:rPr lang="tr-TR" sz="2800" dirty="0" smtClean="0"/>
              <a:t>Yazarın </a:t>
            </a:r>
            <a:r>
              <a:rPr lang="tr-TR" sz="2800" dirty="0" err="1" smtClean="0"/>
              <a:t>sözkonusu</a:t>
            </a:r>
            <a:r>
              <a:rPr lang="tr-TR" sz="2800" dirty="0" smtClean="0"/>
              <a:t> eseri Araplara Arapça öğretmek amacıyla yazdığı söylenmektedir.</a:t>
            </a:r>
          </a:p>
          <a:p>
            <a:pPr algn="just"/>
            <a:r>
              <a:rPr lang="tr-TR" sz="2800" dirty="0" err="1" smtClean="0"/>
              <a:t>İbn</a:t>
            </a:r>
            <a:r>
              <a:rPr lang="tr-TR" sz="2800" dirty="0" smtClean="0"/>
              <a:t> </a:t>
            </a:r>
            <a:r>
              <a:rPr lang="tr-TR" sz="2800" dirty="0" err="1" smtClean="0"/>
              <a:t>Ye‘îş</a:t>
            </a:r>
            <a:r>
              <a:rPr lang="tr-TR" sz="2800" dirty="0" smtClean="0"/>
              <a:t> tarafından anılan eser şerh edilmiştir. </a:t>
            </a:r>
          </a:p>
          <a:p>
            <a:pPr algn="just"/>
            <a:r>
              <a:rPr lang="tr-TR" sz="2800" dirty="0" smtClean="0"/>
              <a:t>Eserin birçok baskısı mevcuttur.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66137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5691"/>
          </a:xfrm>
        </p:spPr>
        <p:txBody>
          <a:bodyPr/>
          <a:lstStyle/>
          <a:p>
            <a:pPr algn="ctr"/>
            <a:r>
              <a:rPr lang="ar-KW" b="1" dirty="0" smtClean="0"/>
              <a:t>شرح المفصل ( ابن يعيش 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3" y="1658983"/>
            <a:ext cx="9511695" cy="4885508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e</a:t>
            </a:r>
            <a:r>
              <a:rPr lang="tr-TR" sz="2800" dirty="0" smtClean="0"/>
              <a:t>z-</a:t>
            </a:r>
            <a:r>
              <a:rPr lang="tr-TR" sz="2800" dirty="0" err="1" smtClean="0"/>
              <a:t>Zemahşerî’nin</a:t>
            </a:r>
            <a:r>
              <a:rPr lang="tr-TR" sz="2800" dirty="0" smtClean="0"/>
              <a:t> el-Mufassal adlı eseri için yazılan şerhlerin en iyisi ve bilinenidir.</a:t>
            </a:r>
          </a:p>
          <a:p>
            <a:pPr algn="just"/>
            <a:r>
              <a:rPr lang="tr-TR" sz="2800" dirty="0" err="1" smtClean="0"/>
              <a:t>İbn</a:t>
            </a:r>
            <a:r>
              <a:rPr lang="tr-TR" sz="2800" dirty="0" smtClean="0"/>
              <a:t> </a:t>
            </a:r>
            <a:r>
              <a:rPr lang="tr-TR" sz="2800" dirty="0" err="1" smtClean="0"/>
              <a:t>Ye‘îş</a:t>
            </a:r>
            <a:r>
              <a:rPr lang="tr-TR" sz="2800" dirty="0" smtClean="0"/>
              <a:t> (öl. 1245) el-</a:t>
            </a:r>
            <a:r>
              <a:rPr lang="tr-TR" sz="2800" dirty="0" err="1" smtClean="0"/>
              <a:t>Mufassal’daki</a:t>
            </a:r>
            <a:r>
              <a:rPr lang="tr-TR" sz="2800" dirty="0" smtClean="0"/>
              <a:t> bazı ifadelerin okuyucuya anlaşılmaz geldiğini, bazı lafızların birden fazla anlam taşıdığını, konuların açık olmakla birlikte bunu destekleyecek delillerde yoksun olduğunu düşünerek </a:t>
            </a:r>
            <a:r>
              <a:rPr lang="tr-TR" sz="2800" dirty="0" err="1" smtClean="0"/>
              <a:t>sözkonusu</a:t>
            </a:r>
            <a:r>
              <a:rPr lang="tr-TR" sz="2800" dirty="0" smtClean="0"/>
              <a:t> eseri şerh ederek detaylandırmıştır.</a:t>
            </a:r>
          </a:p>
          <a:p>
            <a:pPr algn="just"/>
            <a:r>
              <a:rPr lang="tr-TR" sz="2800" dirty="0" smtClean="0"/>
              <a:t>Anlam kapalılıklarını gidererek, açıklama yapmış ve deliller getirerek desteklemiştir.</a:t>
            </a:r>
          </a:p>
        </p:txBody>
      </p:sp>
    </p:spTree>
    <p:extLst>
      <p:ext uri="{BB962C8B-B14F-4D97-AF65-F5344CB8AC3E}">
        <p14:creationId xmlns:p14="http://schemas.microsoft.com/office/powerpoint/2010/main" val="2300192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5691"/>
          </a:xfrm>
        </p:spPr>
        <p:txBody>
          <a:bodyPr/>
          <a:lstStyle/>
          <a:p>
            <a:pPr algn="ctr"/>
            <a:r>
              <a:rPr lang="ar-KW" b="1" dirty="0" smtClean="0"/>
              <a:t>الأفية ( ابن مالك 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15291"/>
            <a:ext cx="8596668" cy="4526071"/>
          </a:xfrm>
        </p:spPr>
        <p:txBody>
          <a:bodyPr/>
          <a:lstStyle/>
          <a:p>
            <a:pPr algn="just"/>
            <a:r>
              <a:rPr lang="tr-TR" dirty="0" smtClean="0"/>
              <a:t>Endülüslü alim </a:t>
            </a:r>
            <a:r>
              <a:rPr lang="tr-TR" dirty="0" err="1" smtClean="0"/>
              <a:t>İbn</a:t>
            </a:r>
            <a:r>
              <a:rPr lang="tr-TR" dirty="0" smtClean="0"/>
              <a:t> Mâlik (öl. 1271) nahiv </a:t>
            </a:r>
            <a:r>
              <a:rPr lang="tr-TR" sz="2000" dirty="0" smtClean="0"/>
              <a:t>alanında 2794 beyitten oluşan el-</a:t>
            </a:r>
            <a:r>
              <a:rPr lang="tr-TR" sz="2000" dirty="0" err="1" smtClean="0"/>
              <a:t>Kâfiyetu’ş</a:t>
            </a:r>
            <a:r>
              <a:rPr lang="tr-TR" sz="2000" dirty="0" smtClean="0"/>
              <a:t>-şafiye adlı bir eser telif etmiştir. Daha sonra bu eserini 1000 beyitten oluşan </a:t>
            </a:r>
            <a:r>
              <a:rPr lang="tr-TR" sz="2000" dirty="0" err="1" smtClean="0"/>
              <a:t>urcûze</a:t>
            </a:r>
            <a:r>
              <a:rPr lang="tr-TR" sz="2000" dirty="0" smtClean="0"/>
              <a:t> şeklinde özetlemiş ve öğrencilerin kolay ezberlemesi için nahiv ve </a:t>
            </a:r>
            <a:r>
              <a:rPr lang="tr-TR" sz="2000" dirty="0" err="1" smtClean="0"/>
              <a:t>irabla</a:t>
            </a:r>
            <a:r>
              <a:rPr lang="tr-TR" sz="2000" dirty="0" smtClean="0"/>
              <a:t> ilgili bütün meseleleri bu 1000 beyit içerisinde ele almıştır.</a:t>
            </a:r>
          </a:p>
          <a:p>
            <a:pPr algn="just"/>
            <a:r>
              <a:rPr lang="tr-TR" sz="2000" dirty="0" smtClean="0"/>
              <a:t>Eser bir mukaddime ve 80 bâb ve fasıldan meydana gelir.</a:t>
            </a:r>
          </a:p>
          <a:p>
            <a:pPr algn="just"/>
            <a:r>
              <a:rPr lang="tr-TR" sz="2000" dirty="0" smtClean="0"/>
              <a:t>Eser araştırmacıların sürekli dikkatini çekmiş ve özellikle Mısır, Suriye’de büyük rağbet görerek medreselerde ders kitabı olarak okutulmuştur.</a:t>
            </a:r>
          </a:p>
          <a:p>
            <a:pPr algn="just"/>
            <a:r>
              <a:rPr lang="tr-TR" sz="2000" dirty="0" smtClean="0"/>
              <a:t>Birçok baskısı mevcuttur. </a:t>
            </a:r>
            <a:r>
              <a:rPr lang="tr-TR" sz="2000" dirty="0" err="1" smtClean="0"/>
              <a:t>İbn</a:t>
            </a:r>
            <a:r>
              <a:rPr lang="tr-TR" sz="2000" dirty="0" smtClean="0"/>
              <a:t> </a:t>
            </a:r>
            <a:r>
              <a:rPr lang="tr-TR" sz="2000" dirty="0" err="1" smtClean="0"/>
              <a:t>Hişâm</a:t>
            </a:r>
            <a:r>
              <a:rPr lang="tr-TR" sz="2000" dirty="0" smtClean="0"/>
              <a:t>, </a:t>
            </a:r>
            <a:r>
              <a:rPr lang="tr-TR" sz="2000" dirty="0" err="1" smtClean="0"/>
              <a:t>İbn</a:t>
            </a:r>
            <a:r>
              <a:rPr lang="tr-TR" sz="2000" dirty="0" smtClean="0"/>
              <a:t> ‘</a:t>
            </a:r>
            <a:r>
              <a:rPr lang="tr-TR" sz="2000" dirty="0" err="1" smtClean="0"/>
              <a:t>Akîl</a:t>
            </a:r>
            <a:r>
              <a:rPr lang="tr-TR" sz="2000" dirty="0" smtClean="0"/>
              <a:t> gibi önemli alimlerce de şerh edilmiştir.</a:t>
            </a:r>
          </a:p>
          <a:p>
            <a:pPr algn="just"/>
            <a:r>
              <a:rPr lang="tr-TR" sz="2000" dirty="0" smtClean="0"/>
              <a:t>Fransızca ve İtalyanca tercümeleri de vardır.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7213351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1086</Words>
  <Application>Microsoft Office PowerPoint</Application>
  <PresentationFormat>Geniş ekran</PresentationFormat>
  <Paragraphs>77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Tahoma</vt:lpstr>
      <vt:lpstr>Trebuchet MS</vt:lpstr>
      <vt:lpstr>Wingdings 3</vt:lpstr>
      <vt:lpstr>Yüzeyler</vt:lpstr>
      <vt:lpstr>GRAMER KİTAPLARI</vt:lpstr>
      <vt:lpstr>PowerPoint Sunusu</vt:lpstr>
      <vt:lpstr>الجمل في النحو ( الخليل بن أحمد )</vt:lpstr>
      <vt:lpstr>الكتاب ( سيبويه )</vt:lpstr>
      <vt:lpstr>المقضب ( المبرد )</vt:lpstr>
      <vt:lpstr>المنصف ( ابن جني )</vt:lpstr>
      <vt:lpstr>المفصل ( الزمخشري )</vt:lpstr>
      <vt:lpstr>شرح المفصل ( ابن يعيش )</vt:lpstr>
      <vt:lpstr>الأفية ( ابن مالك )</vt:lpstr>
      <vt:lpstr>ابن هشام</vt:lpstr>
      <vt:lpstr>أسرار النحو ( كمال باشازادة )</vt:lpstr>
      <vt:lpstr>النحو الوافي ( عباس حسن 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GRAMER KİTAPLARI</dc:title>
  <dc:creator>zuhal kazar</dc:creator>
  <cp:lastModifiedBy>zuhal kazar</cp:lastModifiedBy>
  <cp:revision>16</cp:revision>
  <dcterms:created xsi:type="dcterms:W3CDTF">2019-05-06T21:55:52Z</dcterms:created>
  <dcterms:modified xsi:type="dcterms:W3CDTF">2019-05-06T23:01:37Z</dcterms:modified>
</cp:coreProperties>
</file>