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7" r:id="rId3"/>
    <p:sldId id="459" r:id="rId4"/>
    <p:sldId id="460" r:id="rId5"/>
    <p:sldId id="510" r:id="rId6"/>
    <p:sldId id="511" r:id="rId7"/>
    <p:sldId id="463" r:id="rId8"/>
    <p:sldId id="515" r:id="rId9"/>
    <p:sldId id="464" r:id="rId10"/>
    <p:sldId id="466" r:id="rId11"/>
    <p:sldId id="506" r:id="rId12"/>
    <p:sldId id="473" r:id="rId13"/>
    <p:sldId id="508" r:id="rId14"/>
    <p:sldId id="372" r:id="rId15"/>
    <p:sldId id="419" r:id="rId16"/>
    <p:sldId id="377" r:id="rId17"/>
    <p:sldId id="324" r:id="rId18"/>
    <p:sldId id="526" r:id="rId19"/>
    <p:sldId id="325" r:id="rId20"/>
    <p:sldId id="380" r:id="rId21"/>
    <p:sldId id="383" r:id="rId22"/>
    <p:sldId id="389" r:id="rId23"/>
    <p:sldId id="402"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EF409-498F-4F4E-98DB-E03CF31CDFEB}" type="datetimeFigureOut">
              <a:rPr lang="tr-TR" smtClean="0"/>
              <a:t>9.09.2025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65B49B-DCEB-4002-94D8-BA0B682CB0D0}" type="slidenum">
              <a:rPr lang="tr-TR" smtClean="0"/>
              <a:t>‹#›</a:t>
            </a:fld>
            <a:endParaRPr lang="tr-TR"/>
          </a:p>
        </p:txBody>
      </p:sp>
    </p:spTree>
    <p:extLst>
      <p:ext uri="{BB962C8B-B14F-4D97-AF65-F5344CB8AC3E}">
        <p14:creationId xmlns:p14="http://schemas.microsoft.com/office/powerpoint/2010/main" val="245680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755A0-C3B2-49DB-885C-9FD51C48EFB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663A9A-4FC1-415D-A15C-C100737E095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1D041C-1D9C-4BA3-8E0F-1C50F67EDC4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2B8623-FABB-4C1D-962F-E2B626576981}" type="slidenum">
              <a:rPr kumimoji="0" lang="cs-CZ"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a:spcBef>
                <a:spcPct val="50000"/>
              </a:spcBef>
            </a:pPr>
            <a:r>
              <a:rPr lang="cs-CZ" sz="2400"/>
              <a:t>ANGIOTENZIN II</a:t>
            </a:r>
          </a:p>
          <a:p>
            <a:pPr>
              <a:spcBef>
                <a:spcPct val="50000"/>
              </a:spcBef>
            </a:pPr>
            <a:r>
              <a:rPr lang="cs-CZ" sz="2400"/>
              <a:t>vazokonstrikce</a:t>
            </a:r>
          </a:p>
          <a:p>
            <a:pPr>
              <a:spcBef>
                <a:spcPct val="50000"/>
              </a:spcBef>
            </a:pPr>
            <a:r>
              <a:rPr lang="cs-CZ" sz="2400"/>
              <a:t>snížení GF</a:t>
            </a:r>
          </a:p>
          <a:p>
            <a:pPr>
              <a:spcBef>
                <a:spcPct val="50000"/>
              </a:spcBef>
            </a:pPr>
            <a:r>
              <a:rPr lang="cs-CZ" sz="2400"/>
              <a:t>mitogenní účinky na srd. sval</a:t>
            </a:r>
            <a:endParaRPr lang="en-US" sz="2400"/>
          </a:p>
          <a:p>
            <a:pPr>
              <a:spcBef>
                <a:spcPct val="50000"/>
              </a:spcBef>
            </a:pPr>
            <a:r>
              <a:rPr lang="cs-CZ" sz="2400"/>
              <a:t>ALDOSTERON</a:t>
            </a:r>
          </a:p>
          <a:p>
            <a:pPr>
              <a:spcBef>
                <a:spcPct val="50000"/>
              </a:spcBef>
            </a:pPr>
            <a:r>
              <a:rPr lang="cs-CZ" sz="2400"/>
              <a:t>retence Na</a:t>
            </a:r>
            <a:r>
              <a:rPr lang="cs-CZ" sz="2400" baseline="30000"/>
              <a:t>+</a:t>
            </a:r>
          </a:p>
          <a:p>
            <a:pPr>
              <a:spcBef>
                <a:spcPct val="50000"/>
              </a:spcBef>
            </a:pPr>
            <a:endParaRPr lang="en-US" sz="2400"/>
          </a:p>
          <a:p>
            <a:pPr>
              <a:spcBef>
                <a:spcPct val="50000"/>
              </a:spcBef>
            </a:pPr>
            <a:endParaRPr lang="cs-CZ" sz="2400" baseline="30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77EB7B-0109-8B2C-EB58-CF3FD55FF0C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6A9CE45C-14C0-DA7F-93E1-A2910FC5A1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5DC8218-CEC3-01F1-9C8C-4735B70CBE43}"/>
              </a:ext>
            </a:extLst>
          </p:cNvPr>
          <p:cNvSpPr>
            <a:spLocks noGrp="1"/>
          </p:cNvSpPr>
          <p:nvPr>
            <p:ph type="dt" sz="half" idx="10"/>
          </p:nvPr>
        </p:nvSpPr>
        <p:spPr/>
        <p:txBody>
          <a:bodyPr/>
          <a:lstStyle/>
          <a:p>
            <a:fld id="{639AE1EA-10AD-411D-8C1E-E9789A4F9D78}" type="datetimeFigureOut">
              <a:rPr lang="tr-TR" smtClean="0"/>
              <a:t>9.09.2025</a:t>
            </a:fld>
            <a:endParaRPr lang="tr-TR"/>
          </a:p>
        </p:txBody>
      </p:sp>
      <p:sp>
        <p:nvSpPr>
          <p:cNvPr id="5" name="Alt Bilgi Yer Tutucusu 4">
            <a:extLst>
              <a:ext uri="{FF2B5EF4-FFF2-40B4-BE49-F238E27FC236}">
                <a16:creationId xmlns:a16="http://schemas.microsoft.com/office/drawing/2014/main" id="{D7A063E0-58AB-B1B5-82A9-2922DD47C7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D3B1B6F-F630-1162-38EF-50AD0B4E5BF4}"/>
              </a:ext>
            </a:extLst>
          </p:cNvPr>
          <p:cNvSpPr>
            <a:spLocks noGrp="1"/>
          </p:cNvSpPr>
          <p:nvPr>
            <p:ph type="sldNum" sz="quarter" idx="12"/>
          </p:nvPr>
        </p:nvSpPr>
        <p:spPr/>
        <p:txBody>
          <a:bodyPr/>
          <a:lstStyle/>
          <a:p>
            <a:fld id="{9B859494-D7CD-4D99-B98B-35260FBFA09C}" type="slidenum">
              <a:rPr lang="tr-TR" smtClean="0"/>
              <a:t>‹#›</a:t>
            </a:fld>
            <a:endParaRPr lang="tr-TR"/>
          </a:p>
        </p:txBody>
      </p:sp>
    </p:spTree>
    <p:extLst>
      <p:ext uri="{BB962C8B-B14F-4D97-AF65-F5344CB8AC3E}">
        <p14:creationId xmlns:p14="http://schemas.microsoft.com/office/powerpoint/2010/main" val="3478839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8A33F1-4FB9-6EF8-A7F6-7F74A448024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973635C-C1A1-5A39-48EB-B63819DB761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0115C4A-2A61-077A-652D-84BBE4C7300F}"/>
              </a:ext>
            </a:extLst>
          </p:cNvPr>
          <p:cNvSpPr>
            <a:spLocks noGrp="1"/>
          </p:cNvSpPr>
          <p:nvPr>
            <p:ph type="dt" sz="half" idx="10"/>
          </p:nvPr>
        </p:nvSpPr>
        <p:spPr/>
        <p:txBody>
          <a:bodyPr/>
          <a:lstStyle/>
          <a:p>
            <a:fld id="{639AE1EA-10AD-411D-8C1E-E9789A4F9D78}" type="datetimeFigureOut">
              <a:rPr lang="tr-TR" smtClean="0"/>
              <a:t>9.09.2025</a:t>
            </a:fld>
            <a:endParaRPr lang="tr-TR"/>
          </a:p>
        </p:txBody>
      </p:sp>
      <p:sp>
        <p:nvSpPr>
          <p:cNvPr id="5" name="Alt Bilgi Yer Tutucusu 4">
            <a:extLst>
              <a:ext uri="{FF2B5EF4-FFF2-40B4-BE49-F238E27FC236}">
                <a16:creationId xmlns:a16="http://schemas.microsoft.com/office/drawing/2014/main" id="{5FA716DE-66A3-9386-5432-41ED5E4BE7C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6A69F80-628B-6AF5-30FC-E971ECF781F1}"/>
              </a:ext>
            </a:extLst>
          </p:cNvPr>
          <p:cNvSpPr>
            <a:spLocks noGrp="1"/>
          </p:cNvSpPr>
          <p:nvPr>
            <p:ph type="sldNum" sz="quarter" idx="12"/>
          </p:nvPr>
        </p:nvSpPr>
        <p:spPr/>
        <p:txBody>
          <a:bodyPr/>
          <a:lstStyle/>
          <a:p>
            <a:fld id="{9B859494-D7CD-4D99-B98B-35260FBFA09C}" type="slidenum">
              <a:rPr lang="tr-TR" smtClean="0"/>
              <a:t>‹#›</a:t>
            </a:fld>
            <a:endParaRPr lang="tr-TR"/>
          </a:p>
        </p:txBody>
      </p:sp>
    </p:spTree>
    <p:extLst>
      <p:ext uri="{BB962C8B-B14F-4D97-AF65-F5344CB8AC3E}">
        <p14:creationId xmlns:p14="http://schemas.microsoft.com/office/powerpoint/2010/main" val="842982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7C7FD98-C1A7-D801-B270-C3C2BD5FB54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7B45EBE-F41B-466B-8C0D-84C3424DE47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6C67C1F-3975-C626-A726-6F2AB763AC3C}"/>
              </a:ext>
            </a:extLst>
          </p:cNvPr>
          <p:cNvSpPr>
            <a:spLocks noGrp="1"/>
          </p:cNvSpPr>
          <p:nvPr>
            <p:ph type="dt" sz="half" idx="10"/>
          </p:nvPr>
        </p:nvSpPr>
        <p:spPr/>
        <p:txBody>
          <a:bodyPr/>
          <a:lstStyle/>
          <a:p>
            <a:fld id="{639AE1EA-10AD-411D-8C1E-E9789A4F9D78}" type="datetimeFigureOut">
              <a:rPr lang="tr-TR" smtClean="0"/>
              <a:t>9.09.2025</a:t>
            </a:fld>
            <a:endParaRPr lang="tr-TR"/>
          </a:p>
        </p:txBody>
      </p:sp>
      <p:sp>
        <p:nvSpPr>
          <p:cNvPr id="5" name="Alt Bilgi Yer Tutucusu 4">
            <a:extLst>
              <a:ext uri="{FF2B5EF4-FFF2-40B4-BE49-F238E27FC236}">
                <a16:creationId xmlns:a16="http://schemas.microsoft.com/office/drawing/2014/main" id="{7DD9C284-8DE8-7E05-A00E-83858382EF6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1657329-D4A6-CFD2-4043-C2005E82D741}"/>
              </a:ext>
            </a:extLst>
          </p:cNvPr>
          <p:cNvSpPr>
            <a:spLocks noGrp="1"/>
          </p:cNvSpPr>
          <p:nvPr>
            <p:ph type="sldNum" sz="quarter" idx="12"/>
          </p:nvPr>
        </p:nvSpPr>
        <p:spPr/>
        <p:txBody>
          <a:bodyPr/>
          <a:lstStyle/>
          <a:p>
            <a:fld id="{9B859494-D7CD-4D99-B98B-35260FBFA09C}" type="slidenum">
              <a:rPr lang="tr-TR" smtClean="0"/>
              <a:t>‹#›</a:t>
            </a:fld>
            <a:endParaRPr lang="tr-TR"/>
          </a:p>
        </p:txBody>
      </p:sp>
    </p:spTree>
    <p:extLst>
      <p:ext uri="{BB962C8B-B14F-4D97-AF65-F5344CB8AC3E}">
        <p14:creationId xmlns:p14="http://schemas.microsoft.com/office/powerpoint/2010/main" val="1205597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3D9649AD-54C3-45AC-8558-D34DBFCD12A9}" type="datetimeFigureOut">
              <a:rPr lang="tr-TR" smtClean="0"/>
              <a:pPr/>
              <a:t>9.09.2025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extLst>
      <p:ext uri="{BB962C8B-B14F-4D97-AF65-F5344CB8AC3E}">
        <p14:creationId xmlns:p14="http://schemas.microsoft.com/office/powerpoint/2010/main" val="3302117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3D9649AD-54C3-45AC-8558-D34DBFCD12A9}" type="datetimeFigureOut">
              <a:rPr lang="tr-TR" smtClean="0"/>
              <a:pPr/>
              <a:t>9.09.2025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extLst>
      <p:ext uri="{BB962C8B-B14F-4D97-AF65-F5344CB8AC3E}">
        <p14:creationId xmlns:p14="http://schemas.microsoft.com/office/powerpoint/2010/main" val="1060482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D9649AD-54C3-45AC-8558-D34DBFCD12A9}" type="datetimeFigureOut">
              <a:rPr lang="tr-TR" smtClean="0"/>
              <a:pPr/>
              <a:t>9.09.2025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extLst>
      <p:ext uri="{BB962C8B-B14F-4D97-AF65-F5344CB8AC3E}">
        <p14:creationId xmlns:p14="http://schemas.microsoft.com/office/powerpoint/2010/main" val="767397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3D9649AD-54C3-45AC-8558-D34DBFCD12A9}" type="datetimeFigureOut">
              <a:rPr lang="tr-TR" smtClean="0"/>
              <a:pPr/>
              <a:t>9.09.2025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extLst>
      <p:ext uri="{BB962C8B-B14F-4D97-AF65-F5344CB8AC3E}">
        <p14:creationId xmlns:p14="http://schemas.microsoft.com/office/powerpoint/2010/main" val="1480286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3D9649AD-54C3-45AC-8558-D34DBFCD12A9}" type="datetimeFigureOut">
              <a:rPr lang="tr-TR" smtClean="0"/>
              <a:pPr/>
              <a:t>9.09.2025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extLst>
      <p:ext uri="{BB962C8B-B14F-4D97-AF65-F5344CB8AC3E}">
        <p14:creationId xmlns:p14="http://schemas.microsoft.com/office/powerpoint/2010/main" val="3806372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3D9649AD-54C3-45AC-8558-D34DBFCD12A9}" type="datetimeFigureOut">
              <a:rPr lang="tr-TR" smtClean="0"/>
              <a:pPr/>
              <a:t>9.09.2025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extLst>
      <p:ext uri="{BB962C8B-B14F-4D97-AF65-F5344CB8AC3E}">
        <p14:creationId xmlns:p14="http://schemas.microsoft.com/office/powerpoint/2010/main" val="3777254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D9649AD-54C3-45AC-8558-D34DBFCD12A9}" type="datetimeFigureOut">
              <a:rPr lang="tr-TR" smtClean="0"/>
              <a:pPr/>
              <a:t>9.09.2025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extLst>
      <p:ext uri="{BB962C8B-B14F-4D97-AF65-F5344CB8AC3E}">
        <p14:creationId xmlns:p14="http://schemas.microsoft.com/office/powerpoint/2010/main" val="4039812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3D9649AD-54C3-45AC-8558-D34DBFCD12A9}" type="datetimeFigureOut">
              <a:rPr lang="tr-TR" smtClean="0"/>
              <a:pPr/>
              <a:t>9.09.2025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extLst>
      <p:ext uri="{BB962C8B-B14F-4D97-AF65-F5344CB8AC3E}">
        <p14:creationId xmlns:p14="http://schemas.microsoft.com/office/powerpoint/2010/main" val="413229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265E76-484A-15AE-9D89-6F98C27F657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B66ABB9-0236-7570-641D-E09D6EBEB84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19A9185-81ED-9BA5-BB86-11BD58464AD7}"/>
              </a:ext>
            </a:extLst>
          </p:cNvPr>
          <p:cNvSpPr>
            <a:spLocks noGrp="1"/>
          </p:cNvSpPr>
          <p:nvPr>
            <p:ph type="dt" sz="half" idx="10"/>
          </p:nvPr>
        </p:nvSpPr>
        <p:spPr/>
        <p:txBody>
          <a:bodyPr/>
          <a:lstStyle/>
          <a:p>
            <a:fld id="{639AE1EA-10AD-411D-8C1E-E9789A4F9D78}" type="datetimeFigureOut">
              <a:rPr lang="tr-TR" smtClean="0"/>
              <a:t>9.09.2025</a:t>
            </a:fld>
            <a:endParaRPr lang="tr-TR"/>
          </a:p>
        </p:txBody>
      </p:sp>
      <p:sp>
        <p:nvSpPr>
          <p:cNvPr id="5" name="Alt Bilgi Yer Tutucusu 4">
            <a:extLst>
              <a:ext uri="{FF2B5EF4-FFF2-40B4-BE49-F238E27FC236}">
                <a16:creationId xmlns:a16="http://schemas.microsoft.com/office/drawing/2014/main" id="{1D12C2DA-DB5C-08C0-2887-B1BC999A391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DB9C7C0-2A4E-690E-417E-B8FDB6660922}"/>
              </a:ext>
            </a:extLst>
          </p:cNvPr>
          <p:cNvSpPr>
            <a:spLocks noGrp="1"/>
          </p:cNvSpPr>
          <p:nvPr>
            <p:ph type="sldNum" sz="quarter" idx="12"/>
          </p:nvPr>
        </p:nvSpPr>
        <p:spPr/>
        <p:txBody>
          <a:bodyPr/>
          <a:lstStyle/>
          <a:p>
            <a:fld id="{9B859494-D7CD-4D99-B98B-35260FBFA09C}" type="slidenum">
              <a:rPr lang="tr-TR" smtClean="0"/>
              <a:t>‹#›</a:t>
            </a:fld>
            <a:endParaRPr lang="tr-TR"/>
          </a:p>
        </p:txBody>
      </p:sp>
    </p:spTree>
    <p:extLst>
      <p:ext uri="{BB962C8B-B14F-4D97-AF65-F5344CB8AC3E}">
        <p14:creationId xmlns:p14="http://schemas.microsoft.com/office/powerpoint/2010/main" val="1052561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3D9649AD-54C3-45AC-8558-D34DBFCD12A9}" type="datetimeFigureOut">
              <a:rPr lang="tr-TR" smtClean="0"/>
              <a:pPr/>
              <a:t>9.09.2025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extLst>
      <p:ext uri="{BB962C8B-B14F-4D97-AF65-F5344CB8AC3E}">
        <p14:creationId xmlns:p14="http://schemas.microsoft.com/office/powerpoint/2010/main" val="1054689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3D9649AD-54C3-45AC-8558-D34DBFCD12A9}" type="datetimeFigureOut">
              <a:rPr lang="tr-TR" smtClean="0"/>
              <a:pPr/>
              <a:t>9.09.2025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extLst>
      <p:ext uri="{BB962C8B-B14F-4D97-AF65-F5344CB8AC3E}">
        <p14:creationId xmlns:p14="http://schemas.microsoft.com/office/powerpoint/2010/main" val="33272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3D9649AD-54C3-45AC-8558-D34DBFCD12A9}" type="datetimeFigureOut">
              <a:rPr lang="tr-TR" smtClean="0"/>
              <a:pPr/>
              <a:t>9.09.2025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extLst>
      <p:ext uri="{BB962C8B-B14F-4D97-AF65-F5344CB8AC3E}">
        <p14:creationId xmlns:p14="http://schemas.microsoft.com/office/powerpoint/2010/main" val="1925231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Başlık Slaydı">
    <p:spTree>
      <p:nvGrpSpPr>
        <p:cNvPr id="1" name=""/>
        <p:cNvGrpSpPr/>
        <p:nvPr/>
      </p:nvGrpSpPr>
      <p:grpSpPr>
        <a:xfrm>
          <a:off x="0" y="0"/>
          <a:ext cx="0" cy="0"/>
          <a:chOff x="0" y="0"/>
          <a:chExt cx="0" cy="0"/>
        </a:xfrm>
      </p:grpSpPr>
      <p:grpSp>
        <p:nvGrpSpPr>
          <p:cNvPr id="2" name="Group 25"/>
          <p:cNvGrpSpPr>
            <a:grpSpLocks/>
          </p:cNvGrpSpPr>
          <p:nvPr/>
        </p:nvGrpSpPr>
        <p:grpSpPr bwMode="auto">
          <a:xfrm>
            <a:off x="-33867" y="3956050"/>
            <a:ext cx="12192000" cy="1371600"/>
            <a:chOff x="528" y="2208"/>
            <a:chExt cx="4791" cy="1902"/>
          </a:xfrm>
        </p:grpSpPr>
        <p:sp>
          <p:nvSpPr>
            <p:cNvPr id="4122" name="Freeform 26"/>
            <p:cNvSpPr>
              <a:spLocks/>
            </p:cNvSpPr>
            <p:nvPr/>
          </p:nvSpPr>
          <p:spPr bwMode="auto">
            <a:xfrm>
              <a:off x="2288" y="3695"/>
              <a:ext cx="75" cy="364"/>
            </a:xfrm>
            <a:custGeom>
              <a:avLst/>
              <a:gdLst/>
              <a:ahLst/>
              <a:cxnLst>
                <a:cxn ang="0">
                  <a:pos x="74" y="363"/>
                </a:cxn>
                <a:cxn ang="0">
                  <a:pos x="74" y="0"/>
                </a:cxn>
                <a:cxn ang="0">
                  <a:pos x="0" y="0"/>
                </a:cxn>
                <a:cxn ang="0">
                  <a:pos x="0" y="363"/>
                </a:cxn>
                <a:cxn ang="0">
                  <a:pos x="74" y="363"/>
                </a:cxn>
              </a:cxnLst>
              <a:rect l="0" t="0" r="r" b="b"/>
              <a:pathLst>
                <a:path w="75" h="364">
                  <a:moveTo>
                    <a:pt x="74" y="363"/>
                  </a:moveTo>
                  <a:lnTo>
                    <a:pt x="74" y="0"/>
                  </a:lnTo>
                  <a:lnTo>
                    <a:pt x="0" y="0"/>
                  </a:lnTo>
                  <a:lnTo>
                    <a:pt x="0" y="363"/>
                  </a:lnTo>
                  <a:lnTo>
                    <a:pt x="74" y="36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23" name="Freeform 27"/>
            <p:cNvSpPr>
              <a:spLocks/>
            </p:cNvSpPr>
            <p:nvPr/>
          </p:nvSpPr>
          <p:spPr bwMode="auto">
            <a:xfrm>
              <a:off x="1771" y="3289"/>
              <a:ext cx="367" cy="153"/>
            </a:xfrm>
            <a:custGeom>
              <a:avLst/>
              <a:gdLst/>
              <a:ahLst/>
              <a:cxnLst>
                <a:cxn ang="0">
                  <a:pos x="0" y="65"/>
                </a:cxn>
                <a:cxn ang="0">
                  <a:pos x="244" y="0"/>
                </a:cxn>
                <a:cxn ang="0">
                  <a:pos x="366" y="43"/>
                </a:cxn>
                <a:cxn ang="0">
                  <a:pos x="366" y="130"/>
                </a:cxn>
                <a:cxn ang="0">
                  <a:pos x="244" y="101"/>
                </a:cxn>
                <a:cxn ang="0">
                  <a:pos x="0" y="152"/>
                </a:cxn>
                <a:cxn ang="0">
                  <a:pos x="0" y="65"/>
                </a:cxn>
              </a:cxnLst>
              <a:rect l="0" t="0" r="r" b="b"/>
              <a:pathLst>
                <a:path w="367" h="153">
                  <a:moveTo>
                    <a:pt x="0" y="65"/>
                  </a:moveTo>
                  <a:lnTo>
                    <a:pt x="244" y="0"/>
                  </a:lnTo>
                  <a:lnTo>
                    <a:pt x="366" y="43"/>
                  </a:lnTo>
                  <a:lnTo>
                    <a:pt x="366" y="130"/>
                  </a:lnTo>
                  <a:lnTo>
                    <a:pt x="244" y="101"/>
                  </a:lnTo>
                  <a:lnTo>
                    <a:pt x="0" y="152"/>
                  </a:lnTo>
                  <a:lnTo>
                    <a:pt x="0" y="6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24" name="Freeform 28"/>
            <p:cNvSpPr>
              <a:spLocks/>
            </p:cNvSpPr>
            <p:nvPr/>
          </p:nvSpPr>
          <p:spPr bwMode="auto">
            <a:xfrm>
              <a:off x="1771" y="3419"/>
              <a:ext cx="367" cy="125"/>
            </a:xfrm>
            <a:custGeom>
              <a:avLst/>
              <a:gdLst/>
              <a:ahLst/>
              <a:cxnLst>
                <a:cxn ang="0">
                  <a:pos x="0" y="36"/>
                </a:cxn>
                <a:cxn ang="0">
                  <a:pos x="244" y="0"/>
                </a:cxn>
                <a:cxn ang="0">
                  <a:pos x="366" y="21"/>
                </a:cxn>
                <a:cxn ang="0">
                  <a:pos x="366" y="109"/>
                </a:cxn>
                <a:cxn ang="0">
                  <a:pos x="244" y="87"/>
                </a:cxn>
                <a:cxn ang="0">
                  <a:pos x="0" y="124"/>
                </a:cxn>
                <a:cxn ang="0">
                  <a:pos x="0" y="36"/>
                </a:cxn>
              </a:cxnLst>
              <a:rect l="0" t="0" r="r" b="b"/>
              <a:pathLst>
                <a:path w="367" h="125">
                  <a:moveTo>
                    <a:pt x="0" y="36"/>
                  </a:moveTo>
                  <a:lnTo>
                    <a:pt x="244" y="0"/>
                  </a:lnTo>
                  <a:lnTo>
                    <a:pt x="366" y="21"/>
                  </a:lnTo>
                  <a:lnTo>
                    <a:pt x="366" y="109"/>
                  </a:lnTo>
                  <a:lnTo>
                    <a:pt x="244" y="87"/>
                  </a:lnTo>
                  <a:lnTo>
                    <a:pt x="0" y="124"/>
                  </a:lnTo>
                  <a:lnTo>
                    <a:pt x="0" y="3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25" name="Freeform 29"/>
            <p:cNvSpPr>
              <a:spLocks/>
            </p:cNvSpPr>
            <p:nvPr/>
          </p:nvSpPr>
          <p:spPr bwMode="auto">
            <a:xfrm>
              <a:off x="1771" y="3543"/>
              <a:ext cx="367" cy="118"/>
            </a:xfrm>
            <a:custGeom>
              <a:avLst/>
              <a:gdLst/>
              <a:ahLst/>
              <a:cxnLst>
                <a:cxn ang="0">
                  <a:pos x="0" y="36"/>
                </a:cxn>
                <a:cxn ang="0">
                  <a:pos x="244" y="0"/>
                </a:cxn>
                <a:cxn ang="0">
                  <a:pos x="366" y="14"/>
                </a:cxn>
                <a:cxn ang="0">
                  <a:pos x="366" y="117"/>
                </a:cxn>
                <a:cxn ang="0">
                  <a:pos x="244" y="102"/>
                </a:cxn>
                <a:cxn ang="0">
                  <a:pos x="0" y="117"/>
                </a:cxn>
                <a:cxn ang="0">
                  <a:pos x="0" y="36"/>
                </a:cxn>
              </a:cxnLst>
              <a:rect l="0" t="0" r="r" b="b"/>
              <a:pathLst>
                <a:path w="367" h="118">
                  <a:moveTo>
                    <a:pt x="0" y="36"/>
                  </a:moveTo>
                  <a:lnTo>
                    <a:pt x="244" y="0"/>
                  </a:lnTo>
                  <a:lnTo>
                    <a:pt x="366" y="14"/>
                  </a:lnTo>
                  <a:lnTo>
                    <a:pt x="366" y="117"/>
                  </a:lnTo>
                  <a:lnTo>
                    <a:pt x="244" y="102"/>
                  </a:lnTo>
                  <a:lnTo>
                    <a:pt x="0" y="117"/>
                  </a:lnTo>
                  <a:lnTo>
                    <a:pt x="0" y="3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26" name="Freeform 30"/>
            <p:cNvSpPr>
              <a:spLocks/>
            </p:cNvSpPr>
            <p:nvPr/>
          </p:nvSpPr>
          <p:spPr bwMode="auto">
            <a:xfrm>
              <a:off x="749" y="3913"/>
              <a:ext cx="816" cy="197"/>
            </a:xfrm>
            <a:custGeom>
              <a:avLst/>
              <a:gdLst/>
              <a:ahLst/>
              <a:cxnLst>
                <a:cxn ang="0">
                  <a:pos x="0" y="196"/>
                </a:cxn>
                <a:cxn ang="0">
                  <a:pos x="815" y="196"/>
                </a:cxn>
                <a:cxn ang="0">
                  <a:pos x="815" y="21"/>
                </a:cxn>
                <a:cxn ang="0">
                  <a:pos x="767" y="7"/>
                </a:cxn>
                <a:cxn ang="0">
                  <a:pos x="570" y="36"/>
                </a:cxn>
                <a:cxn ang="0">
                  <a:pos x="570" y="0"/>
                </a:cxn>
                <a:cxn ang="0">
                  <a:pos x="485" y="0"/>
                </a:cxn>
                <a:cxn ang="0">
                  <a:pos x="0" y="7"/>
                </a:cxn>
                <a:cxn ang="0">
                  <a:pos x="0" y="196"/>
                </a:cxn>
              </a:cxnLst>
              <a:rect l="0" t="0" r="r" b="b"/>
              <a:pathLst>
                <a:path w="816" h="197">
                  <a:moveTo>
                    <a:pt x="0" y="196"/>
                  </a:moveTo>
                  <a:lnTo>
                    <a:pt x="815" y="196"/>
                  </a:lnTo>
                  <a:lnTo>
                    <a:pt x="815" y="21"/>
                  </a:lnTo>
                  <a:lnTo>
                    <a:pt x="767" y="7"/>
                  </a:lnTo>
                  <a:lnTo>
                    <a:pt x="570" y="36"/>
                  </a:lnTo>
                  <a:lnTo>
                    <a:pt x="570" y="0"/>
                  </a:lnTo>
                  <a:lnTo>
                    <a:pt x="485" y="0"/>
                  </a:lnTo>
                  <a:lnTo>
                    <a:pt x="0" y="7"/>
                  </a:lnTo>
                  <a:lnTo>
                    <a:pt x="0" y="19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27" name="Freeform 31"/>
            <p:cNvSpPr>
              <a:spLocks/>
            </p:cNvSpPr>
            <p:nvPr/>
          </p:nvSpPr>
          <p:spPr bwMode="auto">
            <a:xfrm>
              <a:off x="744" y="3768"/>
              <a:ext cx="77" cy="342"/>
            </a:xfrm>
            <a:custGeom>
              <a:avLst/>
              <a:gdLst/>
              <a:ahLst/>
              <a:cxnLst>
                <a:cxn ang="0">
                  <a:pos x="76" y="0"/>
                </a:cxn>
                <a:cxn ang="0">
                  <a:pos x="0" y="14"/>
                </a:cxn>
                <a:cxn ang="0">
                  <a:pos x="0" y="341"/>
                </a:cxn>
                <a:cxn ang="0">
                  <a:pos x="76" y="341"/>
                </a:cxn>
                <a:cxn ang="0">
                  <a:pos x="76" y="14"/>
                </a:cxn>
                <a:cxn ang="0">
                  <a:pos x="76" y="29"/>
                </a:cxn>
                <a:cxn ang="0">
                  <a:pos x="76" y="0"/>
                </a:cxn>
                <a:cxn ang="0">
                  <a:pos x="0" y="0"/>
                </a:cxn>
                <a:cxn ang="0">
                  <a:pos x="0" y="14"/>
                </a:cxn>
                <a:cxn ang="0">
                  <a:pos x="76" y="0"/>
                </a:cxn>
              </a:cxnLst>
              <a:rect l="0" t="0" r="r" b="b"/>
              <a:pathLst>
                <a:path w="77" h="342">
                  <a:moveTo>
                    <a:pt x="76" y="0"/>
                  </a:moveTo>
                  <a:lnTo>
                    <a:pt x="0" y="14"/>
                  </a:lnTo>
                  <a:lnTo>
                    <a:pt x="0" y="341"/>
                  </a:lnTo>
                  <a:lnTo>
                    <a:pt x="76" y="341"/>
                  </a:lnTo>
                  <a:lnTo>
                    <a:pt x="76" y="14"/>
                  </a:lnTo>
                  <a:lnTo>
                    <a:pt x="76" y="29"/>
                  </a:lnTo>
                  <a:lnTo>
                    <a:pt x="76" y="0"/>
                  </a:lnTo>
                  <a:lnTo>
                    <a:pt x="0" y="0"/>
                  </a:lnTo>
                  <a:lnTo>
                    <a:pt x="0" y="14"/>
                  </a:lnTo>
                  <a:lnTo>
                    <a:pt x="76"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28" name="Freeform 32"/>
            <p:cNvSpPr>
              <a:spLocks/>
            </p:cNvSpPr>
            <p:nvPr/>
          </p:nvSpPr>
          <p:spPr bwMode="auto">
            <a:xfrm>
              <a:off x="749" y="3768"/>
              <a:ext cx="133" cy="117"/>
            </a:xfrm>
            <a:custGeom>
              <a:avLst/>
              <a:gdLst/>
              <a:ahLst/>
              <a:cxnLst>
                <a:cxn ang="0">
                  <a:pos x="132" y="0"/>
                </a:cxn>
                <a:cxn ang="0">
                  <a:pos x="0" y="0"/>
                </a:cxn>
                <a:cxn ang="0">
                  <a:pos x="0" y="116"/>
                </a:cxn>
                <a:cxn ang="0">
                  <a:pos x="132" y="116"/>
                </a:cxn>
                <a:cxn ang="0">
                  <a:pos x="132" y="0"/>
                </a:cxn>
              </a:cxnLst>
              <a:rect l="0" t="0" r="r" b="b"/>
              <a:pathLst>
                <a:path w="133" h="117">
                  <a:moveTo>
                    <a:pt x="132" y="0"/>
                  </a:moveTo>
                  <a:lnTo>
                    <a:pt x="0" y="0"/>
                  </a:lnTo>
                  <a:lnTo>
                    <a:pt x="0" y="116"/>
                  </a:lnTo>
                  <a:lnTo>
                    <a:pt x="132" y="116"/>
                  </a:lnTo>
                  <a:lnTo>
                    <a:pt x="132"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29" name="Freeform 33"/>
            <p:cNvSpPr>
              <a:spLocks/>
            </p:cNvSpPr>
            <p:nvPr/>
          </p:nvSpPr>
          <p:spPr bwMode="auto">
            <a:xfrm>
              <a:off x="881" y="3441"/>
              <a:ext cx="75" cy="495"/>
            </a:xfrm>
            <a:custGeom>
              <a:avLst/>
              <a:gdLst/>
              <a:ahLst/>
              <a:cxnLst>
                <a:cxn ang="0">
                  <a:pos x="0" y="0"/>
                </a:cxn>
                <a:cxn ang="0">
                  <a:pos x="0" y="494"/>
                </a:cxn>
                <a:cxn ang="0">
                  <a:pos x="74" y="494"/>
                </a:cxn>
                <a:cxn ang="0">
                  <a:pos x="74" y="0"/>
                </a:cxn>
                <a:cxn ang="0">
                  <a:pos x="0" y="0"/>
                </a:cxn>
              </a:cxnLst>
              <a:rect l="0" t="0" r="r" b="b"/>
              <a:pathLst>
                <a:path w="75" h="495">
                  <a:moveTo>
                    <a:pt x="0" y="0"/>
                  </a:moveTo>
                  <a:lnTo>
                    <a:pt x="0" y="494"/>
                  </a:lnTo>
                  <a:lnTo>
                    <a:pt x="74" y="494"/>
                  </a:lnTo>
                  <a:lnTo>
                    <a:pt x="74" y="0"/>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30" name="Freeform 34"/>
            <p:cNvSpPr>
              <a:spLocks/>
            </p:cNvSpPr>
            <p:nvPr/>
          </p:nvSpPr>
          <p:spPr bwMode="auto">
            <a:xfrm>
              <a:off x="980" y="3935"/>
              <a:ext cx="86" cy="116"/>
            </a:xfrm>
            <a:custGeom>
              <a:avLst/>
              <a:gdLst/>
              <a:ahLst/>
              <a:cxnLst>
                <a:cxn ang="0">
                  <a:pos x="75" y="0"/>
                </a:cxn>
                <a:cxn ang="0">
                  <a:pos x="0" y="0"/>
                </a:cxn>
                <a:cxn ang="0">
                  <a:pos x="0" y="115"/>
                </a:cxn>
                <a:cxn ang="0">
                  <a:pos x="75" y="115"/>
                </a:cxn>
                <a:cxn ang="0">
                  <a:pos x="85" y="0"/>
                </a:cxn>
                <a:cxn ang="0">
                  <a:pos x="75" y="115"/>
                </a:cxn>
                <a:cxn ang="0">
                  <a:pos x="85" y="115"/>
                </a:cxn>
                <a:cxn ang="0">
                  <a:pos x="85" y="0"/>
                </a:cxn>
                <a:cxn ang="0">
                  <a:pos x="75" y="0"/>
                </a:cxn>
              </a:cxnLst>
              <a:rect l="0" t="0" r="r" b="b"/>
              <a:pathLst>
                <a:path w="86" h="116">
                  <a:moveTo>
                    <a:pt x="75" y="0"/>
                  </a:moveTo>
                  <a:lnTo>
                    <a:pt x="0" y="0"/>
                  </a:lnTo>
                  <a:lnTo>
                    <a:pt x="0" y="115"/>
                  </a:lnTo>
                  <a:lnTo>
                    <a:pt x="75" y="115"/>
                  </a:lnTo>
                  <a:lnTo>
                    <a:pt x="85" y="0"/>
                  </a:lnTo>
                  <a:lnTo>
                    <a:pt x="75" y="115"/>
                  </a:lnTo>
                  <a:lnTo>
                    <a:pt x="85" y="115"/>
                  </a:lnTo>
                  <a:lnTo>
                    <a:pt x="85" y="0"/>
                  </a:lnTo>
                  <a:lnTo>
                    <a:pt x="75"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31" name="Freeform 35"/>
            <p:cNvSpPr>
              <a:spLocks/>
            </p:cNvSpPr>
            <p:nvPr/>
          </p:nvSpPr>
          <p:spPr bwMode="auto">
            <a:xfrm>
              <a:off x="1054" y="3333"/>
              <a:ext cx="77" cy="603"/>
            </a:xfrm>
            <a:custGeom>
              <a:avLst/>
              <a:gdLst/>
              <a:ahLst/>
              <a:cxnLst>
                <a:cxn ang="0">
                  <a:pos x="0" y="0"/>
                </a:cxn>
                <a:cxn ang="0">
                  <a:pos x="0" y="602"/>
                </a:cxn>
                <a:cxn ang="0">
                  <a:pos x="76" y="602"/>
                </a:cxn>
                <a:cxn ang="0">
                  <a:pos x="76" y="0"/>
                </a:cxn>
                <a:cxn ang="0">
                  <a:pos x="0" y="7"/>
                </a:cxn>
                <a:cxn ang="0">
                  <a:pos x="0" y="0"/>
                </a:cxn>
              </a:cxnLst>
              <a:rect l="0" t="0" r="r" b="b"/>
              <a:pathLst>
                <a:path w="77" h="603">
                  <a:moveTo>
                    <a:pt x="0" y="0"/>
                  </a:moveTo>
                  <a:lnTo>
                    <a:pt x="0" y="602"/>
                  </a:lnTo>
                  <a:lnTo>
                    <a:pt x="76" y="602"/>
                  </a:lnTo>
                  <a:lnTo>
                    <a:pt x="76" y="0"/>
                  </a:lnTo>
                  <a:lnTo>
                    <a:pt x="0" y="7"/>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32" name="Freeform 36"/>
            <p:cNvSpPr>
              <a:spLocks/>
            </p:cNvSpPr>
            <p:nvPr/>
          </p:nvSpPr>
          <p:spPr bwMode="auto">
            <a:xfrm>
              <a:off x="1065" y="3304"/>
              <a:ext cx="75" cy="116"/>
            </a:xfrm>
            <a:custGeom>
              <a:avLst/>
              <a:gdLst/>
              <a:ahLst/>
              <a:cxnLst>
                <a:cxn ang="0">
                  <a:pos x="63" y="0"/>
                </a:cxn>
                <a:cxn ang="0">
                  <a:pos x="0" y="92"/>
                </a:cxn>
                <a:cxn ang="0">
                  <a:pos x="0" y="115"/>
                </a:cxn>
                <a:cxn ang="0">
                  <a:pos x="63" y="92"/>
                </a:cxn>
                <a:cxn ang="0">
                  <a:pos x="74" y="0"/>
                </a:cxn>
                <a:cxn ang="0">
                  <a:pos x="63" y="92"/>
                </a:cxn>
                <a:cxn ang="0">
                  <a:pos x="74" y="46"/>
                </a:cxn>
                <a:cxn ang="0">
                  <a:pos x="74" y="0"/>
                </a:cxn>
                <a:cxn ang="0">
                  <a:pos x="63" y="0"/>
                </a:cxn>
              </a:cxnLst>
              <a:rect l="0" t="0" r="r" b="b"/>
              <a:pathLst>
                <a:path w="75" h="116">
                  <a:moveTo>
                    <a:pt x="63" y="0"/>
                  </a:moveTo>
                  <a:lnTo>
                    <a:pt x="0" y="92"/>
                  </a:lnTo>
                  <a:lnTo>
                    <a:pt x="0" y="115"/>
                  </a:lnTo>
                  <a:lnTo>
                    <a:pt x="63" y="92"/>
                  </a:lnTo>
                  <a:lnTo>
                    <a:pt x="74" y="0"/>
                  </a:lnTo>
                  <a:lnTo>
                    <a:pt x="63" y="92"/>
                  </a:lnTo>
                  <a:lnTo>
                    <a:pt x="74" y="46"/>
                  </a:lnTo>
                  <a:lnTo>
                    <a:pt x="74" y="0"/>
                  </a:lnTo>
                  <a:lnTo>
                    <a:pt x="63"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33" name="Freeform 37"/>
            <p:cNvSpPr>
              <a:spLocks/>
            </p:cNvSpPr>
            <p:nvPr/>
          </p:nvSpPr>
          <p:spPr bwMode="auto">
            <a:xfrm>
              <a:off x="1121" y="3253"/>
              <a:ext cx="76" cy="116"/>
            </a:xfrm>
            <a:custGeom>
              <a:avLst/>
              <a:gdLst/>
              <a:ahLst/>
              <a:cxnLst>
                <a:cxn ang="0">
                  <a:pos x="0" y="32"/>
                </a:cxn>
                <a:cxn ang="0">
                  <a:pos x="0" y="115"/>
                </a:cxn>
                <a:cxn ang="0">
                  <a:pos x="75" y="115"/>
                </a:cxn>
                <a:cxn ang="0">
                  <a:pos x="75" y="32"/>
                </a:cxn>
                <a:cxn ang="0">
                  <a:pos x="0" y="0"/>
                </a:cxn>
                <a:cxn ang="0">
                  <a:pos x="75" y="32"/>
                </a:cxn>
                <a:cxn ang="0">
                  <a:pos x="75" y="0"/>
                </a:cxn>
                <a:cxn ang="0">
                  <a:pos x="0" y="0"/>
                </a:cxn>
                <a:cxn ang="0">
                  <a:pos x="0" y="32"/>
                </a:cxn>
              </a:cxnLst>
              <a:rect l="0" t="0" r="r" b="b"/>
              <a:pathLst>
                <a:path w="76" h="116">
                  <a:moveTo>
                    <a:pt x="0" y="32"/>
                  </a:moveTo>
                  <a:lnTo>
                    <a:pt x="0" y="115"/>
                  </a:lnTo>
                  <a:lnTo>
                    <a:pt x="75" y="115"/>
                  </a:lnTo>
                  <a:lnTo>
                    <a:pt x="75" y="32"/>
                  </a:lnTo>
                  <a:lnTo>
                    <a:pt x="0" y="0"/>
                  </a:lnTo>
                  <a:lnTo>
                    <a:pt x="75" y="32"/>
                  </a:lnTo>
                  <a:lnTo>
                    <a:pt x="75" y="0"/>
                  </a:lnTo>
                  <a:lnTo>
                    <a:pt x="0" y="0"/>
                  </a:lnTo>
                  <a:lnTo>
                    <a:pt x="0" y="32"/>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34" name="Freeform 38"/>
            <p:cNvSpPr>
              <a:spLocks/>
            </p:cNvSpPr>
            <p:nvPr/>
          </p:nvSpPr>
          <p:spPr bwMode="auto">
            <a:xfrm>
              <a:off x="1022" y="3217"/>
              <a:ext cx="100" cy="117"/>
            </a:xfrm>
            <a:custGeom>
              <a:avLst/>
              <a:gdLst/>
              <a:ahLst/>
              <a:cxnLst>
                <a:cxn ang="0">
                  <a:pos x="0" y="49"/>
                </a:cxn>
                <a:cxn ang="0">
                  <a:pos x="99" y="116"/>
                </a:cxn>
                <a:cxn ang="0">
                  <a:pos x="99" y="82"/>
                </a:cxn>
                <a:cxn ang="0">
                  <a:pos x="0" y="0"/>
                </a:cxn>
                <a:cxn ang="0">
                  <a:pos x="0" y="49"/>
                </a:cxn>
              </a:cxnLst>
              <a:rect l="0" t="0" r="r" b="b"/>
              <a:pathLst>
                <a:path w="100" h="117">
                  <a:moveTo>
                    <a:pt x="0" y="49"/>
                  </a:moveTo>
                  <a:lnTo>
                    <a:pt x="99" y="116"/>
                  </a:lnTo>
                  <a:lnTo>
                    <a:pt x="99" y="82"/>
                  </a:lnTo>
                  <a:lnTo>
                    <a:pt x="0" y="0"/>
                  </a:lnTo>
                  <a:lnTo>
                    <a:pt x="0" y="49"/>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35" name="Freeform 39"/>
            <p:cNvSpPr>
              <a:spLocks/>
            </p:cNvSpPr>
            <p:nvPr/>
          </p:nvSpPr>
          <p:spPr bwMode="auto">
            <a:xfrm>
              <a:off x="980" y="3217"/>
              <a:ext cx="75" cy="117"/>
            </a:xfrm>
            <a:custGeom>
              <a:avLst/>
              <a:gdLst/>
              <a:ahLst/>
              <a:cxnLst>
                <a:cxn ang="0">
                  <a:pos x="13" y="116"/>
                </a:cxn>
                <a:cxn ang="0">
                  <a:pos x="0" y="116"/>
                </a:cxn>
                <a:cxn ang="0">
                  <a:pos x="74" y="69"/>
                </a:cxn>
                <a:cxn ang="0">
                  <a:pos x="60" y="0"/>
                </a:cxn>
                <a:cxn ang="0">
                  <a:pos x="0" y="69"/>
                </a:cxn>
                <a:cxn ang="0">
                  <a:pos x="0" y="116"/>
                </a:cxn>
                <a:cxn ang="0">
                  <a:pos x="0" y="69"/>
                </a:cxn>
                <a:cxn ang="0">
                  <a:pos x="0" y="116"/>
                </a:cxn>
                <a:cxn ang="0">
                  <a:pos x="13" y="116"/>
                </a:cxn>
              </a:cxnLst>
              <a:rect l="0" t="0" r="r" b="b"/>
              <a:pathLst>
                <a:path w="75" h="117">
                  <a:moveTo>
                    <a:pt x="13" y="116"/>
                  </a:moveTo>
                  <a:lnTo>
                    <a:pt x="0" y="116"/>
                  </a:lnTo>
                  <a:lnTo>
                    <a:pt x="74" y="69"/>
                  </a:lnTo>
                  <a:lnTo>
                    <a:pt x="60" y="0"/>
                  </a:lnTo>
                  <a:lnTo>
                    <a:pt x="0" y="69"/>
                  </a:lnTo>
                  <a:lnTo>
                    <a:pt x="0" y="116"/>
                  </a:lnTo>
                  <a:lnTo>
                    <a:pt x="0" y="69"/>
                  </a:lnTo>
                  <a:lnTo>
                    <a:pt x="0" y="116"/>
                  </a:lnTo>
                  <a:lnTo>
                    <a:pt x="13"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36" name="Freeform 40"/>
            <p:cNvSpPr>
              <a:spLocks/>
            </p:cNvSpPr>
            <p:nvPr/>
          </p:nvSpPr>
          <p:spPr bwMode="auto">
            <a:xfrm>
              <a:off x="1022" y="3238"/>
              <a:ext cx="76" cy="596"/>
            </a:xfrm>
            <a:custGeom>
              <a:avLst/>
              <a:gdLst/>
              <a:ahLst/>
              <a:cxnLst>
                <a:cxn ang="0">
                  <a:pos x="0" y="595"/>
                </a:cxn>
                <a:cxn ang="0">
                  <a:pos x="75" y="595"/>
                </a:cxn>
                <a:cxn ang="0">
                  <a:pos x="75" y="0"/>
                </a:cxn>
                <a:cxn ang="0">
                  <a:pos x="0" y="0"/>
                </a:cxn>
                <a:cxn ang="0">
                  <a:pos x="0" y="595"/>
                </a:cxn>
              </a:cxnLst>
              <a:rect l="0" t="0" r="r" b="b"/>
              <a:pathLst>
                <a:path w="76" h="596">
                  <a:moveTo>
                    <a:pt x="0" y="595"/>
                  </a:moveTo>
                  <a:lnTo>
                    <a:pt x="75" y="595"/>
                  </a:lnTo>
                  <a:lnTo>
                    <a:pt x="75" y="0"/>
                  </a:lnTo>
                  <a:lnTo>
                    <a:pt x="0" y="0"/>
                  </a:lnTo>
                  <a:lnTo>
                    <a:pt x="0" y="59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37" name="Freeform 41"/>
            <p:cNvSpPr>
              <a:spLocks/>
            </p:cNvSpPr>
            <p:nvPr/>
          </p:nvSpPr>
          <p:spPr bwMode="auto">
            <a:xfrm>
              <a:off x="876" y="3354"/>
              <a:ext cx="105" cy="117"/>
            </a:xfrm>
            <a:custGeom>
              <a:avLst/>
              <a:gdLst/>
              <a:ahLst/>
              <a:cxnLst>
                <a:cxn ang="0">
                  <a:pos x="104" y="0"/>
                </a:cxn>
                <a:cxn ang="0">
                  <a:pos x="0" y="24"/>
                </a:cxn>
                <a:cxn ang="0">
                  <a:pos x="0" y="116"/>
                </a:cxn>
                <a:cxn ang="0">
                  <a:pos x="104" y="99"/>
                </a:cxn>
                <a:cxn ang="0">
                  <a:pos x="104" y="0"/>
                </a:cxn>
              </a:cxnLst>
              <a:rect l="0" t="0" r="r" b="b"/>
              <a:pathLst>
                <a:path w="105" h="117">
                  <a:moveTo>
                    <a:pt x="104" y="0"/>
                  </a:moveTo>
                  <a:lnTo>
                    <a:pt x="0" y="24"/>
                  </a:lnTo>
                  <a:lnTo>
                    <a:pt x="0" y="116"/>
                  </a:lnTo>
                  <a:lnTo>
                    <a:pt x="104" y="99"/>
                  </a:lnTo>
                  <a:lnTo>
                    <a:pt x="104"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38" name="Freeform 42"/>
            <p:cNvSpPr>
              <a:spLocks/>
            </p:cNvSpPr>
            <p:nvPr/>
          </p:nvSpPr>
          <p:spPr bwMode="auto">
            <a:xfrm>
              <a:off x="1065" y="3238"/>
              <a:ext cx="565" cy="255"/>
            </a:xfrm>
            <a:custGeom>
              <a:avLst/>
              <a:gdLst/>
              <a:ahLst/>
              <a:cxnLst>
                <a:cxn ang="0">
                  <a:pos x="0" y="94"/>
                </a:cxn>
                <a:cxn ang="0">
                  <a:pos x="56" y="65"/>
                </a:cxn>
                <a:cxn ang="0">
                  <a:pos x="56" y="29"/>
                </a:cxn>
                <a:cxn ang="0">
                  <a:pos x="112" y="0"/>
                </a:cxn>
                <a:cxn ang="0">
                  <a:pos x="235" y="14"/>
                </a:cxn>
                <a:cxn ang="0">
                  <a:pos x="235" y="50"/>
                </a:cxn>
                <a:cxn ang="0">
                  <a:pos x="564" y="116"/>
                </a:cxn>
                <a:cxn ang="0">
                  <a:pos x="564" y="254"/>
                </a:cxn>
                <a:cxn ang="0">
                  <a:pos x="178" y="203"/>
                </a:cxn>
                <a:cxn ang="0">
                  <a:pos x="178" y="137"/>
                </a:cxn>
                <a:cxn ang="0">
                  <a:pos x="0" y="181"/>
                </a:cxn>
                <a:cxn ang="0">
                  <a:pos x="0" y="94"/>
                </a:cxn>
              </a:cxnLst>
              <a:rect l="0" t="0" r="r" b="b"/>
              <a:pathLst>
                <a:path w="565" h="255">
                  <a:moveTo>
                    <a:pt x="0" y="94"/>
                  </a:moveTo>
                  <a:lnTo>
                    <a:pt x="56" y="65"/>
                  </a:lnTo>
                  <a:lnTo>
                    <a:pt x="56" y="29"/>
                  </a:lnTo>
                  <a:lnTo>
                    <a:pt x="112" y="0"/>
                  </a:lnTo>
                  <a:lnTo>
                    <a:pt x="235" y="14"/>
                  </a:lnTo>
                  <a:lnTo>
                    <a:pt x="235" y="50"/>
                  </a:lnTo>
                  <a:lnTo>
                    <a:pt x="564" y="116"/>
                  </a:lnTo>
                  <a:lnTo>
                    <a:pt x="564" y="254"/>
                  </a:lnTo>
                  <a:lnTo>
                    <a:pt x="178" y="203"/>
                  </a:lnTo>
                  <a:lnTo>
                    <a:pt x="178" y="137"/>
                  </a:lnTo>
                  <a:lnTo>
                    <a:pt x="0" y="181"/>
                  </a:lnTo>
                  <a:lnTo>
                    <a:pt x="0" y="94"/>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39" name="Freeform 43"/>
            <p:cNvSpPr>
              <a:spLocks/>
            </p:cNvSpPr>
            <p:nvPr/>
          </p:nvSpPr>
          <p:spPr bwMode="auto">
            <a:xfrm>
              <a:off x="1243" y="3478"/>
              <a:ext cx="387" cy="117"/>
            </a:xfrm>
            <a:custGeom>
              <a:avLst/>
              <a:gdLst/>
              <a:ahLst/>
              <a:cxnLst>
                <a:cxn ang="0">
                  <a:pos x="0" y="0"/>
                </a:cxn>
                <a:cxn ang="0">
                  <a:pos x="386" y="29"/>
                </a:cxn>
                <a:cxn ang="0">
                  <a:pos x="386" y="116"/>
                </a:cxn>
                <a:cxn ang="0">
                  <a:pos x="0" y="116"/>
                </a:cxn>
                <a:cxn ang="0">
                  <a:pos x="0" y="0"/>
                </a:cxn>
              </a:cxnLst>
              <a:rect l="0" t="0" r="r" b="b"/>
              <a:pathLst>
                <a:path w="387" h="117">
                  <a:moveTo>
                    <a:pt x="0" y="0"/>
                  </a:moveTo>
                  <a:lnTo>
                    <a:pt x="386" y="29"/>
                  </a:lnTo>
                  <a:lnTo>
                    <a:pt x="386" y="116"/>
                  </a:lnTo>
                  <a:lnTo>
                    <a:pt x="0" y="116"/>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40" name="Freeform 44"/>
            <p:cNvSpPr>
              <a:spLocks/>
            </p:cNvSpPr>
            <p:nvPr/>
          </p:nvSpPr>
          <p:spPr bwMode="auto">
            <a:xfrm>
              <a:off x="1243" y="3623"/>
              <a:ext cx="387" cy="117"/>
            </a:xfrm>
            <a:custGeom>
              <a:avLst/>
              <a:gdLst/>
              <a:ahLst/>
              <a:cxnLst>
                <a:cxn ang="0">
                  <a:pos x="0" y="7"/>
                </a:cxn>
                <a:cxn ang="0">
                  <a:pos x="386" y="0"/>
                </a:cxn>
                <a:cxn ang="0">
                  <a:pos x="386" y="92"/>
                </a:cxn>
                <a:cxn ang="0">
                  <a:pos x="277" y="77"/>
                </a:cxn>
                <a:cxn ang="0">
                  <a:pos x="0" y="116"/>
                </a:cxn>
                <a:cxn ang="0">
                  <a:pos x="0" y="7"/>
                </a:cxn>
              </a:cxnLst>
              <a:rect l="0" t="0" r="r" b="b"/>
              <a:pathLst>
                <a:path w="387" h="117">
                  <a:moveTo>
                    <a:pt x="0" y="7"/>
                  </a:moveTo>
                  <a:lnTo>
                    <a:pt x="386" y="0"/>
                  </a:lnTo>
                  <a:lnTo>
                    <a:pt x="386" y="92"/>
                  </a:lnTo>
                  <a:lnTo>
                    <a:pt x="277" y="77"/>
                  </a:lnTo>
                  <a:lnTo>
                    <a:pt x="0" y="116"/>
                  </a:lnTo>
                  <a:lnTo>
                    <a:pt x="0" y="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41" name="Freeform 45"/>
            <p:cNvSpPr>
              <a:spLocks/>
            </p:cNvSpPr>
            <p:nvPr/>
          </p:nvSpPr>
          <p:spPr bwMode="auto">
            <a:xfrm>
              <a:off x="1243" y="3768"/>
              <a:ext cx="77" cy="132"/>
            </a:xfrm>
            <a:custGeom>
              <a:avLst/>
              <a:gdLst/>
              <a:ahLst/>
              <a:cxnLst>
                <a:cxn ang="0">
                  <a:pos x="0" y="14"/>
                </a:cxn>
                <a:cxn ang="0">
                  <a:pos x="76" y="0"/>
                </a:cxn>
                <a:cxn ang="0">
                  <a:pos x="76" y="131"/>
                </a:cxn>
                <a:cxn ang="0">
                  <a:pos x="0" y="131"/>
                </a:cxn>
                <a:cxn ang="0">
                  <a:pos x="0" y="14"/>
                </a:cxn>
              </a:cxnLst>
              <a:rect l="0" t="0" r="r" b="b"/>
              <a:pathLst>
                <a:path w="77" h="132">
                  <a:moveTo>
                    <a:pt x="0" y="14"/>
                  </a:moveTo>
                  <a:lnTo>
                    <a:pt x="76" y="0"/>
                  </a:lnTo>
                  <a:lnTo>
                    <a:pt x="76" y="131"/>
                  </a:lnTo>
                  <a:lnTo>
                    <a:pt x="0" y="131"/>
                  </a:lnTo>
                  <a:lnTo>
                    <a:pt x="0" y="14"/>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42" name="Freeform 46"/>
            <p:cNvSpPr>
              <a:spLocks/>
            </p:cNvSpPr>
            <p:nvPr/>
          </p:nvSpPr>
          <p:spPr bwMode="auto">
            <a:xfrm>
              <a:off x="1234" y="3376"/>
              <a:ext cx="75" cy="575"/>
            </a:xfrm>
            <a:custGeom>
              <a:avLst/>
              <a:gdLst/>
              <a:ahLst/>
              <a:cxnLst>
                <a:cxn ang="0">
                  <a:pos x="74" y="574"/>
                </a:cxn>
                <a:cxn ang="0">
                  <a:pos x="74" y="0"/>
                </a:cxn>
                <a:cxn ang="0">
                  <a:pos x="0" y="0"/>
                </a:cxn>
                <a:cxn ang="0">
                  <a:pos x="0" y="574"/>
                </a:cxn>
                <a:cxn ang="0">
                  <a:pos x="74" y="574"/>
                </a:cxn>
              </a:cxnLst>
              <a:rect l="0" t="0" r="r" b="b"/>
              <a:pathLst>
                <a:path w="75" h="575">
                  <a:moveTo>
                    <a:pt x="74" y="574"/>
                  </a:moveTo>
                  <a:lnTo>
                    <a:pt x="74" y="0"/>
                  </a:lnTo>
                  <a:lnTo>
                    <a:pt x="0" y="0"/>
                  </a:lnTo>
                  <a:lnTo>
                    <a:pt x="0" y="574"/>
                  </a:lnTo>
                  <a:lnTo>
                    <a:pt x="74" y="574"/>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43" name="Freeform 47"/>
            <p:cNvSpPr>
              <a:spLocks/>
            </p:cNvSpPr>
            <p:nvPr/>
          </p:nvSpPr>
          <p:spPr bwMode="auto">
            <a:xfrm>
              <a:off x="1308" y="3731"/>
              <a:ext cx="77" cy="234"/>
            </a:xfrm>
            <a:custGeom>
              <a:avLst/>
              <a:gdLst/>
              <a:ahLst/>
              <a:cxnLst>
                <a:cxn ang="0">
                  <a:pos x="76" y="0"/>
                </a:cxn>
                <a:cxn ang="0">
                  <a:pos x="0" y="0"/>
                </a:cxn>
                <a:cxn ang="0">
                  <a:pos x="0" y="233"/>
                </a:cxn>
                <a:cxn ang="0">
                  <a:pos x="76" y="233"/>
                </a:cxn>
                <a:cxn ang="0">
                  <a:pos x="76" y="0"/>
                </a:cxn>
              </a:cxnLst>
              <a:rect l="0" t="0" r="r" b="b"/>
              <a:pathLst>
                <a:path w="77" h="234">
                  <a:moveTo>
                    <a:pt x="76" y="0"/>
                  </a:moveTo>
                  <a:lnTo>
                    <a:pt x="0" y="0"/>
                  </a:lnTo>
                  <a:lnTo>
                    <a:pt x="0" y="233"/>
                  </a:lnTo>
                  <a:lnTo>
                    <a:pt x="76" y="233"/>
                  </a:lnTo>
                  <a:lnTo>
                    <a:pt x="76"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44" name="Freeform 48"/>
            <p:cNvSpPr>
              <a:spLocks/>
            </p:cNvSpPr>
            <p:nvPr/>
          </p:nvSpPr>
          <p:spPr bwMode="auto">
            <a:xfrm>
              <a:off x="735" y="3913"/>
              <a:ext cx="77" cy="117"/>
            </a:xfrm>
            <a:custGeom>
              <a:avLst/>
              <a:gdLst/>
              <a:ahLst/>
              <a:cxnLst>
                <a:cxn ang="0">
                  <a:pos x="0" y="116"/>
                </a:cxn>
                <a:cxn ang="0">
                  <a:pos x="76" y="116"/>
                </a:cxn>
                <a:cxn ang="0">
                  <a:pos x="76" y="0"/>
                </a:cxn>
                <a:cxn ang="0">
                  <a:pos x="0" y="0"/>
                </a:cxn>
                <a:cxn ang="0">
                  <a:pos x="0" y="116"/>
                </a:cxn>
              </a:cxnLst>
              <a:rect l="0" t="0" r="r" b="b"/>
              <a:pathLst>
                <a:path w="77" h="117">
                  <a:moveTo>
                    <a:pt x="0" y="116"/>
                  </a:moveTo>
                  <a:lnTo>
                    <a:pt x="76" y="116"/>
                  </a:lnTo>
                  <a:lnTo>
                    <a:pt x="76" y="0"/>
                  </a:lnTo>
                  <a:lnTo>
                    <a:pt x="0" y="0"/>
                  </a:lnTo>
                  <a:lnTo>
                    <a:pt x="0"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45" name="Freeform 49"/>
            <p:cNvSpPr>
              <a:spLocks/>
            </p:cNvSpPr>
            <p:nvPr/>
          </p:nvSpPr>
          <p:spPr bwMode="auto">
            <a:xfrm>
              <a:off x="1564" y="3811"/>
              <a:ext cx="75" cy="299"/>
            </a:xfrm>
            <a:custGeom>
              <a:avLst/>
              <a:gdLst/>
              <a:ahLst/>
              <a:cxnLst>
                <a:cxn ang="0">
                  <a:pos x="0" y="298"/>
                </a:cxn>
                <a:cxn ang="0">
                  <a:pos x="0" y="239"/>
                </a:cxn>
                <a:cxn ang="0">
                  <a:pos x="47" y="239"/>
                </a:cxn>
                <a:cxn ang="0">
                  <a:pos x="47" y="0"/>
                </a:cxn>
                <a:cxn ang="0">
                  <a:pos x="74" y="0"/>
                </a:cxn>
                <a:cxn ang="0">
                  <a:pos x="74" y="298"/>
                </a:cxn>
                <a:cxn ang="0">
                  <a:pos x="0" y="298"/>
                </a:cxn>
              </a:cxnLst>
              <a:rect l="0" t="0" r="r" b="b"/>
              <a:pathLst>
                <a:path w="75" h="299">
                  <a:moveTo>
                    <a:pt x="0" y="298"/>
                  </a:moveTo>
                  <a:lnTo>
                    <a:pt x="0" y="239"/>
                  </a:lnTo>
                  <a:lnTo>
                    <a:pt x="47" y="239"/>
                  </a:lnTo>
                  <a:lnTo>
                    <a:pt x="47" y="0"/>
                  </a:lnTo>
                  <a:lnTo>
                    <a:pt x="74" y="0"/>
                  </a:lnTo>
                  <a:lnTo>
                    <a:pt x="74" y="298"/>
                  </a:lnTo>
                  <a:lnTo>
                    <a:pt x="0" y="29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46" name="Freeform 50"/>
            <p:cNvSpPr>
              <a:spLocks/>
            </p:cNvSpPr>
            <p:nvPr/>
          </p:nvSpPr>
          <p:spPr bwMode="auto">
            <a:xfrm>
              <a:off x="528" y="3984"/>
              <a:ext cx="222" cy="118"/>
            </a:xfrm>
            <a:custGeom>
              <a:avLst/>
              <a:gdLst/>
              <a:ahLst/>
              <a:cxnLst>
                <a:cxn ang="0">
                  <a:pos x="221" y="117"/>
                </a:cxn>
                <a:cxn ang="0">
                  <a:pos x="0" y="117"/>
                </a:cxn>
                <a:cxn ang="0">
                  <a:pos x="0" y="0"/>
                </a:cxn>
                <a:cxn ang="0">
                  <a:pos x="221" y="0"/>
                </a:cxn>
                <a:cxn ang="0">
                  <a:pos x="221" y="117"/>
                </a:cxn>
              </a:cxnLst>
              <a:rect l="0" t="0" r="r" b="b"/>
              <a:pathLst>
                <a:path w="222" h="118">
                  <a:moveTo>
                    <a:pt x="221" y="117"/>
                  </a:moveTo>
                  <a:lnTo>
                    <a:pt x="0" y="117"/>
                  </a:lnTo>
                  <a:lnTo>
                    <a:pt x="0" y="0"/>
                  </a:lnTo>
                  <a:lnTo>
                    <a:pt x="221" y="0"/>
                  </a:lnTo>
                  <a:lnTo>
                    <a:pt x="221"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47" name="Freeform 51"/>
            <p:cNvSpPr>
              <a:spLocks/>
            </p:cNvSpPr>
            <p:nvPr/>
          </p:nvSpPr>
          <p:spPr bwMode="auto">
            <a:xfrm>
              <a:off x="881" y="3768"/>
              <a:ext cx="100" cy="117"/>
            </a:xfrm>
            <a:custGeom>
              <a:avLst/>
              <a:gdLst/>
              <a:ahLst/>
              <a:cxnLst>
                <a:cxn ang="0">
                  <a:pos x="99" y="38"/>
                </a:cxn>
                <a:cxn ang="0">
                  <a:pos x="99" y="0"/>
                </a:cxn>
                <a:cxn ang="0">
                  <a:pos x="0" y="38"/>
                </a:cxn>
                <a:cxn ang="0">
                  <a:pos x="0" y="116"/>
                </a:cxn>
                <a:cxn ang="0">
                  <a:pos x="99" y="77"/>
                </a:cxn>
                <a:cxn ang="0">
                  <a:pos x="99" y="38"/>
                </a:cxn>
              </a:cxnLst>
              <a:rect l="0" t="0" r="r" b="b"/>
              <a:pathLst>
                <a:path w="100" h="117">
                  <a:moveTo>
                    <a:pt x="99" y="38"/>
                  </a:moveTo>
                  <a:lnTo>
                    <a:pt x="99" y="0"/>
                  </a:lnTo>
                  <a:lnTo>
                    <a:pt x="0" y="38"/>
                  </a:lnTo>
                  <a:lnTo>
                    <a:pt x="0" y="116"/>
                  </a:lnTo>
                  <a:lnTo>
                    <a:pt x="99" y="77"/>
                  </a:lnTo>
                  <a:lnTo>
                    <a:pt x="99" y="3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48" name="Freeform 52"/>
            <p:cNvSpPr>
              <a:spLocks/>
            </p:cNvSpPr>
            <p:nvPr/>
          </p:nvSpPr>
          <p:spPr bwMode="auto">
            <a:xfrm>
              <a:off x="1596" y="3282"/>
              <a:ext cx="77" cy="116"/>
            </a:xfrm>
            <a:custGeom>
              <a:avLst/>
              <a:gdLst/>
              <a:ahLst/>
              <a:cxnLst>
                <a:cxn ang="0">
                  <a:pos x="59" y="115"/>
                </a:cxn>
                <a:cxn ang="0">
                  <a:pos x="76" y="38"/>
                </a:cxn>
                <a:cxn ang="0">
                  <a:pos x="0" y="0"/>
                </a:cxn>
                <a:cxn ang="0">
                  <a:pos x="0" y="115"/>
                </a:cxn>
                <a:cxn ang="0">
                  <a:pos x="59" y="115"/>
                </a:cxn>
              </a:cxnLst>
              <a:rect l="0" t="0" r="r" b="b"/>
              <a:pathLst>
                <a:path w="77" h="116">
                  <a:moveTo>
                    <a:pt x="59" y="115"/>
                  </a:moveTo>
                  <a:lnTo>
                    <a:pt x="76" y="38"/>
                  </a:lnTo>
                  <a:lnTo>
                    <a:pt x="0" y="0"/>
                  </a:lnTo>
                  <a:lnTo>
                    <a:pt x="0" y="115"/>
                  </a:lnTo>
                  <a:lnTo>
                    <a:pt x="59" y="11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49" name="Freeform 53"/>
            <p:cNvSpPr>
              <a:spLocks/>
            </p:cNvSpPr>
            <p:nvPr/>
          </p:nvSpPr>
          <p:spPr bwMode="auto">
            <a:xfrm>
              <a:off x="867" y="3529"/>
              <a:ext cx="76" cy="117"/>
            </a:xfrm>
            <a:custGeom>
              <a:avLst/>
              <a:gdLst/>
              <a:ahLst/>
              <a:cxnLst>
                <a:cxn ang="0">
                  <a:pos x="0" y="116"/>
                </a:cxn>
                <a:cxn ang="0">
                  <a:pos x="75" y="116"/>
                </a:cxn>
                <a:cxn ang="0">
                  <a:pos x="75" y="0"/>
                </a:cxn>
                <a:cxn ang="0">
                  <a:pos x="0" y="0"/>
                </a:cxn>
                <a:cxn ang="0">
                  <a:pos x="0" y="116"/>
                </a:cxn>
              </a:cxnLst>
              <a:rect l="0" t="0" r="r" b="b"/>
              <a:pathLst>
                <a:path w="76" h="117">
                  <a:moveTo>
                    <a:pt x="0" y="116"/>
                  </a:moveTo>
                  <a:lnTo>
                    <a:pt x="75" y="116"/>
                  </a:lnTo>
                  <a:lnTo>
                    <a:pt x="75" y="0"/>
                  </a:lnTo>
                  <a:lnTo>
                    <a:pt x="0" y="0"/>
                  </a:lnTo>
                  <a:lnTo>
                    <a:pt x="0"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50" name="Freeform 54"/>
            <p:cNvSpPr>
              <a:spLocks/>
            </p:cNvSpPr>
            <p:nvPr/>
          </p:nvSpPr>
          <p:spPr bwMode="auto">
            <a:xfrm>
              <a:off x="867" y="3631"/>
              <a:ext cx="76" cy="116"/>
            </a:xfrm>
            <a:custGeom>
              <a:avLst/>
              <a:gdLst/>
              <a:ahLst/>
              <a:cxnLst>
                <a:cxn ang="0">
                  <a:pos x="0" y="57"/>
                </a:cxn>
                <a:cxn ang="0">
                  <a:pos x="0" y="115"/>
                </a:cxn>
                <a:cxn ang="0">
                  <a:pos x="75" y="115"/>
                </a:cxn>
                <a:cxn ang="0">
                  <a:pos x="75" y="0"/>
                </a:cxn>
                <a:cxn ang="0">
                  <a:pos x="0" y="0"/>
                </a:cxn>
                <a:cxn ang="0">
                  <a:pos x="0" y="57"/>
                </a:cxn>
              </a:cxnLst>
              <a:rect l="0" t="0" r="r" b="b"/>
              <a:pathLst>
                <a:path w="76" h="116">
                  <a:moveTo>
                    <a:pt x="0" y="57"/>
                  </a:moveTo>
                  <a:lnTo>
                    <a:pt x="0" y="115"/>
                  </a:lnTo>
                  <a:lnTo>
                    <a:pt x="75" y="115"/>
                  </a:lnTo>
                  <a:lnTo>
                    <a:pt x="75" y="0"/>
                  </a:lnTo>
                  <a:lnTo>
                    <a:pt x="0" y="0"/>
                  </a:lnTo>
                  <a:lnTo>
                    <a:pt x="0" y="5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51" name="Freeform 55"/>
            <p:cNvSpPr>
              <a:spLocks/>
            </p:cNvSpPr>
            <p:nvPr/>
          </p:nvSpPr>
          <p:spPr bwMode="auto">
            <a:xfrm>
              <a:off x="1771" y="3913"/>
              <a:ext cx="354" cy="117"/>
            </a:xfrm>
            <a:custGeom>
              <a:avLst/>
              <a:gdLst/>
              <a:ahLst/>
              <a:cxnLst>
                <a:cxn ang="0">
                  <a:pos x="353" y="7"/>
                </a:cxn>
                <a:cxn ang="0">
                  <a:pos x="353" y="116"/>
                </a:cxn>
                <a:cxn ang="0">
                  <a:pos x="0" y="116"/>
                </a:cxn>
                <a:cxn ang="0">
                  <a:pos x="0" y="7"/>
                </a:cxn>
                <a:cxn ang="0">
                  <a:pos x="244" y="0"/>
                </a:cxn>
                <a:cxn ang="0">
                  <a:pos x="353" y="7"/>
                </a:cxn>
              </a:cxnLst>
              <a:rect l="0" t="0" r="r" b="b"/>
              <a:pathLst>
                <a:path w="354" h="117">
                  <a:moveTo>
                    <a:pt x="353" y="7"/>
                  </a:moveTo>
                  <a:lnTo>
                    <a:pt x="353" y="116"/>
                  </a:lnTo>
                  <a:lnTo>
                    <a:pt x="0" y="116"/>
                  </a:lnTo>
                  <a:lnTo>
                    <a:pt x="0" y="7"/>
                  </a:lnTo>
                  <a:lnTo>
                    <a:pt x="244" y="0"/>
                  </a:lnTo>
                  <a:lnTo>
                    <a:pt x="353" y="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52" name="Freeform 56"/>
            <p:cNvSpPr>
              <a:spLocks/>
            </p:cNvSpPr>
            <p:nvPr/>
          </p:nvSpPr>
          <p:spPr bwMode="auto">
            <a:xfrm>
              <a:off x="1629" y="2317"/>
              <a:ext cx="824" cy="1793"/>
            </a:xfrm>
            <a:custGeom>
              <a:avLst/>
              <a:gdLst/>
              <a:ahLst/>
              <a:cxnLst>
                <a:cxn ang="0">
                  <a:pos x="0" y="1792"/>
                </a:cxn>
                <a:cxn ang="0">
                  <a:pos x="823" y="1792"/>
                </a:cxn>
                <a:cxn ang="0">
                  <a:pos x="823" y="1414"/>
                </a:cxn>
                <a:cxn ang="0">
                  <a:pos x="705" y="1400"/>
                </a:cxn>
                <a:cxn ang="0">
                  <a:pos x="705" y="1719"/>
                </a:cxn>
                <a:cxn ang="0">
                  <a:pos x="141" y="1719"/>
                </a:cxn>
                <a:cxn ang="0">
                  <a:pos x="141" y="87"/>
                </a:cxn>
                <a:cxn ang="0">
                  <a:pos x="117" y="79"/>
                </a:cxn>
                <a:cxn ang="0">
                  <a:pos x="117" y="29"/>
                </a:cxn>
                <a:cxn ang="0">
                  <a:pos x="84" y="0"/>
                </a:cxn>
                <a:cxn ang="0">
                  <a:pos x="51" y="14"/>
                </a:cxn>
                <a:cxn ang="0">
                  <a:pos x="51" y="43"/>
                </a:cxn>
                <a:cxn ang="0">
                  <a:pos x="0" y="65"/>
                </a:cxn>
                <a:cxn ang="0">
                  <a:pos x="0" y="1792"/>
                </a:cxn>
              </a:cxnLst>
              <a:rect l="0" t="0" r="r" b="b"/>
              <a:pathLst>
                <a:path w="824" h="1793">
                  <a:moveTo>
                    <a:pt x="0" y="1792"/>
                  </a:moveTo>
                  <a:lnTo>
                    <a:pt x="823" y="1792"/>
                  </a:lnTo>
                  <a:lnTo>
                    <a:pt x="823" y="1414"/>
                  </a:lnTo>
                  <a:lnTo>
                    <a:pt x="705" y="1400"/>
                  </a:lnTo>
                  <a:lnTo>
                    <a:pt x="705" y="1719"/>
                  </a:lnTo>
                  <a:lnTo>
                    <a:pt x="141" y="1719"/>
                  </a:lnTo>
                  <a:lnTo>
                    <a:pt x="141" y="87"/>
                  </a:lnTo>
                  <a:lnTo>
                    <a:pt x="117" y="79"/>
                  </a:lnTo>
                  <a:lnTo>
                    <a:pt x="117" y="29"/>
                  </a:lnTo>
                  <a:lnTo>
                    <a:pt x="84" y="0"/>
                  </a:lnTo>
                  <a:lnTo>
                    <a:pt x="51" y="14"/>
                  </a:lnTo>
                  <a:lnTo>
                    <a:pt x="51" y="43"/>
                  </a:lnTo>
                  <a:lnTo>
                    <a:pt x="0" y="65"/>
                  </a:lnTo>
                  <a:lnTo>
                    <a:pt x="0" y="1792"/>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53" name="Freeform 57"/>
            <p:cNvSpPr>
              <a:spLocks/>
            </p:cNvSpPr>
            <p:nvPr/>
          </p:nvSpPr>
          <p:spPr bwMode="auto">
            <a:xfrm>
              <a:off x="2005" y="2259"/>
              <a:ext cx="77" cy="1829"/>
            </a:xfrm>
            <a:custGeom>
              <a:avLst/>
              <a:gdLst/>
              <a:ahLst/>
              <a:cxnLst>
                <a:cxn ang="0">
                  <a:pos x="76" y="0"/>
                </a:cxn>
                <a:cxn ang="0">
                  <a:pos x="0" y="0"/>
                </a:cxn>
                <a:cxn ang="0">
                  <a:pos x="0" y="1828"/>
                </a:cxn>
                <a:cxn ang="0">
                  <a:pos x="76" y="1828"/>
                </a:cxn>
                <a:cxn ang="0">
                  <a:pos x="76" y="0"/>
                </a:cxn>
              </a:cxnLst>
              <a:rect l="0" t="0" r="r" b="b"/>
              <a:pathLst>
                <a:path w="77" h="1829">
                  <a:moveTo>
                    <a:pt x="76" y="0"/>
                  </a:moveTo>
                  <a:lnTo>
                    <a:pt x="0" y="0"/>
                  </a:lnTo>
                  <a:lnTo>
                    <a:pt x="0" y="1828"/>
                  </a:lnTo>
                  <a:lnTo>
                    <a:pt x="76" y="1828"/>
                  </a:lnTo>
                  <a:lnTo>
                    <a:pt x="76"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54" name="Freeform 58"/>
            <p:cNvSpPr>
              <a:spLocks/>
            </p:cNvSpPr>
            <p:nvPr/>
          </p:nvSpPr>
          <p:spPr bwMode="auto">
            <a:xfrm>
              <a:off x="1771" y="2244"/>
              <a:ext cx="244" cy="160"/>
            </a:xfrm>
            <a:custGeom>
              <a:avLst/>
              <a:gdLst/>
              <a:ahLst/>
              <a:cxnLst>
                <a:cxn ang="0">
                  <a:pos x="243" y="0"/>
                </a:cxn>
                <a:cxn ang="0">
                  <a:pos x="233" y="0"/>
                </a:cxn>
                <a:cxn ang="0">
                  <a:pos x="0" y="151"/>
                </a:cxn>
                <a:cxn ang="0">
                  <a:pos x="0" y="159"/>
                </a:cxn>
                <a:cxn ang="0">
                  <a:pos x="243" y="14"/>
                </a:cxn>
                <a:cxn ang="0">
                  <a:pos x="243" y="0"/>
                </a:cxn>
                <a:cxn ang="0">
                  <a:pos x="233" y="0"/>
                </a:cxn>
                <a:cxn ang="0">
                  <a:pos x="243" y="0"/>
                </a:cxn>
              </a:cxnLst>
              <a:rect l="0" t="0" r="r" b="b"/>
              <a:pathLst>
                <a:path w="244" h="160">
                  <a:moveTo>
                    <a:pt x="243" y="0"/>
                  </a:moveTo>
                  <a:lnTo>
                    <a:pt x="233" y="0"/>
                  </a:lnTo>
                  <a:lnTo>
                    <a:pt x="0" y="151"/>
                  </a:lnTo>
                  <a:lnTo>
                    <a:pt x="0" y="159"/>
                  </a:lnTo>
                  <a:lnTo>
                    <a:pt x="243" y="14"/>
                  </a:lnTo>
                  <a:lnTo>
                    <a:pt x="243" y="0"/>
                  </a:lnTo>
                  <a:lnTo>
                    <a:pt x="233" y="0"/>
                  </a:lnTo>
                  <a:lnTo>
                    <a:pt x="243"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55" name="Freeform 59"/>
            <p:cNvSpPr>
              <a:spLocks/>
            </p:cNvSpPr>
            <p:nvPr/>
          </p:nvSpPr>
          <p:spPr bwMode="auto">
            <a:xfrm>
              <a:off x="2014" y="2244"/>
              <a:ext cx="511" cy="306"/>
            </a:xfrm>
            <a:custGeom>
              <a:avLst/>
              <a:gdLst/>
              <a:ahLst/>
              <a:cxnLst>
                <a:cxn ang="0">
                  <a:pos x="510" y="305"/>
                </a:cxn>
                <a:cxn ang="0">
                  <a:pos x="505" y="290"/>
                </a:cxn>
                <a:cxn ang="0">
                  <a:pos x="0" y="0"/>
                </a:cxn>
                <a:cxn ang="0">
                  <a:pos x="0" y="14"/>
                </a:cxn>
                <a:cxn ang="0">
                  <a:pos x="505" y="305"/>
                </a:cxn>
                <a:cxn ang="0">
                  <a:pos x="510" y="305"/>
                </a:cxn>
                <a:cxn ang="0">
                  <a:pos x="510" y="290"/>
                </a:cxn>
                <a:cxn ang="0">
                  <a:pos x="505" y="290"/>
                </a:cxn>
                <a:cxn ang="0">
                  <a:pos x="510" y="305"/>
                </a:cxn>
              </a:cxnLst>
              <a:rect l="0" t="0" r="r" b="b"/>
              <a:pathLst>
                <a:path w="511" h="306">
                  <a:moveTo>
                    <a:pt x="510" y="305"/>
                  </a:moveTo>
                  <a:lnTo>
                    <a:pt x="505" y="290"/>
                  </a:lnTo>
                  <a:lnTo>
                    <a:pt x="0" y="0"/>
                  </a:lnTo>
                  <a:lnTo>
                    <a:pt x="0" y="14"/>
                  </a:lnTo>
                  <a:lnTo>
                    <a:pt x="505" y="305"/>
                  </a:lnTo>
                  <a:lnTo>
                    <a:pt x="510" y="305"/>
                  </a:lnTo>
                  <a:lnTo>
                    <a:pt x="510" y="290"/>
                  </a:lnTo>
                  <a:lnTo>
                    <a:pt x="505" y="290"/>
                  </a:lnTo>
                  <a:lnTo>
                    <a:pt x="510" y="30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56" name="Freeform 60"/>
            <p:cNvSpPr>
              <a:spLocks/>
            </p:cNvSpPr>
            <p:nvPr/>
          </p:nvSpPr>
          <p:spPr bwMode="auto">
            <a:xfrm>
              <a:off x="2518" y="2549"/>
              <a:ext cx="77" cy="654"/>
            </a:xfrm>
            <a:custGeom>
              <a:avLst/>
              <a:gdLst/>
              <a:ahLst/>
              <a:cxnLst>
                <a:cxn ang="0">
                  <a:pos x="0" y="653"/>
                </a:cxn>
                <a:cxn ang="0">
                  <a:pos x="76" y="653"/>
                </a:cxn>
                <a:cxn ang="0">
                  <a:pos x="76" y="0"/>
                </a:cxn>
                <a:cxn ang="0">
                  <a:pos x="0" y="0"/>
                </a:cxn>
                <a:cxn ang="0">
                  <a:pos x="0" y="653"/>
                </a:cxn>
              </a:cxnLst>
              <a:rect l="0" t="0" r="r" b="b"/>
              <a:pathLst>
                <a:path w="77" h="654">
                  <a:moveTo>
                    <a:pt x="0" y="653"/>
                  </a:moveTo>
                  <a:lnTo>
                    <a:pt x="76" y="653"/>
                  </a:lnTo>
                  <a:lnTo>
                    <a:pt x="76" y="0"/>
                  </a:lnTo>
                  <a:lnTo>
                    <a:pt x="0" y="0"/>
                  </a:lnTo>
                  <a:lnTo>
                    <a:pt x="0" y="65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57" name="Freeform 61"/>
            <p:cNvSpPr>
              <a:spLocks/>
            </p:cNvSpPr>
            <p:nvPr/>
          </p:nvSpPr>
          <p:spPr bwMode="auto">
            <a:xfrm>
              <a:off x="1879" y="2208"/>
              <a:ext cx="489" cy="247"/>
            </a:xfrm>
            <a:custGeom>
              <a:avLst/>
              <a:gdLst/>
              <a:ahLst/>
              <a:cxnLst>
                <a:cxn ang="0">
                  <a:pos x="0" y="123"/>
                </a:cxn>
                <a:cxn ang="0">
                  <a:pos x="0" y="101"/>
                </a:cxn>
                <a:cxn ang="0">
                  <a:pos x="154" y="0"/>
                </a:cxn>
                <a:cxn ang="0">
                  <a:pos x="488" y="195"/>
                </a:cxn>
                <a:cxn ang="0">
                  <a:pos x="488" y="246"/>
                </a:cxn>
                <a:cxn ang="0">
                  <a:pos x="136" y="50"/>
                </a:cxn>
                <a:cxn ang="0">
                  <a:pos x="0" y="123"/>
                </a:cxn>
              </a:cxnLst>
              <a:rect l="0" t="0" r="r" b="b"/>
              <a:pathLst>
                <a:path w="489" h="247">
                  <a:moveTo>
                    <a:pt x="0" y="123"/>
                  </a:moveTo>
                  <a:lnTo>
                    <a:pt x="0" y="101"/>
                  </a:lnTo>
                  <a:lnTo>
                    <a:pt x="154" y="0"/>
                  </a:lnTo>
                  <a:lnTo>
                    <a:pt x="488" y="195"/>
                  </a:lnTo>
                  <a:lnTo>
                    <a:pt x="488" y="246"/>
                  </a:lnTo>
                  <a:lnTo>
                    <a:pt x="136" y="50"/>
                  </a:lnTo>
                  <a:lnTo>
                    <a:pt x="0" y="12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58" name="Freeform 62"/>
            <p:cNvSpPr>
              <a:spLocks/>
            </p:cNvSpPr>
            <p:nvPr/>
          </p:nvSpPr>
          <p:spPr bwMode="auto">
            <a:xfrm>
              <a:off x="1771" y="2368"/>
              <a:ext cx="754" cy="320"/>
            </a:xfrm>
            <a:custGeom>
              <a:avLst/>
              <a:gdLst/>
              <a:ahLst/>
              <a:cxnLst>
                <a:cxn ang="0">
                  <a:pos x="0" y="130"/>
                </a:cxn>
                <a:cxn ang="0">
                  <a:pos x="244" y="0"/>
                </a:cxn>
                <a:cxn ang="0">
                  <a:pos x="753" y="253"/>
                </a:cxn>
                <a:cxn ang="0">
                  <a:pos x="753" y="319"/>
                </a:cxn>
                <a:cxn ang="0">
                  <a:pos x="244" y="79"/>
                </a:cxn>
                <a:cxn ang="0">
                  <a:pos x="0" y="188"/>
                </a:cxn>
                <a:cxn ang="0">
                  <a:pos x="0" y="130"/>
                </a:cxn>
              </a:cxnLst>
              <a:rect l="0" t="0" r="r" b="b"/>
              <a:pathLst>
                <a:path w="754" h="320">
                  <a:moveTo>
                    <a:pt x="0" y="130"/>
                  </a:moveTo>
                  <a:lnTo>
                    <a:pt x="244" y="0"/>
                  </a:lnTo>
                  <a:lnTo>
                    <a:pt x="753" y="253"/>
                  </a:lnTo>
                  <a:lnTo>
                    <a:pt x="753" y="319"/>
                  </a:lnTo>
                  <a:lnTo>
                    <a:pt x="244" y="79"/>
                  </a:lnTo>
                  <a:lnTo>
                    <a:pt x="0" y="188"/>
                  </a:lnTo>
                  <a:lnTo>
                    <a:pt x="0" y="13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59" name="Freeform 63"/>
            <p:cNvSpPr>
              <a:spLocks/>
            </p:cNvSpPr>
            <p:nvPr/>
          </p:nvSpPr>
          <p:spPr bwMode="auto">
            <a:xfrm>
              <a:off x="1771" y="2549"/>
              <a:ext cx="754" cy="277"/>
            </a:xfrm>
            <a:custGeom>
              <a:avLst/>
              <a:gdLst/>
              <a:ahLst/>
              <a:cxnLst>
                <a:cxn ang="0">
                  <a:pos x="0" y="101"/>
                </a:cxn>
                <a:cxn ang="0">
                  <a:pos x="244" y="0"/>
                </a:cxn>
                <a:cxn ang="0">
                  <a:pos x="753" y="225"/>
                </a:cxn>
                <a:cxn ang="0">
                  <a:pos x="753" y="276"/>
                </a:cxn>
                <a:cxn ang="0">
                  <a:pos x="244" y="87"/>
                </a:cxn>
                <a:cxn ang="0">
                  <a:pos x="0" y="159"/>
                </a:cxn>
                <a:cxn ang="0">
                  <a:pos x="0" y="101"/>
                </a:cxn>
              </a:cxnLst>
              <a:rect l="0" t="0" r="r" b="b"/>
              <a:pathLst>
                <a:path w="754" h="277">
                  <a:moveTo>
                    <a:pt x="0" y="101"/>
                  </a:moveTo>
                  <a:lnTo>
                    <a:pt x="244" y="0"/>
                  </a:lnTo>
                  <a:lnTo>
                    <a:pt x="753" y="225"/>
                  </a:lnTo>
                  <a:lnTo>
                    <a:pt x="753" y="276"/>
                  </a:lnTo>
                  <a:lnTo>
                    <a:pt x="244" y="87"/>
                  </a:lnTo>
                  <a:lnTo>
                    <a:pt x="0" y="159"/>
                  </a:lnTo>
                  <a:lnTo>
                    <a:pt x="0" y="10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60" name="Freeform 64"/>
            <p:cNvSpPr>
              <a:spLocks/>
            </p:cNvSpPr>
            <p:nvPr/>
          </p:nvSpPr>
          <p:spPr bwMode="auto">
            <a:xfrm>
              <a:off x="1771" y="2708"/>
              <a:ext cx="754" cy="271"/>
            </a:xfrm>
            <a:custGeom>
              <a:avLst/>
              <a:gdLst/>
              <a:ahLst/>
              <a:cxnLst>
                <a:cxn ang="0">
                  <a:pos x="0" y="87"/>
                </a:cxn>
                <a:cxn ang="0">
                  <a:pos x="244" y="0"/>
                </a:cxn>
                <a:cxn ang="0">
                  <a:pos x="753" y="204"/>
                </a:cxn>
                <a:cxn ang="0">
                  <a:pos x="753" y="270"/>
                </a:cxn>
                <a:cxn ang="0">
                  <a:pos x="244" y="87"/>
                </a:cxn>
                <a:cxn ang="0">
                  <a:pos x="0" y="153"/>
                </a:cxn>
                <a:cxn ang="0">
                  <a:pos x="0" y="87"/>
                </a:cxn>
              </a:cxnLst>
              <a:rect l="0" t="0" r="r" b="b"/>
              <a:pathLst>
                <a:path w="754" h="271">
                  <a:moveTo>
                    <a:pt x="0" y="87"/>
                  </a:moveTo>
                  <a:lnTo>
                    <a:pt x="244" y="0"/>
                  </a:lnTo>
                  <a:lnTo>
                    <a:pt x="753" y="204"/>
                  </a:lnTo>
                  <a:lnTo>
                    <a:pt x="753" y="270"/>
                  </a:lnTo>
                  <a:lnTo>
                    <a:pt x="244" y="87"/>
                  </a:lnTo>
                  <a:lnTo>
                    <a:pt x="0" y="153"/>
                  </a:lnTo>
                  <a:lnTo>
                    <a:pt x="0" y="8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61" name="Freeform 65"/>
            <p:cNvSpPr>
              <a:spLocks/>
            </p:cNvSpPr>
            <p:nvPr/>
          </p:nvSpPr>
          <p:spPr bwMode="auto">
            <a:xfrm>
              <a:off x="1771" y="2861"/>
              <a:ext cx="754" cy="240"/>
            </a:xfrm>
            <a:custGeom>
              <a:avLst/>
              <a:gdLst/>
              <a:ahLst/>
              <a:cxnLst>
                <a:cxn ang="0">
                  <a:pos x="0" y="86"/>
                </a:cxn>
                <a:cxn ang="0">
                  <a:pos x="244" y="0"/>
                </a:cxn>
                <a:cxn ang="0">
                  <a:pos x="753" y="173"/>
                </a:cxn>
                <a:cxn ang="0">
                  <a:pos x="753" y="239"/>
                </a:cxn>
                <a:cxn ang="0">
                  <a:pos x="244" y="86"/>
                </a:cxn>
                <a:cxn ang="0">
                  <a:pos x="0" y="152"/>
                </a:cxn>
                <a:cxn ang="0">
                  <a:pos x="0" y="86"/>
                </a:cxn>
              </a:cxnLst>
              <a:rect l="0" t="0" r="r" b="b"/>
              <a:pathLst>
                <a:path w="754" h="240">
                  <a:moveTo>
                    <a:pt x="0" y="86"/>
                  </a:moveTo>
                  <a:lnTo>
                    <a:pt x="244" y="0"/>
                  </a:lnTo>
                  <a:lnTo>
                    <a:pt x="753" y="173"/>
                  </a:lnTo>
                  <a:lnTo>
                    <a:pt x="753" y="239"/>
                  </a:lnTo>
                  <a:lnTo>
                    <a:pt x="244" y="86"/>
                  </a:lnTo>
                  <a:lnTo>
                    <a:pt x="0" y="152"/>
                  </a:lnTo>
                  <a:lnTo>
                    <a:pt x="0" y="8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62" name="Freeform 66"/>
            <p:cNvSpPr>
              <a:spLocks/>
            </p:cNvSpPr>
            <p:nvPr/>
          </p:nvSpPr>
          <p:spPr bwMode="auto">
            <a:xfrm>
              <a:off x="1771" y="3035"/>
              <a:ext cx="754" cy="197"/>
            </a:xfrm>
            <a:custGeom>
              <a:avLst/>
              <a:gdLst/>
              <a:ahLst/>
              <a:cxnLst>
                <a:cxn ang="0">
                  <a:pos x="0" y="65"/>
                </a:cxn>
                <a:cxn ang="0">
                  <a:pos x="244" y="0"/>
                </a:cxn>
                <a:cxn ang="0">
                  <a:pos x="753" y="145"/>
                </a:cxn>
                <a:cxn ang="0">
                  <a:pos x="753" y="166"/>
                </a:cxn>
                <a:cxn ang="0">
                  <a:pos x="672" y="196"/>
                </a:cxn>
                <a:cxn ang="0">
                  <a:pos x="244" y="65"/>
                </a:cxn>
                <a:cxn ang="0">
                  <a:pos x="0" y="130"/>
                </a:cxn>
                <a:cxn ang="0">
                  <a:pos x="0" y="65"/>
                </a:cxn>
              </a:cxnLst>
              <a:rect l="0" t="0" r="r" b="b"/>
              <a:pathLst>
                <a:path w="754" h="197">
                  <a:moveTo>
                    <a:pt x="0" y="65"/>
                  </a:moveTo>
                  <a:lnTo>
                    <a:pt x="244" y="0"/>
                  </a:lnTo>
                  <a:lnTo>
                    <a:pt x="753" y="145"/>
                  </a:lnTo>
                  <a:lnTo>
                    <a:pt x="753" y="166"/>
                  </a:lnTo>
                  <a:lnTo>
                    <a:pt x="672" y="196"/>
                  </a:lnTo>
                  <a:lnTo>
                    <a:pt x="244" y="65"/>
                  </a:lnTo>
                  <a:lnTo>
                    <a:pt x="0" y="130"/>
                  </a:lnTo>
                  <a:lnTo>
                    <a:pt x="0" y="6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63" name="Freeform 67"/>
            <p:cNvSpPr>
              <a:spLocks/>
            </p:cNvSpPr>
            <p:nvPr/>
          </p:nvSpPr>
          <p:spPr bwMode="auto">
            <a:xfrm>
              <a:off x="1771" y="3188"/>
              <a:ext cx="532" cy="132"/>
            </a:xfrm>
            <a:custGeom>
              <a:avLst/>
              <a:gdLst/>
              <a:ahLst/>
              <a:cxnLst>
                <a:cxn ang="0">
                  <a:pos x="0" y="50"/>
                </a:cxn>
                <a:cxn ang="0">
                  <a:pos x="234" y="0"/>
                </a:cxn>
                <a:cxn ang="0">
                  <a:pos x="531" y="80"/>
                </a:cxn>
                <a:cxn ang="0">
                  <a:pos x="366" y="101"/>
                </a:cxn>
                <a:cxn ang="0">
                  <a:pos x="234" y="80"/>
                </a:cxn>
                <a:cxn ang="0">
                  <a:pos x="0" y="131"/>
                </a:cxn>
                <a:cxn ang="0">
                  <a:pos x="0" y="50"/>
                </a:cxn>
              </a:cxnLst>
              <a:rect l="0" t="0" r="r" b="b"/>
              <a:pathLst>
                <a:path w="532" h="132">
                  <a:moveTo>
                    <a:pt x="0" y="50"/>
                  </a:moveTo>
                  <a:lnTo>
                    <a:pt x="234" y="0"/>
                  </a:lnTo>
                  <a:lnTo>
                    <a:pt x="531" y="80"/>
                  </a:lnTo>
                  <a:lnTo>
                    <a:pt x="366" y="101"/>
                  </a:lnTo>
                  <a:lnTo>
                    <a:pt x="234" y="80"/>
                  </a:lnTo>
                  <a:lnTo>
                    <a:pt x="0" y="131"/>
                  </a:lnTo>
                  <a:lnTo>
                    <a:pt x="0" y="5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64" name="Line 68"/>
            <p:cNvSpPr>
              <a:spLocks noChangeShapeType="1"/>
            </p:cNvSpPr>
            <p:nvPr/>
          </p:nvSpPr>
          <p:spPr bwMode="auto">
            <a:xfrm flipV="1">
              <a:off x="2137" y="3268"/>
              <a:ext cx="0" cy="427"/>
            </a:xfrm>
            <a:prstGeom prst="line">
              <a:avLst/>
            </a:prstGeom>
            <a:noFill/>
            <a:ln w="12700">
              <a:solidFill>
                <a:srgbClr val="336699"/>
              </a:solidFill>
              <a:round/>
              <a:headEnd type="none" w="sm" len="sm"/>
              <a:tailEnd type="none" w="sm" len="sm"/>
            </a:ln>
            <a:effectLst/>
          </p:spPr>
          <p:txBody>
            <a:bodyPr wrap="none" anchor="ctr"/>
            <a:lstStyle/>
            <a:p>
              <a:endParaRPr lang="tr-TR" sz="1800"/>
            </a:p>
          </p:txBody>
        </p:sp>
        <p:sp>
          <p:nvSpPr>
            <p:cNvPr id="4165" name="Freeform 69"/>
            <p:cNvSpPr>
              <a:spLocks/>
            </p:cNvSpPr>
            <p:nvPr/>
          </p:nvSpPr>
          <p:spPr bwMode="auto">
            <a:xfrm>
              <a:off x="2113" y="3695"/>
              <a:ext cx="77" cy="364"/>
            </a:xfrm>
            <a:custGeom>
              <a:avLst/>
              <a:gdLst/>
              <a:ahLst/>
              <a:cxnLst>
                <a:cxn ang="0">
                  <a:pos x="76" y="363"/>
                </a:cxn>
                <a:cxn ang="0">
                  <a:pos x="76" y="0"/>
                </a:cxn>
                <a:cxn ang="0">
                  <a:pos x="0" y="0"/>
                </a:cxn>
                <a:cxn ang="0">
                  <a:pos x="0" y="363"/>
                </a:cxn>
                <a:cxn ang="0">
                  <a:pos x="76" y="363"/>
                </a:cxn>
              </a:cxnLst>
              <a:rect l="0" t="0" r="r" b="b"/>
              <a:pathLst>
                <a:path w="77" h="364">
                  <a:moveTo>
                    <a:pt x="76" y="363"/>
                  </a:moveTo>
                  <a:lnTo>
                    <a:pt x="76" y="0"/>
                  </a:lnTo>
                  <a:lnTo>
                    <a:pt x="0" y="0"/>
                  </a:lnTo>
                  <a:lnTo>
                    <a:pt x="0" y="363"/>
                  </a:lnTo>
                  <a:lnTo>
                    <a:pt x="76" y="36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66" name="Freeform 70"/>
            <p:cNvSpPr>
              <a:spLocks/>
            </p:cNvSpPr>
            <p:nvPr/>
          </p:nvSpPr>
          <p:spPr bwMode="auto">
            <a:xfrm>
              <a:off x="2524" y="2723"/>
              <a:ext cx="75" cy="495"/>
            </a:xfrm>
            <a:custGeom>
              <a:avLst/>
              <a:gdLst/>
              <a:ahLst/>
              <a:cxnLst>
                <a:cxn ang="0">
                  <a:pos x="0" y="494"/>
                </a:cxn>
                <a:cxn ang="0">
                  <a:pos x="74" y="479"/>
                </a:cxn>
                <a:cxn ang="0">
                  <a:pos x="74" y="21"/>
                </a:cxn>
                <a:cxn ang="0">
                  <a:pos x="0" y="0"/>
                </a:cxn>
                <a:cxn ang="0">
                  <a:pos x="0" y="494"/>
                </a:cxn>
              </a:cxnLst>
              <a:rect l="0" t="0" r="r" b="b"/>
              <a:pathLst>
                <a:path w="75" h="495">
                  <a:moveTo>
                    <a:pt x="0" y="494"/>
                  </a:moveTo>
                  <a:lnTo>
                    <a:pt x="74" y="479"/>
                  </a:lnTo>
                  <a:lnTo>
                    <a:pt x="74" y="21"/>
                  </a:lnTo>
                  <a:lnTo>
                    <a:pt x="0" y="0"/>
                  </a:lnTo>
                  <a:lnTo>
                    <a:pt x="0" y="494"/>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67" name="Freeform 71"/>
            <p:cNvSpPr>
              <a:spLocks/>
            </p:cNvSpPr>
            <p:nvPr/>
          </p:nvSpPr>
          <p:spPr bwMode="auto">
            <a:xfrm>
              <a:off x="2452" y="3667"/>
              <a:ext cx="77" cy="443"/>
            </a:xfrm>
            <a:custGeom>
              <a:avLst/>
              <a:gdLst/>
              <a:ahLst/>
              <a:cxnLst>
                <a:cxn ang="0">
                  <a:pos x="0" y="0"/>
                </a:cxn>
                <a:cxn ang="0">
                  <a:pos x="0" y="14"/>
                </a:cxn>
                <a:cxn ang="0">
                  <a:pos x="0" y="442"/>
                </a:cxn>
                <a:cxn ang="0">
                  <a:pos x="76" y="442"/>
                </a:cxn>
                <a:cxn ang="0">
                  <a:pos x="76" y="14"/>
                </a:cxn>
                <a:cxn ang="0">
                  <a:pos x="0" y="14"/>
                </a:cxn>
                <a:cxn ang="0">
                  <a:pos x="0" y="0"/>
                </a:cxn>
                <a:cxn ang="0">
                  <a:pos x="0" y="14"/>
                </a:cxn>
                <a:cxn ang="0">
                  <a:pos x="0" y="0"/>
                </a:cxn>
              </a:cxnLst>
              <a:rect l="0" t="0" r="r" b="b"/>
              <a:pathLst>
                <a:path w="77" h="443">
                  <a:moveTo>
                    <a:pt x="0" y="0"/>
                  </a:moveTo>
                  <a:lnTo>
                    <a:pt x="0" y="14"/>
                  </a:lnTo>
                  <a:lnTo>
                    <a:pt x="0" y="442"/>
                  </a:lnTo>
                  <a:lnTo>
                    <a:pt x="76" y="442"/>
                  </a:lnTo>
                  <a:lnTo>
                    <a:pt x="76" y="14"/>
                  </a:lnTo>
                  <a:lnTo>
                    <a:pt x="0" y="14"/>
                  </a:lnTo>
                  <a:lnTo>
                    <a:pt x="0" y="0"/>
                  </a:lnTo>
                  <a:lnTo>
                    <a:pt x="0" y="14"/>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68" name="Freeform 72"/>
            <p:cNvSpPr>
              <a:spLocks/>
            </p:cNvSpPr>
            <p:nvPr/>
          </p:nvSpPr>
          <p:spPr bwMode="auto">
            <a:xfrm>
              <a:off x="2452" y="3645"/>
              <a:ext cx="237" cy="116"/>
            </a:xfrm>
            <a:custGeom>
              <a:avLst/>
              <a:gdLst/>
              <a:ahLst/>
              <a:cxnLst>
                <a:cxn ang="0">
                  <a:pos x="236" y="0"/>
                </a:cxn>
                <a:cxn ang="0">
                  <a:pos x="0" y="69"/>
                </a:cxn>
                <a:cxn ang="0">
                  <a:pos x="0" y="115"/>
                </a:cxn>
                <a:cxn ang="0">
                  <a:pos x="236" y="46"/>
                </a:cxn>
                <a:cxn ang="0">
                  <a:pos x="236" y="0"/>
                </a:cxn>
              </a:cxnLst>
              <a:rect l="0" t="0" r="r" b="b"/>
              <a:pathLst>
                <a:path w="237" h="116">
                  <a:moveTo>
                    <a:pt x="236" y="0"/>
                  </a:moveTo>
                  <a:lnTo>
                    <a:pt x="0" y="69"/>
                  </a:lnTo>
                  <a:lnTo>
                    <a:pt x="0" y="115"/>
                  </a:lnTo>
                  <a:lnTo>
                    <a:pt x="236" y="46"/>
                  </a:lnTo>
                  <a:lnTo>
                    <a:pt x="236"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69" name="Freeform 73"/>
            <p:cNvSpPr>
              <a:spLocks/>
            </p:cNvSpPr>
            <p:nvPr/>
          </p:nvSpPr>
          <p:spPr bwMode="auto">
            <a:xfrm>
              <a:off x="2688" y="3645"/>
              <a:ext cx="142" cy="116"/>
            </a:xfrm>
            <a:custGeom>
              <a:avLst/>
              <a:gdLst/>
              <a:ahLst/>
              <a:cxnLst>
                <a:cxn ang="0">
                  <a:pos x="141" y="115"/>
                </a:cxn>
                <a:cxn ang="0">
                  <a:pos x="141" y="69"/>
                </a:cxn>
                <a:cxn ang="0">
                  <a:pos x="0" y="0"/>
                </a:cxn>
                <a:cxn ang="0">
                  <a:pos x="0" y="46"/>
                </a:cxn>
                <a:cxn ang="0">
                  <a:pos x="141" y="115"/>
                </a:cxn>
                <a:cxn ang="0">
                  <a:pos x="131" y="115"/>
                </a:cxn>
                <a:cxn ang="0">
                  <a:pos x="141" y="115"/>
                </a:cxn>
                <a:cxn ang="0">
                  <a:pos x="141" y="69"/>
                </a:cxn>
                <a:cxn ang="0">
                  <a:pos x="141" y="115"/>
                </a:cxn>
              </a:cxnLst>
              <a:rect l="0" t="0" r="r" b="b"/>
              <a:pathLst>
                <a:path w="142" h="116">
                  <a:moveTo>
                    <a:pt x="141" y="115"/>
                  </a:moveTo>
                  <a:lnTo>
                    <a:pt x="141" y="69"/>
                  </a:lnTo>
                  <a:lnTo>
                    <a:pt x="0" y="0"/>
                  </a:lnTo>
                  <a:lnTo>
                    <a:pt x="0" y="46"/>
                  </a:lnTo>
                  <a:lnTo>
                    <a:pt x="141" y="115"/>
                  </a:lnTo>
                  <a:lnTo>
                    <a:pt x="131" y="115"/>
                  </a:lnTo>
                  <a:lnTo>
                    <a:pt x="141" y="115"/>
                  </a:lnTo>
                  <a:lnTo>
                    <a:pt x="141" y="69"/>
                  </a:lnTo>
                  <a:lnTo>
                    <a:pt x="141" y="11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70" name="Freeform 74"/>
            <p:cNvSpPr>
              <a:spLocks/>
            </p:cNvSpPr>
            <p:nvPr/>
          </p:nvSpPr>
          <p:spPr bwMode="auto">
            <a:xfrm>
              <a:off x="2819" y="3680"/>
              <a:ext cx="77" cy="140"/>
            </a:xfrm>
            <a:custGeom>
              <a:avLst/>
              <a:gdLst/>
              <a:ahLst/>
              <a:cxnLst>
                <a:cxn ang="0">
                  <a:pos x="76" y="139"/>
                </a:cxn>
                <a:cxn ang="0">
                  <a:pos x="76" y="131"/>
                </a:cxn>
                <a:cxn ang="0">
                  <a:pos x="76" y="0"/>
                </a:cxn>
                <a:cxn ang="0">
                  <a:pos x="0" y="0"/>
                </a:cxn>
                <a:cxn ang="0">
                  <a:pos x="0" y="131"/>
                </a:cxn>
                <a:cxn ang="0">
                  <a:pos x="76" y="117"/>
                </a:cxn>
                <a:cxn ang="0">
                  <a:pos x="76" y="139"/>
                </a:cxn>
                <a:cxn ang="0">
                  <a:pos x="76" y="131"/>
                </a:cxn>
                <a:cxn ang="0">
                  <a:pos x="76" y="139"/>
                </a:cxn>
              </a:cxnLst>
              <a:rect l="0" t="0" r="r" b="b"/>
              <a:pathLst>
                <a:path w="77" h="140">
                  <a:moveTo>
                    <a:pt x="76" y="139"/>
                  </a:moveTo>
                  <a:lnTo>
                    <a:pt x="76" y="131"/>
                  </a:lnTo>
                  <a:lnTo>
                    <a:pt x="76" y="0"/>
                  </a:lnTo>
                  <a:lnTo>
                    <a:pt x="0" y="0"/>
                  </a:lnTo>
                  <a:lnTo>
                    <a:pt x="0" y="131"/>
                  </a:lnTo>
                  <a:lnTo>
                    <a:pt x="76" y="117"/>
                  </a:lnTo>
                  <a:lnTo>
                    <a:pt x="76" y="139"/>
                  </a:lnTo>
                  <a:lnTo>
                    <a:pt x="76" y="131"/>
                  </a:lnTo>
                  <a:lnTo>
                    <a:pt x="76" y="139"/>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71" name="Freeform 75"/>
            <p:cNvSpPr>
              <a:spLocks/>
            </p:cNvSpPr>
            <p:nvPr/>
          </p:nvSpPr>
          <p:spPr bwMode="auto">
            <a:xfrm>
              <a:off x="2565" y="3797"/>
              <a:ext cx="265" cy="117"/>
            </a:xfrm>
            <a:custGeom>
              <a:avLst/>
              <a:gdLst/>
              <a:ahLst/>
              <a:cxnLst>
                <a:cxn ang="0">
                  <a:pos x="0" y="77"/>
                </a:cxn>
                <a:cxn ang="0">
                  <a:pos x="0" y="116"/>
                </a:cxn>
                <a:cxn ang="0">
                  <a:pos x="264" y="116"/>
                </a:cxn>
                <a:cxn ang="0">
                  <a:pos x="264" y="0"/>
                </a:cxn>
                <a:cxn ang="0">
                  <a:pos x="0" y="0"/>
                </a:cxn>
                <a:cxn ang="0">
                  <a:pos x="0" y="77"/>
                </a:cxn>
              </a:cxnLst>
              <a:rect l="0" t="0" r="r" b="b"/>
              <a:pathLst>
                <a:path w="265" h="117">
                  <a:moveTo>
                    <a:pt x="0" y="77"/>
                  </a:moveTo>
                  <a:lnTo>
                    <a:pt x="0" y="116"/>
                  </a:lnTo>
                  <a:lnTo>
                    <a:pt x="264" y="116"/>
                  </a:lnTo>
                  <a:lnTo>
                    <a:pt x="264" y="0"/>
                  </a:lnTo>
                  <a:lnTo>
                    <a:pt x="0" y="0"/>
                  </a:lnTo>
                  <a:lnTo>
                    <a:pt x="0" y="7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72" name="Freeform 76"/>
            <p:cNvSpPr>
              <a:spLocks/>
            </p:cNvSpPr>
            <p:nvPr/>
          </p:nvSpPr>
          <p:spPr bwMode="auto">
            <a:xfrm>
              <a:off x="2565" y="3797"/>
              <a:ext cx="1" cy="117"/>
            </a:xfrm>
            <a:custGeom>
              <a:avLst/>
              <a:gdLst/>
              <a:ahLst/>
              <a:cxnLst>
                <a:cxn ang="0">
                  <a:pos x="0" y="116"/>
                </a:cxn>
                <a:cxn ang="0">
                  <a:pos x="0" y="77"/>
                </a:cxn>
                <a:cxn ang="0">
                  <a:pos x="0" y="0"/>
                </a:cxn>
                <a:cxn ang="0">
                  <a:pos x="0" y="116"/>
                </a:cxn>
              </a:cxnLst>
              <a:rect l="0" t="0" r="r" b="b"/>
              <a:pathLst>
                <a:path w="1" h="117">
                  <a:moveTo>
                    <a:pt x="0" y="116"/>
                  </a:moveTo>
                  <a:lnTo>
                    <a:pt x="0" y="77"/>
                  </a:lnTo>
                  <a:lnTo>
                    <a:pt x="0" y="0"/>
                  </a:lnTo>
                  <a:lnTo>
                    <a:pt x="0"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73" name="Freeform 77"/>
            <p:cNvSpPr>
              <a:spLocks/>
            </p:cNvSpPr>
            <p:nvPr/>
          </p:nvSpPr>
          <p:spPr bwMode="auto">
            <a:xfrm>
              <a:off x="2556" y="3797"/>
              <a:ext cx="77" cy="117"/>
            </a:xfrm>
            <a:custGeom>
              <a:avLst/>
              <a:gdLst/>
              <a:ahLst/>
              <a:cxnLst>
                <a:cxn ang="0">
                  <a:pos x="76" y="116"/>
                </a:cxn>
                <a:cxn ang="0">
                  <a:pos x="0" y="116"/>
                </a:cxn>
                <a:cxn ang="0">
                  <a:pos x="76" y="116"/>
                </a:cxn>
                <a:cxn ang="0">
                  <a:pos x="76" y="0"/>
                </a:cxn>
                <a:cxn ang="0">
                  <a:pos x="0" y="0"/>
                </a:cxn>
                <a:cxn ang="0">
                  <a:pos x="76" y="116"/>
                </a:cxn>
              </a:cxnLst>
              <a:rect l="0" t="0" r="r" b="b"/>
              <a:pathLst>
                <a:path w="77" h="117">
                  <a:moveTo>
                    <a:pt x="76" y="116"/>
                  </a:moveTo>
                  <a:lnTo>
                    <a:pt x="0" y="116"/>
                  </a:lnTo>
                  <a:lnTo>
                    <a:pt x="76" y="116"/>
                  </a:lnTo>
                  <a:lnTo>
                    <a:pt x="76" y="0"/>
                  </a:lnTo>
                  <a:lnTo>
                    <a:pt x="0" y="0"/>
                  </a:lnTo>
                  <a:lnTo>
                    <a:pt x="76"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74" name="Freeform 78"/>
            <p:cNvSpPr>
              <a:spLocks/>
            </p:cNvSpPr>
            <p:nvPr/>
          </p:nvSpPr>
          <p:spPr bwMode="auto">
            <a:xfrm>
              <a:off x="2551" y="3797"/>
              <a:ext cx="77" cy="117"/>
            </a:xfrm>
            <a:custGeom>
              <a:avLst/>
              <a:gdLst/>
              <a:ahLst/>
              <a:cxnLst>
                <a:cxn ang="0">
                  <a:pos x="25" y="116"/>
                </a:cxn>
                <a:cxn ang="0">
                  <a:pos x="76" y="116"/>
                </a:cxn>
                <a:cxn ang="0">
                  <a:pos x="25" y="0"/>
                </a:cxn>
                <a:cxn ang="0">
                  <a:pos x="0" y="116"/>
                </a:cxn>
                <a:cxn ang="0">
                  <a:pos x="25" y="116"/>
                </a:cxn>
              </a:cxnLst>
              <a:rect l="0" t="0" r="r" b="b"/>
              <a:pathLst>
                <a:path w="77" h="117">
                  <a:moveTo>
                    <a:pt x="25" y="116"/>
                  </a:moveTo>
                  <a:lnTo>
                    <a:pt x="76" y="116"/>
                  </a:lnTo>
                  <a:lnTo>
                    <a:pt x="25" y="0"/>
                  </a:lnTo>
                  <a:lnTo>
                    <a:pt x="0" y="116"/>
                  </a:lnTo>
                  <a:lnTo>
                    <a:pt x="25"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75" name="Freeform 79"/>
            <p:cNvSpPr>
              <a:spLocks/>
            </p:cNvSpPr>
            <p:nvPr/>
          </p:nvSpPr>
          <p:spPr bwMode="auto">
            <a:xfrm>
              <a:off x="2551" y="3819"/>
              <a:ext cx="77" cy="117"/>
            </a:xfrm>
            <a:custGeom>
              <a:avLst/>
              <a:gdLst/>
              <a:ahLst/>
              <a:cxnLst>
                <a:cxn ang="0">
                  <a:pos x="76" y="0"/>
                </a:cxn>
                <a:cxn ang="0">
                  <a:pos x="76" y="116"/>
                </a:cxn>
                <a:cxn ang="0">
                  <a:pos x="76" y="0"/>
                </a:cxn>
                <a:cxn ang="0">
                  <a:pos x="0" y="0"/>
                </a:cxn>
                <a:cxn ang="0">
                  <a:pos x="76" y="0"/>
                </a:cxn>
              </a:cxnLst>
              <a:rect l="0" t="0" r="r" b="b"/>
              <a:pathLst>
                <a:path w="77" h="117">
                  <a:moveTo>
                    <a:pt x="76" y="0"/>
                  </a:moveTo>
                  <a:lnTo>
                    <a:pt x="76" y="116"/>
                  </a:lnTo>
                  <a:lnTo>
                    <a:pt x="76" y="0"/>
                  </a:lnTo>
                  <a:lnTo>
                    <a:pt x="0" y="0"/>
                  </a:lnTo>
                  <a:lnTo>
                    <a:pt x="76"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76" name="Freeform 80"/>
            <p:cNvSpPr>
              <a:spLocks/>
            </p:cNvSpPr>
            <p:nvPr/>
          </p:nvSpPr>
          <p:spPr bwMode="auto">
            <a:xfrm>
              <a:off x="2551" y="3819"/>
              <a:ext cx="77" cy="117"/>
            </a:xfrm>
            <a:custGeom>
              <a:avLst/>
              <a:gdLst/>
              <a:ahLst/>
              <a:cxnLst>
                <a:cxn ang="0">
                  <a:pos x="76" y="116"/>
                </a:cxn>
                <a:cxn ang="0">
                  <a:pos x="76" y="0"/>
                </a:cxn>
                <a:cxn ang="0">
                  <a:pos x="0" y="0"/>
                </a:cxn>
                <a:cxn ang="0">
                  <a:pos x="0" y="116"/>
                </a:cxn>
                <a:cxn ang="0">
                  <a:pos x="76" y="116"/>
                </a:cxn>
              </a:cxnLst>
              <a:rect l="0" t="0" r="r" b="b"/>
              <a:pathLst>
                <a:path w="77" h="117">
                  <a:moveTo>
                    <a:pt x="76" y="116"/>
                  </a:moveTo>
                  <a:lnTo>
                    <a:pt x="76" y="0"/>
                  </a:lnTo>
                  <a:lnTo>
                    <a:pt x="0" y="0"/>
                  </a:lnTo>
                  <a:lnTo>
                    <a:pt x="0" y="116"/>
                  </a:lnTo>
                  <a:lnTo>
                    <a:pt x="76"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77" name="Freeform 81"/>
            <p:cNvSpPr>
              <a:spLocks/>
            </p:cNvSpPr>
            <p:nvPr/>
          </p:nvSpPr>
          <p:spPr bwMode="auto">
            <a:xfrm>
              <a:off x="2542" y="3833"/>
              <a:ext cx="75" cy="118"/>
            </a:xfrm>
            <a:custGeom>
              <a:avLst/>
              <a:gdLst/>
              <a:ahLst/>
              <a:cxnLst>
                <a:cxn ang="0">
                  <a:pos x="49" y="117"/>
                </a:cxn>
                <a:cxn ang="0">
                  <a:pos x="74" y="0"/>
                </a:cxn>
                <a:cxn ang="0">
                  <a:pos x="49" y="0"/>
                </a:cxn>
                <a:cxn ang="0">
                  <a:pos x="0" y="58"/>
                </a:cxn>
                <a:cxn ang="0">
                  <a:pos x="49" y="58"/>
                </a:cxn>
                <a:cxn ang="0">
                  <a:pos x="49" y="117"/>
                </a:cxn>
              </a:cxnLst>
              <a:rect l="0" t="0" r="r" b="b"/>
              <a:pathLst>
                <a:path w="75" h="118">
                  <a:moveTo>
                    <a:pt x="49" y="117"/>
                  </a:moveTo>
                  <a:lnTo>
                    <a:pt x="74" y="0"/>
                  </a:lnTo>
                  <a:lnTo>
                    <a:pt x="49" y="0"/>
                  </a:lnTo>
                  <a:lnTo>
                    <a:pt x="0" y="58"/>
                  </a:lnTo>
                  <a:lnTo>
                    <a:pt x="49" y="58"/>
                  </a:lnTo>
                  <a:lnTo>
                    <a:pt x="49"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78" name="Freeform 82"/>
            <p:cNvSpPr>
              <a:spLocks/>
            </p:cNvSpPr>
            <p:nvPr/>
          </p:nvSpPr>
          <p:spPr bwMode="auto">
            <a:xfrm>
              <a:off x="2452" y="3848"/>
              <a:ext cx="100" cy="203"/>
            </a:xfrm>
            <a:custGeom>
              <a:avLst/>
              <a:gdLst/>
              <a:ahLst/>
              <a:cxnLst>
                <a:cxn ang="0">
                  <a:pos x="0" y="187"/>
                </a:cxn>
                <a:cxn ang="0">
                  <a:pos x="0" y="202"/>
                </a:cxn>
                <a:cxn ang="0">
                  <a:pos x="99" y="14"/>
                </a:cxn>
                <a:cxn ang="0">
                  <a:pos x="99" y="0"/>
                </a:cxn>
                <a:cxn ang="0">
                  <a:pos x="0" y="173"/>
                </a:cxn>
                <a:cxn ang="0">
                  <a:pos x="0" y="187"/>
                </a:cxn>
              </a:cxnLst>
              <a:rect l="0" t="0" r="r" b="b"/>
              <a:pathLst>
                <a:path w="100" h="203">
                  <a:moveTo>
                    <a:pt x="0" y="187"/>
                  </a:moveTo>
                  <a:lnTo>
                    <a:pt x="0" y="202"/>
                  </a:lnTo>
                  <a:lnTo>
                    <a:pt x="99" y="14"/>
                  </a:lnTo>
                  <a:lnTo>
                    <a:pt x="99" y="0"/>
                  </a:lnTo>
                  <a:lnTo>
                    <a:pt x="0" y="173"/>
                  </a:lnTo>
                  <a:lnTo>
                    <a:pt x="0" y="18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79" name="Freeform 83"/>
            <p:cNvSpPr>
              <a:spLocks/>
            </p:cNvSpPr>
            <p:nvPr/>
          </p:nvSpPr>
          <p:spPr bwMode="auto">
            <a:xfrm>
              <a:off x="2452" y="3862"/>
              <a:ext cx="91" cy="118"/>
            </a:xfrm>
            <a:custGeom>
              <a:avLst/>
              <a:gdLst/>
              <a:ahLst/>
              <a:cxnLst>
                <a:cxn ang="0">
                  <a:pos x="90" y="0"/>
                </a:cxn>
                <a:cxn ang="0">
                  <a:pos x="0" y="0"/>
                </a:cxn>
                <a:cxn ang="0">
                  <a:pos x="0" y="117"/>
                </a:cxn>
                <a:cxn ang="0">
                  <a:pos x="90" y="117"/>
                </a:cxn>
                <a:cxn ang="0">
                  <a:pos x="90" y="0"/>
                </a:cxn>
              </a:cxnLst>
              <a:rect l="0" t="0" r="r" b="b"/>
              <a:pathLst>
                <a:path w="91" h="118">
                  <a:moveTo>
                    <a:pt x="90" y="0"/>
                  </a:moveTo>
                  <a:lnTo>
                    <a:pt x="0" y="0"/>
                  </a:lnTo>
                  <a:lnTo>
                    <a:pt x="0" y="117"/>
                  </a:lnTo>
                  <a:lnTo>
                    <a:pt x="90" y="117"/>
                  </a:lnTo>
                  <a:lnTo>
                    <a:pt x="9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80" name="Freeform 84"/>
            <p:cNvSpPr>
              <a:spLocks/>
            </p:cNvSpPr>
            <p:nvPr/>
          </p:nvSpPr>
          <p:spPr bwMode="auto">
            <a:xfrm>
              <a:off x="2551" y="3833"/>
              <a:ext cx="91" cy="118"/>
            </a:xfrm>
            <a:custGeom>
              <a:avLst/>
              <a:gdLst/>
              <a:ahLst/>
              <a:cxnLst>
                <a:cxn ang="0">
                  <a:pos x="90" y="117"/>
                </a:cxn>
                <a:cxn ang="0">
                  <a:pos x="90" y="58"/>
                </a:cxn>
                <a:cxn ang="0">
                  <a:pos x="0" y="0"/>
                </a:cxn>
                <a:cxn ang="0">
                  <a:pos x="0" y="117"/>
                </a:cxn>
                <a:cxn ang="0">
                  <a:pos x="90" y="117"/>
                </a:cxn>
              </a:cxnLst>
              <a:rect l="0" t="0" r="r" b="b"/>
              <a:pathLst>
                <a:path w="91" h="118">
                  <a:moveTo>
                    <a:pt x="90" y="117"/>
                  </a:moveTo>
                  <a:lnTo>
                    <a:pt x="90" y="58"/>
                  </a:lnTo>
                  <a:lnTo>
                    <a:pt x="0" y="0"/>
                  </a:lnTo>
                  <a:lnTo>
                    <a:pt x="0" y="117"/>
                  </a:lnTo>
                  <a:lnTo>
                    <a:pt x="90"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81" name="Freeform 85"/>
            <p:cNvSpPr>
              <a:spLocks/>
            </p:cNvSpPr>
            <p:nvPr/>
          </p:nvSpPr>
          <p:spPr bwMode="auto">
            <a:xfrm>
              <a:off x="2683" y="3660"/>
              <a:ext cx="76" cy="138"/>
            </a:xfrm>
            <a:custGeom>
              <a:avLst/>
              <a:gdLst/>
              <a:ahLst/>
              <a:cxnLst>
                <a:cxn ang="0">
                  <a:pos x="75" y="137"/>
                </a:cxn>
                <a:cxn ang="0">
                  <a:pos x="75" y="0"/>
                </a:cxn>
                <a:cxn ang="0">
                  <a:pos x="0" y="0"/>
                </a:cxn>
                <a:cxn ang="0">
                  <a:pos x="0" y="137"/>
                </a:cxn>
                <a:cxn ang="0">
                  <a:pos x="75" y="137"/>
                </a:cxn>
              </a:cxnLst>
              <a:rect l="0" t="0" r="r" b="b"/>
              <a:pathLst>
                <a:path w="76" h="138">
                  <a:moveTo>
                    <a:pt x="75" y="137"/>
                  </a:moveTo>
                  <a:lnTo>
                    <a:pt x="75" y="0"/>
                  </a:lnTo>
                  <a:lnTo>
                    <a:pt x="0" y="0"/>
                  </a:lnTo>
                  <a:lnTo>
                    <a:pt x="0" y="137"/>
                  </a:lnTo>
                  <a:lnTo>
                    <a:pt x="75" y="13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82" name="Freeform 86"/>
            <p:cNvSpPr>
              <a:spLocks/>
            </p:cNvSpPr>
            <p:nvPr/>
          </p:nvSpPr>
          <p:spPr bwMode="auto">
            <a:xfrm>
              <a:off x="2452" y="3862"/>
              <a:ext cx="77" cy="175"/>
            </a:xfrm>
            <a:custGeom>
              <a:avLst/>
              <a:gdLst/>
              <a:ahLst/>
              <a:cxnLst>
                <a:cxn ang="0">
                  <a:pos x="0" y="174"/>
                </a:cxn>
                <a:cxn ang="0">
                  <a:pos x="0" y="0"/>
                </a:cxn>
                <a:cxn ang="0">
                  <a:pos x="76" y="0"/>
                </a:cxn>
                <a:cxn ang="0">
                  <a:pos x="76" y="123"/>
                </a:cxn>
                <a:cxn ang="0">
                  <a:pos x="0" y="174"/>
                </a:cxn>
              </a:cxnLst>
              <a:rect l="0" t="0" r="r" b="b"/>
              <a:pathLst>
                <a:path w="77" h="175">
                  <a:moveTo>
                    <a:pt x="0" y="174"/>
                  </a:moveTo>
                  <a:lnTo>
                    <a:pt x="0" y="0"/>
                  </a:lnTo>
                  <a:lnTo>
                    <a:pt x="76" y="0"/>
                  </a:lnTo>
                  <a:lnTo>
                    <a:pt x="76" y="123"/>
                  </a:lnTo>
                  <a:lnTo>
                    <a:pt x="0" y="174"/>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83" name="Freeform 87"/>
            <p:cNvSpPr>
              <a:spLocks/>
            </p:cNvSpPr>
            <p:nvPr/>
          </p:nvSpPr>
          <p:spPr bwMode="auto">
            <a:xfrm>
              <a:off x="2556" y="3594"/>
              <a:ext cx="392" cy="116"/>
            </a:xfrm>
            <a:custGeom>
              <a:avLst/>
              <a:gdLst/>
              <a:ahLst/>
              <a:cxnLst>
                <a:cxn ang="0">
                  <a:pos x="0" y="50"/>
                </a:cxn>
                <a:cxn ang="0">
                  <a:pos x="391" y="0"/>
                </a:cxn>
                <a:cxn ang="0">
                  <a:pos x="391" y="100"/>
                </a:cxn>
                <a:cxn ang="0">
                  <a:pos x="263" y="115"/>
                </a:cxn>
                <a:cxn ang="0">
                  <a:pos x="263" y="86"/>
                </a:cxn>
                <a:cxn ang="0">
                  <a:pos x="131" y="64"/>
                </a:cxn>
                <a:cxn ang="0">
                  <a:pos x="0" y="71"/>
                </a:cxn>
                <a:cxn ang="0">
                  <a:pos x="0" y="50"/>
                </a:cxn>
              </a:cxnLst>
              <a:rect l="0" t="0" r="r" b="b"/>
              <a:pathLst>
                <a:path w="392" h="116">
                  <a:moveTo>
                    <a:pt x="0" y="50"/>
                  </a:moveTo>
                  <a:lnTo>
                    <a:pt x="391" y="0"/>
                  </a:lnTo>
                  <a:lnTo>
                    <a:pt x="391" y="100"/>
                  </a:lnTo>
                  <a:lnTo>
                    <a:pt x="263" y="115"/>
                  </a:lnTo>
                  <a:lnTo>
                    <a:pt x="263" y="86"/>
                  </a:lnTo>
                  <a:lnTo>
                    <a:pt x="131" y="64"/>
                  </a:lnTo>
                  <a:lnTo>
                    <a:pt x="0" y="71"/>
                  </a:lnTo>
                  <a:lnTo>
                    <a:pt x="0" y="5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84" name="Freeform 88"/>
            <p:cNvSpPr>
              <a:spLocks/>
            </p:cNvSpPr>
            <p:nvPr/>
          </p:nvSpPr>
          <p:spPr bwMode="auto">
            <a:xfrm>
              <a:off x="2565" y="3797"/>
              <a:ext cx="801" cy="117"/>
            </a:xfrm>
            <a:custGeom>
              <a:avLst/>
              <a:gdLst/>
              <a:ahLst/>
              <a:cxnLst>
                <a:cxn ang="0">
                  <a:pos x="800" y="116"/>
                </a:cxn>
                <a:cxn ang="0">
                  <a:pos x="800" y="82"/>
                </a:cxn>
                <a:cxn ang="0">
                  <a:pos x="0" y="0"/>
                </a:cxn>
                <a:cxn ang="0">
                  <a:pos x="0" y="33"/>
                </a:cxn>
                <a:cxn ang="0">
                  <a:pos x="800" y="116"/>
                </a:cxn>
              </a:cxnLst>
              <a:rect l="0" t="0" r="r" b="b"/>
              <a:pathLst>
                <a:path w="801" h="117">
                  <a:moveTo>
                    <a:pt x="800" y="116"/>
                  </a:moveTo>
                  <a:lnTo>
                    <a:pt x="800" y="82"/>
                  </a:lnTo>
                  <a:lnTo>
                    <a:pt x="0" y="0"/>
                  </a:lnTo>
                  <a:lnTo>
                    <a:pt x="0" y="33"/>
                  </a:lnTo>
                  <a:lnTo>
                    <a:pt x="800"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85" name="Freeform 89"/>
            <p:cNvSpPr>
              <a:spLocks/>
            </p:cNvSpPr>
            <p:nvPr/>
          </p:nvSpPr>
          <p:spPr bwMode="auto">
            <a:xfrm>
              <a:off x="3299" y="3253"/>
              <a:ext cx="76" cy="581"/>
            </a:xfrm>
            <a:custGeom>
              <a:avLst/>
              <a:gdLst/>
              <a:ahLst/>
              <a:cxnLst>
                <a:cxn ang="0">
                  <a:pos x="75" y="0"/>
                </a:cxn>
                <a:cxn ang="0">
                  <a:pos x="0" y="14"/>
                </a:cxn>
                <a:cxn ang="0">
                  <a:pos x="0" y="580"/>
                </a:cxn>
                <a:cxn ang="0">
                  <a:pos x="75" y="580"/>
                </a:cxn>
                <a:cxn ang="0">
                  <a:pos x="75" y="14"/>
                </a:cxn>
                <a:cxn ang="0">
                  <a:pos x="75" y="0"/>
                </a:cxn>
                <a:cxn ang="0">
                  <a:pos x="0" y="0"/>
                </a:cxn>
                <a:cxn ang="0">
                  <a:pos x="0" y="14"/>
                </a:cxn>
                <a:cxn ang="0">
                  <a:pos x="75" y="0"/>
                </a:cxn>
              </a:cxnLst>
              <a:rect l="0" t="0" r="r" b="b"/>
              <a:pathLst>
                <a:path w="76" h="581">
                  <a:moveTo>
                    <a:pt x="75" y="0"/>
                  </a:moveTo>
                  <a:lnTo>
                    <a:pt x="0" y="14"/>
                  </a:lnTo>
                  <a:lnTo>
                    <a:pt x="0" y="580"/>
                  </a:lnTo>
                  <a:lnTo>
                    <a:pt x="75" y="580"/>
                  </a:lnTo>
                  <a:lnTo>
                    <a:pt x="75" y="14"/>
                  </a:lnTo>
                  <a:lnTo>
                    <a:pt x="75" y="0"/>
                  </a:lnTo>
                  <a:lnTo>
                    <a:pt x="0" y="0"/>
                  </a:lnTo>
                  <a:lnTo>
                    <a:pt x="0" y="14"/>
                  </a:lnTo>
                  <a:lnTo>
                    <a:pt x="75"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86" name="Freeform 90"/>
            <p:cNvSpPr>
              <a:spLocks/>
            </p:cNvSpPr>
            <p:nvPr/>
          </p:nvSpPr>
          <p:spPr bwMode="auto">
            <a:xfrm>
              <a:off x="3304" y="3231"/>
              <a:ext cx="77" cy="118"/>
            </a:xfrm>
            <a:custGeom>
              <a:avLst/>
              <a:gdLst/>
              <a:ahLst/>
              <a:cxnLst>
                <a:cxn ang="0">
                  <a:pos x="76" y="23"/>
                </a:cxn>
                <a:cxn ang="0">
                  <a:pos x="0" y="70"/>
                </a:cxn>
                <a:cxn ang="0">
                  <a:pos x="0" y="117"/>
                </a:cxn>
                <a:cxn ang="0">
                  <a:pos x="76" y="70"/>
                </a:cxn>
                <a:cxn ang="0">
                  <a:pos x="76" y="23"/>
                </a:cxn>
                <a:cxn ang="0">
                  <a:pos x="76" y="0"/>
                </a:cxn>
                <a:cxn ang="0">
                  <a:pos x="76" y="23"/>
                </a:cxn>
              </a:cxnLst>
              <a:rect l="0" t="0" r="r" b="b"/>
              <a:pathLst>
                <a:path w="77" h="118">
                  <a:moveTo>
                    <a:pt x="76" y="23"/>
                  </a:moveTo>
                  <a:lnTo>
                    <a:pt x="0" y="70"/>
                  </a:lnTo>
                  <a:lnTo>
                    <a:pt x="0" y="117"/>
                  </a:lnTo>
                  <a:lnTo>
                    <a:pt x="76" y="70"/>
                  </a:lnTo>
                  <a:lnTo>
                    <a:pt x="76" y="23"/>
                  </a:lnTo>
                  <a:lnTo>
                    <a:pt x="76" y="0"/>
                  </a:lnTo>
                  <a:lnTo>
                    <a:pt x="76" y="2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87" name="Freeform 91"/>
            <p:cNvSpPr>
              <a:spLocks/>
            </p:cNvSpPr>
            <p:nvPr/>
          </p:nvSpPr>
          <p:spPr bwMode="auto">
            <a:xfrm>
              <a:off x="3333" y="3238"/>
              <a:ext cx="75" cy="117"/>
            </a:xfrm>
            <a:custGeom>
              <a:avLst/>
              <a:gdLst/>
              <a:ahLst/>
              <a:cxnLst>
                <a:cxn ang="0">
                  <a:pos x="74" y="116"/>
                </a:cxn>
                <a:cxn ang="0">
                  <a:pos x="64" y="58"/>
                </a:cxn>
                <a:cxn ang="0">
                  <a:pos x="0" y="0"/>
                </a:cxn>
                <a:cxn ang="0">
                  <a:pos x="0" y="58"/>
                </a:cxn>
                <a:cxn ang="0">
                  <a:pos x="64" y="116"/>
                </a:cxn>
                <a:cxn ang="0">
                  <a:pos x="74" y="116"/>
                </a:cxn>
                <a:cxn ang="0">
                  <a:pos x="74" y="58"/>
                </a:cxn>
                <a:cxn ang="0">
                  <a:pos x="64" y="58"/>
                </a:cxn>
                <a:cxn ang="0">
                  <a:pos x="74" y="116"/>
                </a:cxn>
              </a:cxnLst>
              <a:rect l="0" t="0" r="r" b="b"/>
              <a:pathLst>
                <a:path w="75" h="117">
                  <a:moveTo>
                    <a:pt x="74" y="116"/>
                  </a:moveTo>
                  <a:lnTo>
                    <a:pt x="64" y="58"/>
                  </a:lnTo>
                  <a:lnTo>
                    <a:pt x="0" y="0"/>
                  </a:lnTo>
                  <a:lnTo>
                    <a:pt x="0" y="58"/>
                  </a:lnTo>
                  <a:lnTo>
                    <a:pt x="64" y="116"/>
                  </a:lnTo>
                  <a:lnTo>
                    <a:pt x="74" y="116"/>
                  </a:lnTo>
                  <a:lnTo>
                    <a:pt x="74" y="58"/>
                  </a:lnTo>
                  <a:lnTo>
                    <a:pt x="64" y="58"/>
                  </a:lnTo>
                  <a:lnTo>
                    <a:pt x="74"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88" name="Freeform 92"/>
            <p:cNvSpPr>
              <a:spLocks/>
            </p:cNvSpPr>
            <p:nvPr/>
          </p:nvSpPr>
          <p:spPr bwMode="auto">
            <a:xfrm>
              <a:off x="3365" y="3253"/>
              <a:ext cx="77" cy="581"/>
            </a:xfrm>
            <a:custGeom>
              <a:avLst/>
              <a:gdLst/>
              <a:ahLst/>
              <a:cxnLst>
                <a:cxn ang="0">
                  <a:pos x="0" y="580"/>
                </a:cxn>
                <a:cxn ang="0">
                  <a:pos x="76" y="580"/>
                </a:cxn>
                <a:cxn ang="0">
                  <a:pos x="76" y="0"/>
                </a:cxn>
                <a:cxn ang="0">
                  <a:pos x="0" y="0"/>
                </a:cxn>
                <a:cxn ang="0">
                  <a:pos x="0" y="580"/>
                </a:cxn>
              </a:cxnLst>
              <a:rect l="0" t="0" r="r" b="b"/>
              <a:pathLst>
                <a:path w="77" h="581">
                  <a:moveTo>
                    <a:pt x="0" y="580"/>
                  </a:moveTo>
                  <a:lnTo>
                    <a:pt x="76" y="580"/>
                  </a:lnTo>
                  <a:lnTo>
                    <a:pt x="76" y="0"/>
                  </a:lnTo>
                  <a:lnTo>
                    <a:pt x="0" y="0"/>
                  </a:lnTo>
                  <a:lnTo>
                    <a:pt x="0" y="58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89" name="Freeform 93"/>
            <p:cNvSpPr>
              <a:spLocks/>
            </p:cNvSpPr>
            <p:nvPr/>
          </p:nvSpPr>
          <p:spPr bwMode="auto">
            <a:xfrm>
              <a:off x="3333" y="3238"/>
              <a:ext cx="75" cy="596"/>
            </a:xfrm>
            <a:custGeom>
              <a:avLst/>
              <a:gdLst/>
              <a:ahLst/>
              <a:cxnLst>
                <a:cxn ang="0">
                  <a:pos x="0" y="595"/>
                </a:cxn>
                <a:cxn ang="0">
                  <a:pos x="74" y="595"/>
                </a:cxn>
                <a:cxn ang="0">
                  <a:pos x="74" y="0"/>
                </a:cxn>
                <a:cxn ang="0">
                  <a:pos x="0" y="0"/>
                </a:cxn>
                <a:cxn ang="0">
                  <a:pos x="0" y="595"/>
                </a:cxn>
              </a:cxnLst>
              <a:rect l="0" t="0" r="r" b="b"/>
              <a:pathLst>
                <a:path w="75" h="596">
                  <a:moveTo>
                    <a:pt x="0" y="595"/>
                  </a:moveTo>
                  <a:lnTo>
                    <a:pt x="74" y="595"/>
                  </a:lnTo>
                  <a:lnTo>
                    <a:pt x="74" y="0"/>
                  </a:lnTo>
                  <a:lnTo>
                    <a:pt x="0" y="0"/>
                  </a:lnTo>
                  <a:lnTo>
                    <a:pt x="0" y="59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90" name="Freeform 94"/>
            <p:cNvSpPr>
              <a:spLocks/>
            </p:cNvSpPr>
            <p:nvPr/>
          </p:nvSpPr>
          <p:spPr bwMode="auto">
            <a:xfrm>
              <a:off x="2947" y="3115"/>
              <a:ext cx="358" cy="168"/>
            </a:xfrm>
            <a:custGeom>
              <a:avLst/>
              <a:gdLst/>
              <a:ahLst/>
              <a:cxnLst>
                <a:cxn ang="0">
                  <a:pos x="0" y="14"/>
                </a:cxn>
                <a:cxn ang="0">
                  <a:pos x="357" y="167"/>
                </a:cxn>
                <a:cxn ang="0">
                  <a:pos x="357" y="152"/>
                </a:cxn>
                <a:cxn ang="0">
                  <a:pos x="0" y="0"/>
                </a:cxn>
                <a:cxn ang="0">
                  <a:pos x="0" y="14"/>
                </a:cxn>
              </a:cxnLst>
              <a:rect l="0" t="0" r="r" b="b"/>
              <a:pathLst>
                <a:path w="358" h="168">
                  <a:moveTo>
                    <a:pt x="0" y="14"/>
                  </a:moveTo>
                  <a:lnTo>
                    <a:pt x="357" y="167"/>
                  </a:lnTo>
                  <a:lnTo>
                    <a:pt x="357" y="152"/>
                  </a:lnTo>
                  <a:lnTo>
                    <a:pt x="0" y="0"/>
                  </a:lnTo>
                  <a:lnTo>
                    <a:pt x="0" y="14"/>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91" name="Freeform 95"/>
            <p:cNvSpPr>
              <a:spLocks/>
            </p:cNvSpPr>
            <p:nvPr/>
          </p:nvSpPr>
          <p:spPr bwMode="auto">
            <a:xfrm>
              <a:off x="2556" y="3115"/>
              <a:ext cx="392" cy="117"/>
            </a:xfrm>
            <a:custGeom>
              <a:avLst/>
              <a:gdLst/>
              <a:ahLst/>
              <a:cxnLst>
                <a:cxn ang="0">
                  <a:pos x="0" y="99"/>
                </a:cxn>
                <a:cxn ang="0">
                  <a:pos x="0" y="116"/>
                </a:cxn>
                <a:cxn ang="0">
                  <a:pos x="391" y="16"/>
                </a:cxn>
                <a:cxn ang="0">
                  <a:pos x="391" y="0"/>
                </a:cxn>
                <a:cxn ang="0">
                  <a:pos x="0" y="82"/>
                </a:cxn>
                <a:cxn ang="0">
                  <a:pos x="0" y="99"/>
                </a:cxn>
              </a:cxnLst>
              <a:rect l="0" t="0" r="r" b="b"/>
              <a:pathLst>
                <a:path w="392" h="117">
                  <a:moveTo>
                    <a:pt x="0" y="99"/>
                  </a:moveTo>
                  <a:lnTo>
                    <a:pt x="0" y="116"/>
                  </a:lnTo>
                  <a:lnTo>
                    <a:pt x="391" y="16"/>
                  </a:lnTo>
                  <a:lnTo>
                    <a:pt x="391" y="0"/>
                  </a:lnTo>
                  <a:lnTo>
                    <a:pt x="0" y="82"/>
                  </a:lnTo>
                  <a:lnTo>
                    <a:pt x="0" y="99"/>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92" name="Freeform 96"/>
            <p:cNvSpPr>
              <a:spLocks/>
            </p:cNvSpPr>
            <p:nvPr/>
          </p:nvSpPr>
          <p:spPr bwMode="auto">
            <a:xfrm>
              <a:off x="2947" y="3129"/>
              <a:ext cx="75" cy="683"/>
            </a:xfrm>
            <a:custGeom>
              <a:avLst/>
              <a:gdLst/>
              <a:ahLst/>
              <a:cxnLst>
                <a:cxn ang="0">
                  <a:pos x="0" y="682"/>
                </a:cxn>
                <a:cxn ang="0">
                  <a:pos x="74" y="682"/>
                </a:cxn>
                <a:cxn ang="0">
                  <a:pos x="74" y="0"/>
                </a:cxn>
                <a:cxn ang="0">
                  <a:pos x="0" y="0"/>
                </a:cxn>
                <a:cxn ang="0">
                  <a:pos x="0" y="682"/>
                </a:cxn>
              </a:cxnLst>
              <a:rect l="0" t="0" r="r" b="b"/>
              <a:pathLst>
                <a:path w="75" h="683">
                  <a:moveTo>
                    <a:pt x="0" y="682"/>
                  </a:moveTo>
                  <a:lnTo>
                    <a:pt x="74" y="682"/>
                  </a:lnTo>
                  <a:lnTo>
                    <a:pt x="74" y="0"/>
                  </a:lnTo>
                  <a:lnTo>
                    <a:pt x="0" y="0"/>
                  </a:lnTo>
                  <a:lnTo>
                    <a:pt x="0" y="682"/>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93" name="Freeform 97"/>
            <p:cNvSpPr>
              <a:spLocks/>
            </p:cNvSpPr>
            <p:nvPr/>
          </p:nvSpPr>
          <p:spPr bwMode="auto">
            <a:xfrm>
              <a:off x="2556" y="3129"/>
              <a:ext cx="284" cy="118"/>
            </a:xfrm>
            <a:custGeom>
              <a:avLst/>
              <a:gdLst/>
              <a:ahLst/>
              <a:cxnLst>
                <a:cxn ang="0">
                  <a:pos x="0" y="117"/>
                </a:cxn>
                <a:cxn ang="0">
                  <a:pos x="0" y="58"/>
                </a:cxn>
                <a:cxn ang="0">
                  <a:pos x="231" y="0"/>
                </a:cxn>
                <a:cxn ang="0">
                  <a:pos x="283" y="11"/>
                </a:cxn>
                <a:cxn ang="0">
                  <a:pos x="0" y="117"/>
                </a:cxn>
              </a:cxnLst>
              <a:rect l="0" t="0" r="r" b="b"/>
              <a:pathLst>
                <a:path w="284" h="118">
                  <a:moveTo>
                    <a:pt x="0" y="117"/>
                  </a:moveTo>
                  <a:lnTo>
                    <a:pt x="0" y="58"/>
                  </a:lnTo>
                  <a:lnTo>
                    <a:pt x="231" y="0"/>
                  </a:lnTo>
                  <a:lnTo>
                    <a:pt x="283" y="11"/>
                  </a:lnTo>
                  <a:lnTo>
                    <a:pt x="0"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94" name="Freeform 98"/>
            <p:cNvSpPr>
              <a:spLocks/>
            </p:cNvSpPr>
            <p:nvPr/>
          </p:nvSpPr>
          <p:spPr bwMode="auto">
            <a:xfrm>
              <a:off x="2787" y="2673"/>
              <a:ext cx="75" cy="479"/>
            </a:xfrm>
            <a:custGeom>
              <a:avLst/>
              <a:gdLst/>
              <a:ahLst/>
              <a:cxnLst>
                <a:cxn ang="0">
                  <a:pos x="0" y="478"/>
                </a:cxn>
                <a:cxn ang="0">
                  <a:pos x="74" y="478"/>
                </a:cxn>
                <a:cxn ang="0">
                  <a:pos x="74" y="0"/>
                </a:cxn>
                <a:cxn ang="0">
                  <a:pos x="0" y="0"/>
                </a:cxn>
                <a:cxn ang="0">
                  <a:pos x="0" y="478"/>
                </a:cxn>
              </a:cxnLst>
              <a:rect l="0" t="0" r="r" b="b"/>
              <a:pathLst>
                <a:path w="75" h="479">
                  <a:moveTo>
                    <a:pt x="0" y="478"/>
                  </a:moveTo>
                  <a:lnTo>
                    <a:pt x="74" y="478"/>
                  </a:lnTo>
                  <a:lnTo>
                    <a:pt x="74" y="0"/>
                  </a:lnTo>
                  <a:lnTo>
                    <a:pt x="0" y="0"/>
                  </a:lnTo>
                  <a:lnTo>
                    <a:pt x="0" y="47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95" name="Freeform 99"/>
            <p:cNvSpPr>
              <a:spLocks/>
            </p:cNvSpPr>
            <p:nvPr/>
          </p:nvSpPr>
          <p:spPr bwMode="auto">
            <a:xfrm>
              <a:off x="2556" y="2658"/>
              <a:ext cx="232" cy="117"/>
            </a:xfrm>
            <a:custGeom>
              <a:avLst/>
              <a:gdLst/>
              <a:ahLst/>
              <a:cxnLst>
                <a:cxn ang="0">
                  <a:pos x="231" y="0"/>
                </a:cxn>
                <a:cxn ang="0">
                  <a:pos x="0" y="87"/>
                </a:cxn>
                <a:cxn ang="0">
                  <a:pos x="0" y="116"/>
                </a:cxn>
                <a:cxn ang="0">
                  <a:pos x="231" y="38"/>
                </a:cxn>
                <a:cxn ang="0">
                  <a:pos x="231" y="0"/>
                </a:cxn>
              </a:cxnLst>
              <a:rect l="0" t="0" r="r" b="b"/>
              <a:pathLst>
                <a:path w="232" h="117">
                  <a:moveTo>
                    <a:pt x="231" y="0"/>
                  </a:moveTo>
                  <a:lnTo>
                    <a:pt x="0" y="87"/>
                  </a:lnTo>
                  <a:lnTo>
                    <a:pt x="0" y="116"/>
                  </a:lnTo>
                  <a:lnTo>
                    <a:pt x="231" y="38"/>
                  </a:lnTo>
                  <a:lnTo>
                    <a:pt x="231"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96" name="Freeform 100"/>
            <p:cNvSpPr>
              <a:spLocks/>
            </p:cNvSpPr>
            <p:nvPr/>
          </p:nvSpPr>
          <p:spPr bwMode="auto">
            <a:xfrm>
              <a:off x="2787" y="2658"/>
              <a:ext cx="307" cy="204"/>
            </a:xfrm>
            <a:custGeom>
              <a:avLst/>
              <a:gdLst/>
              <a:ahLst/>
              <a:cxnLst>
                <a:cxn ang="0">
                  <a:pos x="306" y="188"/>
                </a:cxn>
                <a:cxn ang="0">
                  <a:pos x="306" y="181"/>
                </a:cxn>
                <a:cxn ang="0">
                  <a:pos x="0" y="0"/>
                </a:cxn>
                <a:cxn ang="0">
                  <a:pos x="0" y="29"/>
                </a:cxn>
                <a:cxn ang="0">
                  <a:pos x="296" y="203"/>
                </a:cxn>
                <a:cxn ang="0">
                  <a:pos x="296" y="188"/>
                </a:cxn>
                <a:cxn ang="0">
                  <a:pos x="306" y="188"/>
                </a:cxn>
                <a:cxn ang="0">
                  <a:pos x="306" y="181"/>
                </a:cxn>
                <a:cxn ang="0">
                  <a:pos x="306" y="188"/>
                </a:cxn>
              </a:cxnLst>
              <a:rect l="0" t="0" r="r" b="b"/>
              <a:pathLst>
                <a:path w="307" h="204">
                  <a:moveTo>
                    <a:pt x="306" y="188"/>
                  </a:moveTo>
                  <a:lnTo>
                    <a:pt x="306" y="181"/>
                  </a:lnTo>
                  <a:lnTo>
                    <a:pt x="0" y="0"/>
                  </a:lnTo>
                  <a:lnTo>
                    <a:pt x="0" y="29"/>
                  </a:lnTo>
                  <a:lnTo>
                    <a:pt x="296" y="203"/>
                  </a:lnTo>
                  <a:lnTo>
                    <a:pt x="296" y="188"/>
                  </a:lnTo>
                  <a:lnTo>
                    <a:pt x="306" y="188"/>
                  </a:lnTo>
                  <a:lnTo>
                    <a:pt x="306" y="181"/>
                  </a:lnTo>
                  <a:lnTo>
                    <a:pt x="306" y="18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97" name="Freeform 101"/>
            <p:cNvSpPr>
              <a:spLocks/>
            </p:cNvSpPr>
            <p:nvPr/>
          </p:nvSpPr>
          <p:spPr bwMode="auto">
            <a:xfrm>
              <a:off x="3083" y="2846"/>
              <a:ext cx="76" cy="343"/>
            </a:xfrm>
            <a:custGeom>
              <a:avLst/>
              <a:gdLst/>
              <a:ahLst/>
              <a:cxnLst>
                <a:cxn ang="0">
                  <a:pos x="0" y="342"/>
                </a:cxn>
                <a:cxn ang="0">
                  <a:pos x="75" y="342"/>
                </a:cxn>
                <a:cxn ang="0">
                  <a:pos x="75" y="0"/>
                </a:cxn>
                <a:cxn ang="0">
                  <a:pos x="0" y="0"/>
                </a:cxn>
                <a:cxn ang="0">
                  <a:pos x="0" y="342"/>
                </a:cxn>
              </a:cxnLst>
              <a:rect l="0" t="0" r="r" b="b"/>
              <a:pathLst>
                <a:path w="76" h="343">
                  <a:moveTo>
                    <a:pt x="0" y="342"/>
                  </a:moveTo>
                  <a:lnTo>
                    <a:pt x="75" y="342"/>
                  </a:lnTo>
                  <a:lnTo>
                    <a:pt x="75" y="0"/>
                  </a:lnTo>
                  <a:lnTo>
                    <a:pt x="0" y="0"/>
                  </a:lnTo>
                  <a:lnTo>
                    <a:pt x="0" y="342"/>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98" name="Freeform 102"/>
            <p:cNvSpPr>
              <a:spLocks/>
            </p:cNvSpPr>
            <p:nvPr/>
          </p:nvSpPr>
          <p:spPr bwMode="auto">
            <a:xfrm>
              <a:off x="3248" y="2927"/>
              <a:ext cx="75" cy="327"/>
            </a:xfrm>
            <a:custGeom>
              <a:avLst/>
              <a:gdLst/>
              <a:ahLst/>
              <a:cxnLst>
                <a:cxn ang="0">
                  <a:pos x="0" y="326"/>
                </a:cxn>
                <a:cxn ang="0">
                  <a:pos x="74" y="326"/>
                </a:cxn>
                <a:cxn ang="0">
                  <a:pos x="74" y="0"/>
                </a:cxn>
                <a:cxn ang="0">
                  <a:pos x="0" y="0"/>
                </a:cxn>
                <a:cxn ang="0">
                  <a:pos x="0" y="326"/>
                </a:cxn>
              </a:cxnLst>
              <a:rect l="0" t="0" r="r" b="b"/>
              <a:pathLst>
                <a:path w="75" h="327">
                  <a:moveTo>
                    <a:pt x="0" y="326"/>
                  </a:moveTo>
                  <a:lnTo>
                    <a:pt x="74" y="326"/>
                  </a:lnTo>
                  <a:lnTo>
                    <a:pt x="74" y="0"/>
                  </a:lnTo>
                  <a:lnTo>
                    <a:pt x="0" y="0"/>
                  </a:lnTo>
                  <a:lnTo>
                    <a:pt x="0" y="32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199" name="Freeform 103"/>
            <p:cNvSpPr>
              <a:spLocks/>
            </p:cNvSpPr>
            <p:nvPr/>
          </p:nvSpPr>
          <p:spPr bwMode="auto">
            <a:xfrm>
              <a:off x="3248" y="2927"/>
              <a:ext cx="199" cy="138"/>
            </a:xfrm>
            <a:custGeom>
              <a:avLst/>
              <a:gdLst/>
              <a:ahLst/>
              <a:cxnLst>
                <a:cxn ang="0">
                  <a:pos x="198" y="122"/>
                </a:cxn>
                <a:cxn ang="0">
                  <a:pos x="0" y="0"/>
                </a:cxn>
                <a:cxn ang="0">
                  <a:pos x="0" y="14"/>
                </a:cxn>
                <a:cxn ang="0">
                  <a:pos x="188" y="137"/>
                </a:cxn>
                <a:cxn ang="0">
                  <a:pos x="188" y="122"/>
                </a:cxn>
                <a:cxn ang="0">
                  <a:pos x="198" y="122"/>
                </a:cxn>
              </a:cxnLst>
              <a:rect l="0" t="0" r="r" b="b"/>
              <a:pathLst>
                <a:path w="199" h="138">
                  <a:moveTo>
                    <a:pt x="198" y="122"/>
                  </a:moveTo>
                  <a:lnTo>
                    <a:pt x="0" y="0"/>
                  </a:lnTo>
                  <a:lnTo>
                    <a:pt x="0" y="14"/>
                  </a:lnTo>
                  <a:lnTo>
                    <a:pt x="188" y="137"/>
                  </a:lnTo>
                  <a:lnTo>
                    <a:pt x="188" y="122"/>
                  </a:lnTo>
                  <a:lnTo>
                    <a:pt x="198" y="122"/>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00" name="Freeform 104"/>
            <p:cNvSpPr>
              <a:spLocks/>
            </p:cNvSpPr>
            <p:nvPr/>
          </p:nvSpPr>
          <p:spPr bwMode="auto">
            <a:xfrm>
              <a:off x="3436" y="3064"/>
              <a:ext cx="76" cy="241"/>
            </a:xfrm>
            <a:custGeom>
              <a:avLst/>
              <a:gdLst/>
              <a:ahLst/>
              <a:cxnLst>
                <a:cxn ang="0">
                  <a:pos x="0" y="240"/>
                </a:cxn>
                <a:cxn ang="0">
                  <a:pos x="75" y="240"/>
                </a:cxn>
                <a:cxn ang="0">
                  <a:pos x="75" y="0"/>
                </a:cxn>
                <a:cxn ang="0">
                  <a:pos x="0" y="0"/>
                </a:cxn>
                <a:cxn ang="0">
                  <a:pos x="0" y="240"/>
                </a:cxn>
              </a:cxnLst>
              <a:rect l="0" t="0" r="r" b="b"/>
              <a:pathLst>
                <a:path w="76" h="241">
                  <a:moveTo>
                    <a:pt x="0" y="240"/>
                  </a:moveTo>
                  <a:lnTo>
                    <a:pt x="75" y="240"/>
                  </a:lnTo>
                  <a:lnTo>
                    <a:pt x="75" y="0"/>
                  </a:lnTo>
                  <a:lnTo>
                    <a:pt x="0" y="0"/>
                  </a:lnTo>
                  <a:lnTo>
                    <a:pt x="0" y="24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01" name="Freeform 105"/>
            <p:cNvSpPr>
              <a:spLocks/>
            </p:cNvSpPr>
            <p:nvPr/>
          </p:nvSpPr>
          <p:spPr bwMode="auto">
            <a:xfrm>
              <a:off x="2623" y="2636"/>
              <a:ext cx="347" cy="139"/>
            </a:xfrm>
            <a:custGeom>
              <a:avLst/>
              <a:gdLst/>
              <a:ahLst/>
              <a:cxnLst>
                <a:cxn ang="0">
                  <a:pos x="163" y="36"/>
                </a:cxn>
                <a:cxn ang="0">
                  <a:pos x="0" y="87"/>
                </a:cxn>
                <a:cxn ang="0">
                  <a:pos x="0" y="50"/>
                </a:cxn>
                <a:cxn ang="0">
                  <a:pos x="158" y="0"/>
                </a:cxn>
                <a:cxn ang="0">
                  <a:pos x="346" y="108"/>
                </a:cxn>
                <a:cxn ang="0">
                  <a:pos x="346" y="138"/>
                </a:cxn>
                <a:cxn ang="0">
                  <a:pos x="163" y="36"/>
                </a:cxn>
              </a:cxnLst>
              <a:rect l="0" t="0" r="r" b="b"/>
              <a:pathLst>
                <a:path w="347" h="139">
                  <a:moveTo>
                    <a:pt x="163" y="36"/>
                  </a:moveTo>
                  <a:lnTo>
                    <a:pt x="0" y="87"/>
                  </a:lnTo>
                  <a:lnTo>
                    <a:pt x="0" y="50"/>
                  </a:lnTo>
                  <a:lnTo>
                    <a:pt x="158" y="0"/>
                  </a:lnTo>
                  <a:lnTo>
                    <a:pt x="346" y="108"/>
                  </a:lnTo>
                  <a:lnTo>
                    <a:pt x="346" y="138"/>
                  </a:lnTo>
                  <a:lnTo>
                    <a:pt x="163" y="3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02" name="Freeform 106"/>
            <p:cNvSpPr>
              <a:spLocks/>
            </p:cNvSpPr>
            <p:nvPr/>
          </p:nvSpPr>
          <p:spPr bwMode="auto">
            <a:xfrm>
              <a:off x="2829" y="3731"/>
              <a:ext cx="476" cy="118"/>
            </a:xfrm>
            <a:custGeom>
              <a:avLst/>
              <a:gdLst/>
              <a:ahLst/>
              <a:cxnLst>
                <a:cxn ang="0">
                  <a:pos x="475" y="117"/>
                </a:cxn>
                <a:cxn ang="0">
                  <a:pos x="0" y="100"/>
                </a:cxn>
                <a:cxn ang="0">
                  <a:pos x="0" y="0"/>
                </a:cxn>
                <a:cxn ang="0">
                  <a:pos x="117" y="0"/>
                </a:cxn>
                <a:cxn ang="0">
                  <a:pos x="475" y="58"/>
                </a:cxn>
                <a:cxn ang="0">
                  <a:pos x="475" y="117"/>
                </a:cxn>
              </a:cxnLst>
              <a:rect l="0" t="0" r="r" b="b"/>
              <a:pathLst>
                <a:path w="476" h="118">
                  <a:moveTo>
                    <a:pt x="475" y="117"/>
                  </a:moveTo>
                  <a:lnTo>
                    <a:pt x="0" y="100"/>
                  </a:lnTo>
                  <a:lnTo>
                    <a:pt x="0" y="0"/>
                  </a:lnTo>
                  <a:lnTo>
                    <a:pt x="117" y="0"/>
                  </a:lnTo>
                  <a:lnTo>
                    <a:pt x="475" y="58"/>
                  </a:lnTo>
                  <a:lnTo>
                    <a:pt x="475"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03" name="Freeform 107"/>
            <p:cNvSpPr>
              <a:spLocks/>
            </p:cNvSpPr>
            <p:nvPr/>
          </p:nvSpPr>
          <p:spPr bwMode="auto">
            <a:xfrm>
              <a:off x="2641" y="3848"/>
              <a:ext cx="857" cy="117"/>
            </a:xfrm>
            <a:custGeom>
              <a:avLst/>
              <a:gdLst/>
              <a:ahLst/>
              <a:cxnLst>
                <a:cxn ang="0">
                  <a:pos x="856" y="90"/>
                </a:cxn>
                <a:cxn ang="0">
                  <a:pos x="856" y="64"/>
                </a:cxn>
                <a:cxn ang="0">
                  <a:pos x="0" y="0"/>
                </a:cxn>
                <a:cxn ang="0">
                  <a:pos x="0" y="38"/>
                </a:cxn>
                <a:cxn ang="0">
                  <a:pos x="856" y="116"/>
                </a:cxn>
                <a:cxn ang="0">
                  <a:pos x="856" y="90"/>
                </a:cxn>
              </a:cxnLst>
              <a:rect l="0" t="0" r="r" b="b"/>
              <a:pathLst>
                <a:path w="857" h="117">
                  <a:moveTo>
                    <a:pt x="856" y="90"/>
                  </a:moveTo>
                  <a:lnTo>
                    <a:pt x="856" y="64"/>
                  </a:lnTo>
                  <a:lnTo>
                    <a:pt x="0" y="0"/>
                  </a:lnTo>
                  <a:lnTo>
                    <a:pt x="0" y="38"/>
                  </a:lnTo>
                  <a:lnTo>
                    <a:pt x="856" y="116"/>
                  </a:lnTo>
                  <a:lnTo>
                    <a:pt x="856" y="9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04" name="Freeform 108"/>
            <p:cNvSpPr>
              <a:spLocks/>
            </p:cNvSpPr>
            <p:nvPr/>
          </p:nvSpPr>
          <p:spPr bwMode="auto">
            <a:xfrm>
              <a:off x="2452" y="3862"/>
              <a:ext cx="1013" cy="248"/>
            </a:xfrm>
            <a:custGeom>
              <a:avLst/>
              <a:gdLst/>
              <a:ahLst/>
              <a:cxnLst>
                <a:cxn ang="0">
                  <a:pos x="178" y="0"/>
                </a:cxn>
                <a:cxn ang="0">
                  <a:pos x="89" y="174"/>
                </a:cxn>
                <a:cxn ang="0">
                  <a:pos x="0" y="174"/>
                </a:cxn>
                <a:cxn ang="0">
                  <a:pos x="0" y="247"/>
                </a:cxn>
                <a:cxn ang="0">
                  <a:pos x="1012" y="247"/>
                </a:cxn>
                <a:cxn ang="0">
                  <a:pos x="1012" y="36"/>
                </a:cxn>
                <a:cxn ang="0">
                  <a:pos x="880" y="21"/>
                </a:cxn>
                <a:cxn ang="0">
                  <a:pos x="880" y="196"/>
                </a:cxn>
                <a:cxn ang="0">
                  <a:pos x="188" y="174"/>
                </a:cxn>
                <a:cxn ang="0">
                  <a:pos x="188" y="0"/>
                </a:cxn>
                <a:cxn ang="0">
                  <a:pos x="178" y="0"/>
                </a:cxn>
              </a:cxnLst>
              <a:rect l="0" t="0" r="r" b="b"/>
              <a:pathLst>
                <a:path w="1013" h="248">
                  <a:moveTo>
                    <a:pt x="178" y="0"/>
                  </a:moveTo>
                  <a:lnTo>
                    <a:pt x="89" y="174"/>
                  </a:lnTo>
                  <a:lnTo>
                    <a:pt x="0" y="174"/>
                  </a:lnTo>
                  <a:lnTo>
                    <a:pt x="0" y="247"/>
                  </a:lnTo>
                  <a:lnTo>
                    <a:pt x="1012" y="247"/>
                  </a:lnTo>
                  <a:lnTo>
                    <a:pt x="1012" y="36"/>
                  </a:lnTo>
                  <a:lnTo>
                    <a:pt x="880" y="21"/>
                  </a:lnTo>
                  <a:lnTo>
                    <a:pt x="880" y="196"/>
                  </a:lnTo>
                  <a:lnTo>
                    <a:pt x="188" y="174"/>
                  </a:lnTo>
                  <a:lnTo>
                    <a:pt x="188" y="0"/>
                  </a:lnTo>
                  <a:lnTo>
                    <a:pt x="178"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05" name="Freeform 109"/>
            <p:cNvSpPr>
              <a:spLocks/>
            </p:cNvSpPr>
            <p:nvPr/>
          </p:nvSpPr>
          <p:spPr bwMode="auto">
            <a:xfrm>
              <a:off x="2655" y="3862"/>
              <a:ext cx="77" cy="189"/>
            </a:xfrm>
            <a:custGeom>
              <a:avLst/>
              <a:gdLst/>
              <a:ahLst/>
              <a:cxnLst>
                <a:cxn ang="0">
                  <a:pos x="0" y="188"/>
                </a:cxn>
                <a:cxn ang="0">
                  <a:pos x="0" y="0"/>
                </a:cxn>
                <a:cxn ang="0">
                  <a:pos x="76" y="0"/>
                </a:cxn>
                <a:cxn ang="0">
                  <a:pos x="76" y="188"/>
                </a:cxn>
                <a:cxn ang="0">
                  <a:pos x="0" y="188"/>
                </a:cxn>
              </a:cxnLst>
              <a:rect l="0" t="0" r="r" b="b"/>
              <a:pathLst>
                <a:path w="77" h="189">
                  <a:moveTo>
                    <a:pt x="0" y="188"/>
                  </a:moveTo>
                  <a:lnTo>
                    <a:pt x="0" y="0"/>
                  </a:lnTo>
                  <a:lnTo>
                    <a:pt x="76" y="0"/>
                  </a:lnTo>
                  <a:lnTo>
                    <a:pt x="76" y="188"/>
                  </a:lnTo>
                  <a:lnTo>
                    <a:pt x="0" y="18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06" name="Freeform 110"/>
            <p:cNvSpPr>
              <a:spLocks/>
            </p:cNvSpPr>
            <p:nvPr/>
          </p:nvSpPr>
          <p:spPr bwMode="auto">
            <a:xfrm>
              <a:off x="2740" y="3862"/>
              <a:ext cx="156" cy="189"/>
            </a:xfrm>
            <a:custGeom>
              <a:avLst/>
              <a:gdLst/>
              <a:ahLst/>
              <a:cxnLst>
                <a:cxn ang="0">
                  <a:pos x="0" y="188"/>
                </a:cxn>
                <a:cxn ang="0">
                  <a:pos x="0" y="0"/>
                </a:cxn>
                <a:cxn ang="0">
                  <a:pos x="155" y="0"/>
                </a:cxn>
                <a:cxn ang="0">
                  <a:pos x="155" y="188"/>
                </a:cxn>
                <a:cxn ang="0">
                  <a:pos x="0" y="188"/>
                </a:cxn>
              </a:cxnLst>
              <a:rect l="0" t="0" r="r" b="b"/>
              <a:pathLst>
                <a:path w="156" h="189">
                  <a:moveTo>
                    <a:pt x="0" y="188"/>
                  </a:moveTo>
                  <a:lnTo>
                    <a:pt x="0" y="0"/>
                  </a:lnTo>
                  <a:lnTo>
                    <a:pt x="155" y="0"/>
                  </a:lnTo>
                  <a:lnTo>
                    <a:pt x="155" y="188"/>
                  </a:lnTo>
                  <a:lnTo>
                    <a:pt x="0" y="18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07" name="Freeform 111"/>
            <p:cNvSpPr>
              <a:spLocks/>
            </p:cNvSpPr>
            <p:nvPr/>
          </p:nvSpPr>
          <p:spPr bwMode="auto">
            <a:xfrm>
              <a:off x="2913" y="3862"/>
              <a:ext cx="138" cy="189"/>
            </a:xfrm>
            <a:custGeom>
              <a:avLst/>
              <a:gdLst/>
              <a:ahLst/>
              <a:cxnLst>
                <a:cxn ang="0">
                  <a:pos x="0" y="173"/>
                </a:cxn>
                <a:cxn ang="0">
                  <a:pos x="0" y="0"/>
                </a:cxn>
                <a:cxn ang="0">
                  <a:pos x="137" y="7"/>
                </a:cxn>
                <a:cxn ang="0">
                  <a:pos x="137" y="188"/>
                </a:cxn>
                <a:cxn ang="0">
                  <a:pos x="0" y="173"/>
                </a:cxn>
              </a:cxnLst>
              <a:rect l="0" t="0" r="r" b="b"/>
              <a:pathLst>
                <a:path w="138" h="189">
                  <a:moveTo>
                    <a:pt x="0" y="173"/>
                  </a:moveTo>
                  <a:lnTo>
                    <a:pt x="0" y="0"/>
                  </a:lnTo>
                  <a:lnTo>
                    <a:pt x="137" y="7"/>
                  </a:lnTo>
                  <a:lnTo>
                    <a:pt x="137" y="188"/>
                  </a:lnTo>
                  <a:lnTo>
                    <a:pt x="0" y="17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08" name="Freeform 112"/>
            <p:cNvSpPr>
              <a:spLocks/>
            </p:cNvSpPr>
            <p:nvPr/>
          </p:nvSpPr>
          <p:spPr bwMode="auto">
            <a:xfrm>
              <a:off x="3059" y="3870"/>
              <a:ext cx="124" cy="181"/>
            </a:xfrm>
            <a:custGeom>
              <a:avLst/>
              <a:gdLst/>
              <a:ahLst/>
              <a:cxnLst>
                <a:cxn ang="0">
                  <a:pos x="0" y="180"/>
                </a:cxn>
                <a:cxn ang="0">
                  <a:pos x="0" y="0"/>
                </a:cxn>
                <a:cxn ang="0">
                  <a:pos x="123" y="28"/>
                </a:cxn>
                <a:cxn ang="0">
                  <a:pos x="123" y="180"/>
                </a:cxn>
                <a:cxn ang="0">
                  <a:pos x="0" y="180"/>
                </a:cxn>
              </a:cxnLst>
              <a:rect l="0" t="0" r="r" b="b"/>
              <a:pathLst>
                <a:path w="124" h="181">
                  <a:moveTo>
                    <a:pt x="0" y="180"/>
                  </a:moveTo>
                  <a:lnTo>
                    <a:pt x="0" y="0"/>
                  </a:lnTo>
                  <a:lnTo>
                    <a:pt x="123" y="28"/>
                  </a:lnTo>
                  <a:lnTo>
                    <a:pt x="123" y="180"/>
                  </a:lnTo>
                  <a:lnTo>
                    <a:pt x="0" y="18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09" name="Freeform 113"/>
            <p:cNvSpPr>
              <a:spLocks/>
            </p:cNvSpPr>
            <p:nvPr/>
          </p:nvSpPr>
          <p:spPr bwMode="auto">
            <a:xfrm>
              <a:off x="3201" y="3884"/>
              <a:ext cx="122" cy="175"/>
            </a:xfrm>
            <a:custGeom>
              <a:avLst/>
              <a:gdLst/>
              <a:ahLst/>
              <a:cxnLst>
                <a:cxn ang="0">
                  <a:pos x="0" y="166"/>
                </a:cxn>
                <a:cxn ang="0">
                  <a:pos x="0" y="0"/>
                </a:cxn>
                <a:cxn ang="0">
                  <a:pos x="121" y="0"/>
                </a:cxn>
                <a:cxn ang="0">
                  <a:pos x="121" y="174"/>
                </a:cxn>
                <a:cxn ang="0">
                  <a:pos x="0" y="166"/>
                </a:cxn>
              </a:cxnLst>
              <a:rect l="0" t="0" r="r" b="b"/>
              <a:pathLst>
                <a:path w="122" h="175">
                  <a:moveTo>
                    <a:pt x="0" y="166"/>
                  </a:moveTo>
                  <a:lnTo>
                    <a:pt x="0" y="0"/>
                  </a:lnTo>
                  <a:lnTo>
                    <a:pt x="121" y="0"/>
                  </a:lnTo>
                  <a:lnTo>
                    <a:pt x="121" y="174"/>
                  </a:lnTo>
                  <a:lnTo>
                    <a:pt x="0" y="16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10" name="Freeform 114"/>
            <p:cNvSpPr>
              <a:spLocks/>
            </p:cNvSpPr>
            <p:nvPr/>
          </p:nvSpPr>
          <p:spPr bwMode="auto">
            <a:xfrm>
              <a:off x="2947" y="3151"/>
              <a:ext cx="358" cy="240"/>
            </a:xfrm>
            <a:custGeom>
              <a:avLst/>
              <a:gdLst/>
              <a:ahLst/>
              <a:cxnLst>
                <a:cxn ang="0">
                  <a:pos x="0" y="115"/>
                </a:cxn>
                <a:cxn ang="0">
                  <a:pos x="0" y="0"/>
                </a:cxn>
                <a:cxn ang="0">
                  <a:pos x="357" y="152"/>
                </a:cxn>
                <a:cxn ang="0">
                  <a:pos x="357" y="239"/>
                </a:cxn>
                <a:cxn ang="0">
                  <a:pos x="0" y="115"/>
                </a:cxn>
              </a:cxnLst>
              <a:rect l="0" t="0" r="r" b="b"/>
              <a:pathLst>
                <a:path w="358" h="240">
                  <a:moveTo>
                    <a:pt x="0" y="115"/>
                  </a:moveTo>
                  <a:lnTo>
                    <a:pt x="0" y="0"/>
                  </a:lnTo>
                  <a:lnTo>
                    <a:pt x="357" y="152"/>
                  </a:lnTo>
                  <a:lnTo>
                    <a:pt x="357" y="239"/>
                  </a:lnTo>
                  <a:lnTo>
                    <a:pt x="0" y="11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11" name="Freeform 115"/>
            <p:cNvSpPr>
              <a:spLocks/>
            </p:cNvSpPr>
            <p:nvPr/>
          </p:nvSpPr>
          <p:spPr bwMode="auto">
            <a:xfrm>
              <a:off x="2947" y="3289"/>
              <a:ext cx="358" cy="219"/>
            </a:xfrm>
            <a:custGeom>
              <a:avLst/>
              <a:gdLst/>
              <a:ahLst/>
              <a:cxnLst>
                <a:cxn ang="0">
                  <a:pos x="0" y="101"/>
                </a:cxn>
                <a:cxn ang="0">
                  <a:pos x="0" y="0"/>
                </a:cxn>
                <a:cxn ang="0">
                  <a:pos x="357" y="138"/>
                </a:cxn>
                <a:cxn ang="0">
                  <a:pos x="357" y="218"/>
                </a:cxn>
                <a:cxn ang="0">
                  <a:pos x="0" y="101"/>
                </a:cxn>
              </a:cxnLst>
              <a:rect l="0" t="0" r="r" b="b"/>
              <a:pathLst>
                <a:path w="358" h="219">
                  <a:moveTo>
                    <a:pt x="0" y="101"/>
                  </a:moveTo>
                  <a:lnTo>
                    <a:pt x="0" y="0"/>
                  </a:lnTo>
                  <a:lnTo>
                    <a:pt x="357" y="138"/>
                  </a:lnTo>
                  <a:lnTo>
                    <a:pt x="357" y="218"/>
                  </a:lnTo>
                  <a:lnTo>
                    <a:pt x="0" y="10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12" name="Freeform 116"/>
            <p:cNvSpPr>
              <a:spLocks/>
            </p:cNvSpPr>
            <p:nvPr/>
          </p:nvSpPr>
          <p:spPr bwMode="auto">
            <a:xfrm>
              <a:off x="2947" y="3427"/>
              <a:ext cx="358" cy="219"/>
            </a:xfrm>
            <a:custGeom>
              <a:avLst/>
              <a:gdLst/>
              <a:ahLst/>
              <a:cxnLst>
                <a:cxn ang="0">
                  <a:pos x="0" y="130"/>
                </a:cxn>
                <a:cxn ang="0">
                  <a:pos x="0" y="0"/>
                </a:cxn>
                <a:cxn ang="0">
                  <a:pos x="357" y="116"/>
                </a:cxn>
                <a:cxn ang="0">
                  <a:pos x="357" y="218"/>
                </a:cxn>
                <a:cxn ang="0">
                  <a:pos x="0" y="130"/>
                </a:cxn>
              </a:cxnLst>
              <a:rect l="0" t="0" r="r" b="b"/>
              <a:pathLst>
                <a:path w="358" h="219">
                  <a:moveTo>
                    <a:pt x="0" y="130"/>
                  </a:moveTo>
                  <a:lnTo>
                    <a:pt x="0" y="0"/>
                  </a:lnTo>
                  <a:lnTo>
                    <a:pt x="357" y="116"/>
                  </a:lnTo>
                  <a:lnTo>
                    <a:pt x="357" y="218"/>
                  </a:lnTo>
                  <a:lnTo>
                    <a:pt x="0" y="13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13" name="Freeform 117"/>
            <p:cNvSpPr>
              <a:spLocks/>
            </p:cNvSpPr>
            <p:nvPr/>
          </p:nvSpPr>
          <p:spPr bwMode="auto">
            <a:xfrm>
              <a:off x="2947" y="3594"/>
              <a:ext cx="358" cy="167"/>
            </a:xfrm>
            <a:custGeom>
              <a:avLst/>
              <a:gdLst/>
              <a:ahLst/>
              <a:cxnLst>
                <a:cxn ang="0">
                  <a:pos x="0" y="101"/>
                </a:cxn>
                <a:cxn ang="0">
                  <a:pos x="0" y="0"/>
                </a:cxn>
                <a:cxn ang="0">
                  <a:pos x="357" y="86"/>
                </a:cxn>
                <a:cxn ang="0">
                  <a:pos x="357" y="166"/>
                </a:cxn>
                <a:cxn ang="0">
                  <a:pos x="0" y="101"/>
                </a:cxn>
              </a:cxnLst>
              <a:rect l="0" t="0" r="r" b="b"/>
              <a:pathLst>
                <a:path w="358" h="167">
                  <a:moveTo>
                    <a:pt x="0" y="101"/>
                  </a:moveTo>
                  <a:lnTo>
                    <a:pt x="0" y="0"/>
                  </a:lnTo>
                  <a:lnTo>
                    <a:pt x="357" y="86"/>
                  </a:lnTo>
                  <a:lnTo>
                    <a:pt x="357" y="166"/>
                  </a:lnTo>
                  <a:lnTo>
                    <a:pt x="0" y="10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14" name="Freeform 118"/>
            <p:cNvSpPr>
              <a:spLocks/>
            </p:cNvSpPr>
            <p:nvPr/>
          </p:nvSpPr>
          <p:spPr bwMode="auto">
            <a:xfrm>
              <a:off x="2556" y="2999"/>
              <a:ext cx="528" cy="190"/>
            </a:xfrm>
            <a:custGeom>
              <a:avLst/>
              <a:gdLst/>
              <a:ahLst/>
              <a:cxnLst>
                <a:cxn ang="0">
                  <a:pos x="0" y="101"/>
                </a:cxn>
                <a:cxn ang="0">
                  <a:pos x="0" y="50"/>
                </a:cxn>
                <a:cxn ang="0">
                  <a:pos x="230" y="0"/>
                </a:cxn>
                <a:cxn ang="0">
                  <a:pos x="527" y="138"/>
                </a:cxn>
                <a:cxn ang="0">
                  <a:pos x="527" y="189"/>
                </a:cxn>
                <a:cxn ang="0">
                  <a:pos x="390" y="130"/>
                </a:cxn>
                <a:cxn ang="0">
                  <a:pos x="230" y="65"/>
                </a:cxn>
                <a:cxn ang="0">
                  <a:pos x="0" y="101"/>
                </a:cxn>
              </a:cxnLst>
              <a:rect l="0" t="0" r="r" b="b"/>
              <a:pathLst>
                <a:path w="528" h="190">
                  <a:moveTo>
                    <a:pt x="0" y="101"/>
                  </a:moveTo>
                  <a:lnTo>
                    <a:pt x="0" y="50"/>
                  </a:lnTo>
                  <a:lnTo>
                    <a:pt x="230" y="0"/>
                  </a:lnTo>
                  <a:lnTo>
                    <a:pt x="527" y="138"/>
                  </a:lnTo>
                  <a:lnTo>
                    <a:pt x="527" y="189"/>
                  </a:lnTo>
                  <a:lnTo>
                    <a:pt x="390" y="130"/>
                  </a:lnTo>
                  <a:lnTo>
                    <a:pt x="230" y="65"/>
                  </a:lnTo>
                  <a:lnTo>
                    <a:pt x="0" y="10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15" name="Freeform 119"/>
            <p:cNvSpPr>
              <a:spLocks/>
            </p:cNvSpPr>
            <p:nvPr/>
          </p:nvSpPr>
          <p:spPr bwMode="auto">
            <a:xfrm>
              <a:off x="2556" y="2876"/>
              <a:ext cx="693" cy="211"/>
            </a:xfrm>
            <a:custGeom>
              <a:avLst/>
              <a:gdLst/>
              <a:ahLst/>
              <a:cxnLst>
                <a:cxn ang="0">
                  <a:pos x="0" y="115"/>
                </a:cxn>
                <a:cxn ang="0">
                  <a:pos x="230" y="72"/>
                </a:cxn>
                <a:cxn ang="0">
                  <a:pos x="527" y="210"/>
                </a:cxn>
                <a:cxn ang="0">
                  <a:pos x="692" y="173"/>
                </a:cxn>
                <a:cxn ang="0">
                  <a:pos x="692" y="115"/>
                </a:cxn>
                <a:cxn ang="0">
                  <a:pos x="527" y="152"/>
                </a:cxn>
                <a:cxn ang="0">
                  <a:pos x="230" y="0"/>
                </a:cxn>
                <a:cxn ang="0">
                  <a:pos x="0" y="50"/>
                </a:cxn>
                <a:cxn ang="0">
                  <a:pos x="0" y="115"/>
                </a:cxn>
              </a:cxnLst>
              <a:rect l="0" t="0" r="r" b="b"/>
              <a:pathLst>
                <a:path w="693" h="211">
                  <a:moveTo>
                    <a:pt x="0" y="115"/>
                  </a:moveTo>
                  <a:lnTo>
                    <a:pt x="230" y="72"/>
                  </a:lnTo>
                  <a:lnTo>
                    <a:pt x="527" y="210"/>
                  </a:lnTo>
                  <a:lnTo>
                    <a:pt x="692" y="173"/>
                  </a:lnTo>
                  <a:lnTo>
                    <a:pt x="692" y="115"/>
                  </a:lnTo>
                  <a:lnTo>
                    <a:pt x="527" y="152"/>
                  </a:lnTo>
                  <a:lnTo>
                    <a:pt x="230" y="0"/>
                  </a:lnTo>
                  <a:lnTo>
                    <a:pt x="0" y="50"/>
                  </a:lnTo>
                  <a:lnTo>
                    <a:pt x="0" y="11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16" name="Freeform 120"/>
            <p:cNvSpPr>
              <a:spLocks/>
            </p:cNvSpPr>
            <p:nvPr/>
          </p:nvSpPr>
          <p:spPr bwMode="auto">
            <a:xfrm>
              <a:off x="3126" y="3086"/>
              <a:ext cx="76" cy="117"/>
            </a:xfrm>
            <a:custGeom>
              <a:avLst/>
              <a:gdLst/>
              <a:ahLst/>
              <a:cxnLst>
                <a:cxn ang="0">
                  <a:pos x="75" y="0"/>
                </a:cxn>
                <a:cxn ang="0">
                  <a:pos x="0" y="14"/>
                </a:cxn>
                <a:cxn ang="0">
                  <a:pos x="0" y="116"/>
                </a:cxn>
                <a:cxn ang="0">
                  <a:pos x="75" y="116"/>
                </a:cxn>
                <a:cxn ang="0">
                  <a:pos x="75" y="14"/>
                </a:cxn>
                <a:cxn ang="0">
                  <a:pos x="75" y="0"/>
                </a:cxn>
                <a:cxn ang="0">
                  <a:pos x="0" y="0"/>
                </a:cxn>
                <a:cxn ang="0">
                  <a:pos x="0" y="14"/>
                </a:cxn>
                <a:cxn ang="0">
                  <a:pos x="75" y="0"/>
                </a:cxn>
              </a:cxnLst>
              <a:rect l="0" t="0" r="r" b="b"/>
              <a:pathLst>
                <a:path w="76" h="117">
                  <a:moveTo>
                    <a:pt x="75" y="0"/>
                  </a:moveTo>
                  <a:lnTo>
                    <a:pt x="0" y="14"/>
                  </a:lnTo>
                  <a:lnTo>
                    <a:pt x="0" y="116"/>
                  </a:lnTo>
                  <a:lnTo>
                    <a:pt x="75" y="116"/>
                  </a:lnTo>
                  <a:lnTo>
                    <a:pt x="75" y="14"/>
                  </a:lnTo>
                  <a:lnTo>
                    <a:pt x="75" y="0"/>
                  </a:lnTo>
                  <a:lnTo>
                    <a:pt x="0" y="0"/>
                  </a:lnTo>
                  <a:lnTo>
                    <a:pt x="0" y="14"/>
                  </a:lnTo>
                  <a:lnTo>
                    <a:pt x="75"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17" name="Freeform 121"/>
            <p:cNvSpPr>
              <a:spLocks/>
            </p:cNvSpPr>
            <p:nvPr/>
          </p:nvSpPr>
          <p:spPr bwMode="auto">
            <a:xfrm>
              <a:off x="3135" y="3064"/>
              <a:ext cx="114" cy="117"/>
            </a:xfrm>
            <a:custGeom>
              <a:avLst/>
              <a:gdLst/>
              <a:ahLst/>
              <a:cxnLst>
                <a:cxn ang="0">
                  <a:pos x="113" y="0"/>
                </a:cxn>
                <a:cxn ang="0">
                  <a:pos x="0" y="69"/>
                </a:cxn>
                <a:cxn ang="0">
                  <a:pos x="0" y="116"/>
                </a:cxn>
                <a:cxn ang="0">
                  <a:pos x="113" y="46"/>
                </a:cxn>
                <a:cxn ang="0">
                  <a:pos x="113" y="0"/>
                </a:cxn>
              </a:cxnLst>
              <a:rect l="0" t="0" r="r" b="b"/>
              <a:pathLst>
                <a:path w="114" h="117">
                  <a:moveTo>
                    <a:pt x="113" y="0"/>
                  </a:moveTo>
                  <a:lnTo>
                    <a:pt x="0" y="69"/>
                  </a:lnTo>
                  <a:lnTo>
                    <a:pt x="0" y="116"/>
                  </a:lnTo>
                  <a:lnTo>
                    <a:pt x="113" y="46"/>
                  </a:lnTo>
                  <a:lnTo>
                    <a:pt x="113"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18" name="Freeform 122"/>
            <p:cNvSpPr>
              <a:spLocks/>
            </p:cNvSpPr>
            <p:nvPr/>
          </p:nvSpPr>
          <p:spPr bwMode="auto">
            <a:xfrm>
              <a:off x="3248" y="3064"/>
              <a:ext cx="75" cy="117"/>
            </a:xfrm>
            <a:custGeom>
              <a:avLst/>
              <a:gdLst/>
              <a:ahLst/>
              <a:cxnLst>
                <a:cxn ang="0">
                  <a:pos x="74" y="82"/>
                </a:cxn>
                <a:cxn ang="0">
                  <a:pos x="67" y="82"/>
                </a:cxn>
                <a:cxn ang="0">
                  <a:pos x="0" y="0"/>
                </a:cxn>
                <a:cxn ang="0">
                  <a:pos x="0" y="33"/>
                </a:cxn>
                <a:cxn ang="0">
                  <a:pos x="67" y="116"/>
                </a:cxn>
                <a:cxn ang="0">
                  <a:pos x="67" y="82"/>
                </a:cxn>
                <a:cxn ang="0">
                  <a:pos x="74" y="82"/>
                </a:cxn>
                <a:cxn ang="0">
                  <a:pos x="67" y="82"/>
                </a:cxn>
                <a:cxn ang="0">
                  <a:pos x="74" y="82"/>
                </a:cxn>
              </a:cxnLst>
              <a:rect l="0" t="0" r="r" b="b"/>
              <a:pathLst>
                <a:path w="75" h="117">
                  <a:moveTo>
                    <a:pt x="74" y="82"/>
                  </a:moveTo>
                  <a:lnTo>
                    <a:pt x="67" y="82"/>
                  </a:lnTo>
                  <a:lnTo>
                    <a:pt x="0" y="0"/>
                  </a:lnTo>
                  <a:lnTo>
                    <a:pt x="0" y="33"/>
                  </a:lnTo>
                  <a:lnTo>
                    <a:pt x="67" y="116"/>
                  </a:lnTo>
                  <a:lnTo>
                    <a:pt x="67" y="82"/>
                  </a:lnTo>
                  <a:lnTo>
                    <a:pt x="74" y="82"/>
                  </a:lnTo>
                  <a:lnTo>
                    <a:pt x="67" y="82"/>
                  </a:lnTo>
                  <a:lnTo>
                    <a:pt x="74" y="82"/>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19" name="Freeform 123"/>
            <p:cNvSpPr>
              <a:spLocks/>
            </p:cNvSpPr>
            <p:nvPr/>
          </p:nvSpPr>
          <p:spPr bwMode="auto">
            <a:xfrm>
              <a:off x="3299" y="3100"/>
              <a:ext cx="76" cy="118"/>
            </a:xfrm>
            <a:custGeom>
              <a:avLst/>
              <a:gdLst/>
              <a:ahLst/>
              <a:cxnLst>
                <a:cxn ang="0">
                  <a:pos x="0" y="117"/>
                </a:cxn>
                <a:cxn ang="0">
                  <a:pos x="75" y="91"/>
                </a:cxn>
                <a:cxn ang="0">
                  <a:pos x="75" y="0"/>
                </a:cxn>
                <a:cxn ang="0">
                  <a:pos x="0" y="0"/>
                </a:cxn>
                <a:cxn ang="0">
                  <a:pos x="0" y="91"/>
                </a:cxn>
                <a:cxn ang="0">
                  <a:pos x="0" y="117"/>
                </a:cxn>
                <a:cxn ang="0">
                  <a:pos x="75" y="117"/>
                </a:cxn>
                <a:cxn ang="0">
                  <a:pos x="75" y="91"/>
                </a:cxn>
                <a:cxn ang="0">
                  <a:pos x="0" y="117"/>
                </a:cxn>
              </a:cxnLst>
              <a:rect l="0" t="0" r="r" b="b"/>
              <a:pathLst>
                <a:path w="76" h="118">
                  <a:moveTo>
                    <a:pt x="0" y="117"/>
                  </a:moveTo>
                  <a:lnTo>
                    <a:pt x="75" y="91"/>
                  </a:lnTo>
                  <a:lnTo>
                    <a:pt x="75" y="0"/>
                  </a:lnTo>
                  <a:lnTo>
                    <a:pt x="0" y="0"/>
                  </a:lnTo>
                  <a:lnTo>
                    <a:pt x="0" y="91"/>
                  </a:lnTo>
                  <a:lnTo>
                    <a:pt x="0" y="117"/>
                  </a:lnTo>
                  <a:lnTo>
                    <a:pt x="75" y="117"/>
                  </a:lnTo>
                  <a:lnTo>
                    <a:pt x="75" y="91"/>
                  </a:lnTo>
                  <a:lnTo>
                    <a:pt x="0"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20" name="Freeform 124"/>
            <p:cNvSpPr>
              <a:spLocks/>
            </p:cNvSpPr>
            <p:nvPr/>
          </p:nvSpPr>
          <p:spPr bwMode="auto">
            <a:xfrm>
              <a:off x="3257" y="3151"/>
              <a:ext cx="77" cy="118"/>
            </a:xfrm>
            <a:custGeom>
              <a:avLst/>
              <a:gdLst/>
              <a:ahLst/>
              <a:cxnLst>
                <a:cxn ang="0">
                  <a:pos x="76" y="117"/>
                </a:cxn>
                <a:cxn ang="0">
                  <a:pos x="76" y="0"/>
                </a:cxn>
                <a:cxn ang="0">
                  <a:pos x="0" y="0"/>
                </a:cxn>
                <a:cxn ang="0">
                  <a:pos x="0" y="117"/>
                </a:cxn>
                <a:cxn ang="0">
                  <a:pos x="76" y="117"/>
                </a:cxn>
              </a:cxnLst>
              <a:rect l="0" t="0" r="r" b="b"/>
              <a:pathLst>
                <a:path w="77" h="118">
                  <a:moveTo>
                    <a:pt x="76" y="117"/>
                  </a:moveTo>
                  <a:lnTo>
                    <a:pt x="76" y="0"/>
                  </a:lnTo>
                  <a:lnTo>
                    <a:pt x="0" y="0"/>
                  </a:lnTo>
                  <a:lnTo>
                    <a:pt x="0" y="117"/>
                  </a:lnTo>
                  <a:lnTo>
                    <a:pt x="76"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21" name="Freeform 125"/>
            <p:cNvSpPr>
              <a:spLocks/>
            </p:cNvSpPr>
            <p:nvPr/>
          </p:nvSpPr>
          <p:spPr bwMode="auto">
            <a:xfrm>
              <a:off x="3135" y="3151"/>
              <a:ext cx="80" cy="118"/>
            </a:xfrm>
            <a:custGeom>
              <a:avLst/>
              <a:gdLst/>
              <a:ahLst/>
              <a:cxnLst>
                <a:cxn ang="0">
                  <a:pos x="0" y="68"/>
                </a:cxn>
                <a:cxn ang="0">
                  <a:pos x="79" y="117"/>
                </a:cxn>
                <a:cxn ang="0">
                  <a:pos x="79" y="39"/>
                </a:cxn>
                <a:cxn ang="0">
                  <a:pos x="32" y="0"/>
                </a:cxn>
                <a:cxn ang="0">
                  <a:pos x="0" y="39"/>
                </a:cxn>
                <a:cxn ang="0">
                  <a:pos x="0" y="68"/>
                </a:cxn>
              </a:cxnLst>
              <a:rect l="0" t="0" r="r" b="b"/>
              <a:pathLst>
                <a:path w="80" h="118">
                  <a:moveTo>
                    <a:pt x="0" y="68"/>
                  </a:moveTo>
                  <a:lnTo>
                    <a:pt x="79" y="117"/>
                  </a:lnTo>
                  <a:lnTo>
                    <a:pt x="79" y="39"/>
                  </a:lnTo>
                  <a:lnTo>
                    <a:pt x="32" y="0"/>
                  </a:lnTo>
                  <a:lnTo>
                    <a:pt x="0" y="39"/>
                  </a:lnTo>
                  <a:lnTo>
                    <a:pt x="0" y="6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22" name="Freeform 126"/>
            <p:cNvSpPr>
              <a:spLocks/>
            </p:cNvSpPr>
            <p:nvPr/>
          </p:nvSpPr>
          <p:spPr bwMode="auto">
            <a:xfrm>
              <a:off x="3083" y="3129"/>
              <a:ext cx="76" cy="118"/>
            </a:xfrm>
            <a:custGeom>
              <a:avLst/>
              <a:gdLst/>
              <a:ahLst/>
              <a:cxnLst>
                <a:cxn ang="0">
                  <a:pos x="75" y="117"/>
                </a:cxn>
                <a:cxn ang="0">
                  <a:pos x="0" y="117"/>
                </a:cxn>
                <a:cxn ang="0">
                  <a:pos x="0" y="16"/>
                </a:cxn>
                <a:cxn ang="0">
                  <a:pos x="75" y="0"/>
                </a:cxn>
                <a:cxn ang="0">
                  <a:pos x="75" y="117"/>
                </a:cxn>
              </a:cxnLst>
              <a:rect l="0" t="0" r="r" b="b"/>
              <a:pathLst>
                <a:path w="76" h="118">
                  <a:moveTo>
                    <a:pt x="75" y="117"/>
                  </a:moveTo>
                  <a:lnTo>
                    <a:pt x="0" y="117"/>
                  </a:lnTo>
                  <a:lnTo>
                    <a:pt x="0" y="16"/>
                  </a:lnTo>
                  <a:lnTo>
                    <a:pt x="75" y="0"/>
                  </a:lnTo>
                  <a:lnTo>
                    <a:pt x="75"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23" name="Freeform 127"/>
            <p:cNvSpPr>
              <a:spLocks/>
            </p:cNvSpPr>
            <p:nvPr/>
          </p:nvSpPr>
          <p:spPr bwMode="auto">
            <a:xfrm>
              <a:off x="2556" y="2744"/>
              <a:ext cx="528" cy="220"/>
            </a:xfrm>
            <a:custGeom>
              <a:avLst/>
              <a:gdLst/>
              <a:ahLst/>
              <a:cxnLst>
                <a:cxn ang="0">
                  <a:pos x="0" y="131"/>
                </a:cxn>
                <a:cxn ang="0">
                  <a:pos x="230" y="65"/>
                </a:cxn>
                <a:cxn ang="0">
                  <a:pos x="527" y="219"/>
                </a:cxn>
                <a:cxn ang="0">
                  <a:pos x="527" y="153"/>
                </a:cxn>
                <a:cxn ang="0">
                  <a:pos x="230" y="0"/>
                </a:cxn>
                <a:cxn ang="0">
                  <a:pos x="0" y="51"/>
                </a:cxn>
                <a:cxn ang="0">
                  <a:pos x="0" y="131"/>
                </a:cxn>
              </a:cxnLst>
              <a:rect l="0" t="0" r="r" b="b"/>
              <a:pathLst>
                <a:path w="528" h="220">
                  <a:moveTo>
                    <a:pt x="0" y="131"/>
                  </a:moveTo>
                  <a:lnTo>
                    <a:pt x="230" y="65"/>
                  </a:lnTo>
                  <a:lnTo>
                    <a:pt x="527" y="219"/>
                  </a:lnTo>
                  <a:lnTo>
                    <a:pt x="527" y="153"/>
                  </a:lnTo>
                  <a:lnTo>
                    <a:pt x="230" y="0"/>
                  </a:lnTo>
                  <a:lnTo>
                    <a:pt x="0" y="51"/>
                  </a:lnTo>
                  <a:lnTo>
                    <a:pt x="0" y="13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24" name="Freeform 128"/>
            <p:cNvSpPr>
              <a:spLocks/>
            </p:cNvSpPr>
            <p:nvPr/>
          </p:nvSpPr>
          <p:spPr bwMode="auto">
            <a:xfrm>
              <a:off x="3083" y="2876"/>
              <a:ext cx="256" cy="117"/>
            </a:xfrm>
            <a:custGeom>
              <a:avLst/>
              <a:gdLst/>
              <a:ahLst/>
              <a:cxnLst>
                <a:cxn ang="0">
                  <a:pos x="165" y="65"/>
                </a:cxn>
                <a:cxn ang="0">
                  <a:pos x="0" y="101"/>
                </a:cxn>
                <a:cxn ang="0">
                  <a:pos x="0" y="21"/>
                </a:cxn>
                <a:cxn ang="0">
                  <a:pos x="141" y="0"/>
                </a:cxn>
                <a:cxn ang="0">
                  <a:pos x="255" y="72"/>
                </a:cxn>
                <a:cxn ang="0">
                  <a:pos x="255" y="116"/>
                </a:cxn>
                <a:cxn ang="0">
                  <a:pos x="165" y="65"/>
                </a:cxn>
              </a:cxnLst>
              <a:rect l="0" t="0" r="r" b="b"/>
              <a:pathLst>
                <a:path w="256" h="117">
                  <a:moveTo>
                    <a:pt x="165" y="65"/>
                  </a:moveTo>
                  <a:lnTo>
                    <a:pt x="0" y="101"/>
                  </a:lnTo>
                  <a:lnTo>
                    <a:pt x="0" y="21"/>
                  </a:lnTo>
                  <a:lnTo>
                    <a:pt x="141" y="0"/>
                  </a:lnTo>
                  <a:lnTo>
                    <a:pt x="255" y="72"/>
                  </a:lnTo>
                  <a:lnTo>
                    <a:pt x="255" y="116"/>
                  </a:lnTo>
                  <a:lnTo>
                    <a:pt x="165" y="6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25" name="Freeform 129"/>
            <p:cNvSpPr>
              <a:spLocks/>
            </p:cNvSpPr>
            <p:nvPr/>
          </p:nvSpPr>
          <p:spPr bwMode="auto">
            <a:xfrm>
              <a:off x="3248" y="2992"/>
              <a:ext cx="189" cy="160"/>
            </a:xfrm>
            <a:custGeom>
              <a:avLst/>
              <a:gdLst/>
              <a:ahLst/>
              <a:cxnLst>
                <a:cxn ang="0">
                  <a:pos x="0" y="57"/>
                </a:cxn>
                <a:cxn ang="0">
                  <a:pos x="0" y="0"/>
                </a:cxn>
                <a:cxn ang="0">
                  <a:pos x="188" y="108"/>
                </a:cxn>
                <a:cxn ang="0">
                  <a:pos x="188" y="159"/>
                </a:cxn>
                <a:cxn ang="0">
                  <a:pos x="0" y="57"/>
                </a:cxn>
              </a:cxnLst>
              <a:rect l="0" t="0" r="r" b="b"/>
              <a:pathLst>
                <a:path w="189" h="160">
                  <a:moveTo>
                    <a:pt x="0" y="57"/>
                  </a:moveTo>
                  <a:lnTo>
                    <a:pt x="0" y="0"/>
                  </a:lnTo>
                  <a:lnTo>
                    <a:pt x="188" y="108"/>
                  </a:lnTo>
                  <a:lnTo>
                    <a:pt x="188" y="159"/>
                  </a:lnTo>
                  <a:lnTo>
                    <a:pt x="0" y="5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26" name="Freeform 130"/>
            <p:cNvSpPr>
              <a:spLocks/>
            </p:cNvSpPr>
            <p:nvPr/>
          </p:nvSpPr>
          <p:spPr bwMode="auto">
            <a:xfrm>
              <a:off x="3281" y="3137"/>
              <a:ext cx="156" cy="132"/>
            </a:xfrm>
            <a:custGeom>
              <a:avLst/>
              <a:gdLst/>
              <a:ahLst/>
              <a:cxnLst>
                <a:cxn ang="0">
                  <a:pos x="18" y="0"/>
                </a:cxn>
                <a:cxn ang="0">
                  <a:pos x="155" y="80"/>
                </a:cxn>
                <a:cxn ang="0">
                  <a:pos x="155" y="131"/>
                </a:cxn>
                <a:cxn ang="0">
                  <a:pos x="42" y="65"/>
                </a:cxn>
                <a:cxn ang="0">
                  <a:pos x="51" y="101"/>
                </a:cxn>
                <a:cxn ang="0">
                  <a:pos x="32" y="101"/>
                </a:cxn>
                <a:cxn ang="0">
                  <a:pos x="0" y="14"/>
                </a:cxn>
                <a:cxn ang="0">
                  <a:pos x="18" y="14"/>
                </a:cxn>
                <a:cxn ang="0">
                  <a:pos x="18" y="0"/>
                </a:cxn>
              </a:cxnLst>
              <a:rect l="0" t="0" r="r" b="b"/>
              <a:pathLst>
                <a:path w="156" h="132">
                  <a:moveTo>
                    <a:pt x="18" y="0"/>
                  </a:moveTo>
                  <a:lnTo>
                    <a:pt x="155" y="80"/>
                  </a:lnTo>
                  <a:lnTo>
                    <a:pt x="155" y="131"/>
                  </a:lnTo>
                  <a:lnTo>
                    <a:pt x="42" y="65"/>
                  </a:lnTo>
                  <a:lnTo>
                    <a:pt x="51" y="101"/>
                  </a:lnTo>
                  <a:lnTo>
                    <a:pt x="32" y="101"/>
                  </a:lnTo>
                  <a:lnTo>
                    <a:pt x="0" y="14"/>
                  </a:lnTo>
                  <a:lnTo>
                    <a:pt x="18" y="14"/>
                  </a:lnTo>
                  <a:lnTo>
                    <a:pt x="18"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27" name="Freeform 131"/>
            <p:cNvSpPr>
              <a:spLocks/>
            </p:cNvSpPr>
            <p:nvPr/>
          </p:nvSpPr>
          <p:spPr bwMode="auto">
            <a:xfrm>
              <a:off x="3333" y="3238"/>
              <a:ext cx="334" cy="190"/>
            </a:xfrm>
            <a:custGeom>
              <a:avLst/>
              <a:gdLst/>
              <a:ahLst/>
              <a:cxnLst>
                <a:cxn ang="0">
                  <a:pos x="0" y="0"/>
                </a:cxn>
                <a:cxn ang="0">
                  <a:pos x="196" y="0"/>
                </a:cxn>
                <a:cxn ang="0">
                  <a:pos x="318" y="65"/>
                </a:cxn>
                <a:cxn ang="0">
                  <a:pos x="318" y="152"/>
                </a:cxn>
                <a:cxn ang="0">
                  <a:pos x="333" y="152"/>
                </a:cxn>
                <a:cxn ang="0">
                  <a:pos x="333" y="189"/>
                </a:cxn>
                <a:cxn ang="0">
                  <a:pos x="32" y="50"/>
                </a:cxn>
                <a:cxn ang="0">
                  <a:pos x="32" y="14"/>
                </a:cxn>
                <a:cxn ang="0">
                  <a:pos x="0" y="0"/>
                </a:cxn>
              </a:cxnLst>
              <a:rect l="0" t="0" r="r" b="b"/>
              <a:pathLst>
                <a:path w="334" h="190">
                  <a:moveTo>
                    <a:pt x="0" y="0"/>
                  </a:moveTo>
                  <a:lnTo>
                    <a:pt x="196" y="0"/>
                  </a:lnTo>
                  <a:lnTo>
                    <a:pt x="318" y="65"/>
                  </a:lnTo>
                  <a:lnTo>
                    <a:pt x="318" y="152"/>
                  </a:lnTo>
                  <a:lnTo>
                    <a:pt x="333" y="152"/>
                  </a:lnTo>
                  <a:lnTo>
                    <a:pt x="333" y="189"/>
                  </a:lnTo>
                  <a:lnTo>
                    <a:pt x="32" y="50"/>
                  </a:lnTo>
                  <a:lnTo>
                    <a:pt x="32" y="14"/>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28" name="Freeform 132"/>
            <p:cNvSpPr>
              <a:spLocks/>
            </p:cNvSpPr>
            <p:nvPr/>
          </p:nvSpPr>
          <p:spPr bwMode="auto">
            <a:xfrm>
              <a:off x="3718" y="3405"/>
              <a:ext cx="77" cy="582"/>
            </a:xfrm>
            <a:custGeom>
              <a:avLst/>
              <a:gdLst/>
              <a:ahLst/>
              <a:cxnLst>
                <a:cxn ang="0">
                  <a:pos x="0" y="0"/>
                </a:cxn>
                <a:cxn ang="0">
                  <a:pos x="0" y="581"/>
                </a:cxn>
                <a:cxn ang="0">
                  <a:pos x="76" y="581"/>
                </a:cxn>
                <a:cxn ang="0">
                  <a:pos x="76" y="0"/>
                </a:cxn>
                <a:cxn ang="0">
                  <a:pos x="0" y="0"/>
                </a:cxn>
              </a:cxnLst>
              <a:rect l="0" t="0" r="r" b="b"/>
              <a:pathLst>
                <a:path w="77" h="582">
                  <a:moveTo>
                    <a:pt x="0" y="0"/>
                  </a:moveTo>
                  <a:lnTo>
                    <a:pt x="0" y="581"/>
                  </a:lnTo>
                  <a:lnTo>
                    <a:pt x="76" y="581"/>
                  </a:lnTo>
                  <a:lnTo>
                    <a:pt x="76" y="0"/>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29" name="Freeform 133"/>
            <p:cNvSpPr>
              <a:spLocks/>
            </p:cNvSpPr>
            <p:nvPr/>
          </p:nvSpPr>
          <p:spPr bwMode="auto">
            <a:xfrm>
              <a:off x="3733" y="3441"/>
              <a:ext cx="76" cy="546"/>
            </a:xfrm>
            <a:custGeom>
              <a:avLst/>
              <a:gdLst/>
              <a:ahLst/>
              <a:cxnLst>
                <a:cxn ang="0">
                  <a:pos x="0" y="0"/>
                </a:cxn>
                <a:cxn ang="0">
                  <a:pos x="0" y="14"/>
                </a:cxn>
                <a:cxn ang="0">
                  <a:pos x="0" y="545"/>
                </a:cxn>
                <a:cxn ang="0">
                  <a:pos x="75" y="545"/>
                </a:cxn>
                <a:cxn ang="0">
                  <a:pos x="75" y="14"/>
                </a:cxn>
                <a:cxn ang="0">
                  <a:pos x="75" y="29"/>
                </a:cxn>
                <a:cxn ang="0">
                  <a:pos x="0" y="0"/>
                </a:cxn>
                <a:cxn ang="0">
                  <a:pos x="0" y="14"/>
                </a:cxn>
                <a:cxn ang="0">
                  <a:pos x="0" y="0"/>
                </a:cxn>
              </a:cxnLst>
              <a:rect l="0" t="0" r="r" b="b"/>
              <a:pathLst>
                <a:path w="76" h="546">
                  <a:moveTo>
                    <a:pt x="0" y="0"/>
                  </a:moveTo>
                  <a:lnTo>
                    <a:pt x="0" y="14"/>
                  </a:lnTo>
                  <a:lnTo>
                    <a:pt x="0" y="545"/>
                  </a:lnTo>
                  <a:lnTo>
                    <a:pt x="75" y="545"/>
                  </a:lnTo>
                  <a:lnTo>
                    <a:pt x="75" y="14"/>
                  </a:lnTo>
                  <a:lnTo>
                    <a:pt x="75" y="29"/>
                  </a:lnTo>
                  <a:lnTo>
                    <a:pt x="0" y="0"/>
                  </a:lnTo>
                  <a:lnTo>
                    <a:pt x="0" y="14"/>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30" name="Freeform 134"/>
            <p:cNvSpPr>
              <a:spLocks/>
            </p:cNvSpPr>
            <p:nvPr/>
          </p:nvSpPr>
          <p:spPr bwMode="auto">
            <a:xfrm>
              <a:off x="3733" y="3427"/>
              <a:ext cx="76" cy="117"/>
            </a:xfrm>
            <a:custGeom>
              <a:avLst/>
              <a:gdLst/>
              <a:ahLst/>
              <a:cxnLst>
                <a:cxn ang="0">
                  <a:pos x="37" y="58"/>
                </a:cxn>
                <a:cxn ang="0">
                  <a:pos x="75" y="0"/>
                </a:cxn>
                <a:cxn ang="0">
                  <a:pos x="0" y="58"/>
                </a:cxn>
                <a:cxn ang="0">
                  <a:pos x="37" y="116"/>
                </a:cxn>
                <a:cxn ang="0">
                  <a:pos x="75" y="58"/>
                </a:cxn>
                <a:cxn ang="0">
                  <a:pos x="37" y="58"/>
                </a:cxn>
              </a:cxnLst>
              <a:rect l="0" t="0" r="r" b="b"/>
              <a:pathLst>
                <a:path w="76" h="117">
                  <a:moveTo>
                    <a:pt x="37" y="58"/>
                  </a:moveTo>
                  <a:lnTo>
                    <a:pt x="75" y="0"/>
                  </a:lnTo>
                  <a:lnTo>
                    <a:pt x="0" y="58"/>
                  </a:lnTo>
                  <a:lnTo>
                    <a:pt x="37" y="116"/>
                  </a:lnTo>
                  <a:lnTo>
                    <a:pt x="75" y="58"/>
                  </a:lnTo>
                  <a:lnTo>
                    <a:pt x="37" y="5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31" name="Freeform 135"/>
            <p:cNvSpPr>
              <a:spLocks/>
            </p:cNvSpPr>
            <p:nvPr/>
          </p:nvSpPr>
          <p:spPr bwMode="auto">
            <a:xfrm>
              <a:off x="3742" y="3376"/>
              <a:ext cx="76" cy="117"/>
            </a:xfrm>
            <a:custGeom>
              <a:avLst/>
              <a:gdLst/>
              <a:ahLst/>
              <a:cxnLst>
                <a:cxn ang="0">
                  <a:pos x="75" y="0"/>
                </a:cxn>
                <a:cxn ang="0">
                  <a:pos x="0" y="0"/>
                </a:cxn>
                <a:cxn ang="0">
                  <a:pos x="0" y="116"/>
                </a:cxn>
                <a:cxn ang="0">
                  <a:pos x="75" y="116"/>
                </a:cxn>
                <a:cxn ang="0">
                  <a:pos x="75" y="0"/>
                </a:cxn>
              </a:cxnLst>
              <a:rect l="0" t="0" r="r" b="b"/>
              <a:pathLst>
                <a:path w="76" h="117">
                  <a:moveTo>
                    <a:pt x="75" y="0"/>
                  </a:moveTo>
                  <a:lnTo>
                    <a:pt x="0" y="0"/>
                  </a:lnTo>
                  <a:lnTo>
                    <a:pt x="0" y="116"/>
                  </a:lnTo>
                  <a:lnTo>
                    <a:pt x="75" y="116"/>
                  </a:lnTo>
                  <a:lnTo>
                    <a:pt x="75"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32" name="Freeform 136"/>
            <p:cNvSpPr>
              <a:spLocks/>
            </p:cNvSpPr>
            <p:nvPr/>
          </p:nvSpPr>
          <p:spPr bwMode="auto">
            <a:xfrm>
              <a:off x="3756" y="3319"/>
              <a:ext cx="77" cy="123"/>
            </a:xfrm>
            <a:custGeom>
              <a:avLst/>
              <a:gdLst/>
              <a:ahLst/>
              <a:cxnLst>
                <a:cxn ang="0">
                  <a:pos x="0" y="21"/>
                </a:cxn>
                <a:cxn ang="0">
                  <a:pos x="0" y="14"/>
                </a:cxn>
                <a:cxn ang="0">
                  <a:pos x="0" y="122"/>
                </a:cxn>
                <a:cxn ang="0">
                  <a:pos x="76" y="122"/>
                </a:cxn>
                <a:cxn ang="0">
                  <a:pos x="76" y="14"/>
                </a:cxn>
                <a:cxn ang="0">
                  <a:pos x="0" y="0"/>
                </a:cxn>
                <a:cxn ang="0">
                  <a:pos x="76" y="14"/>
                </a:cxn>
                <a:cxn ang="0">
                  <a:pos x="76" y="0"/>
                </a:cxn>
                <a:cxn ang="0">
                  <a:pos x="0" y="0"/>
                </a:cxn>
                <a:cxn ang="0">
                  <a:pos x="0" y="21"/>
                </a:cxn>
              </a:cxnLst>
              <a:rect l="0" t="0" r="r" b="b"/>
              <a:pathLst>
                <a:path w="77" h="123">
                  <a:moveTo>
                    <a:pt x="0" y="21"/>
                  </a:moveTo>
                  <a:lnTo>
                    <a:pt x="0" y="14"/>
                  </a:lnTo>
                  <a:lnTo>
                    <a:pt x="0" y="122"/>
                  </a:lnTo>
                  <a:lnTo>
                    <a:pt x="76" y="122"/>
                  </a:lnTo>
                  <a:lnTo>
                    <a:pt x="76" y="14"/>
                  </a:lnTo>
                  <a:lnTo>
                    <a:pt x="0" y="0"/>
                  </a:lnTo>
                  <a:lnTo>
                    <a:pt x="76" y="14"/>
                  </a:lnTo>
                  <a:lnTo>
                    <a:pt x="76" y="0"/>
                  </a:lnTo>
                  <a:lnTo>
                    <a:pt x="0" y="0"/>
                  </a:lnTo>
                  <a:lnTo>
                    <a:pt x="0" y="2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33" name="Freeform 137"/>
            <p:cNvSpPr>
              <a:spLocks/>
            </p:cNvSpPr>
            <p:nvPr/>
          </p:nvSpPr>
          <p:spPr bwMode="auto">
            <a:xfrm>
              <a:off x="3700" y="3319"/>
              <a:ext cx="75" cy="116"/>
            </a:xfrm>
            <a:custGeom>
              <a:avLst/>
              <a:gdLst/>
              <a:ahLst/>
              <a:cxnLst>
                <a:cxn ang="0">
                  <a:pos x="12" y="76"/>
                </a:cxn>
                <a:cxn ang="0">
                  <a:pos x="12" y="115"/>
                </a:cxn>
                <a:cxn ang="0">
                  <a:pos x="74" y="115"/>
                </a:cxn>
                <a:cxn ang="0">
                  <a:pos x="74" y="0"/>
                </a:cxn>
                <a:cxn ang="0">
                  <a:pos x="12" y="0"/>
                </a:cxn>
                <a:cxn ang="0">
                  <a:pos x="0" y="76"/>
                </a:cxn>
                <a:cxn ang="0">
                  <a:pos x="12" y="0"/>
                </a:cxn>
                <a:cxn ang="0">
                  <a:pos x="0" y="0"/>
                </a:cxn>
                <a:cxn ang="0">
                  <a:pos x="0" y="76"/>
                </a:cxn>
                <a:cxn ang="0">
                  <a:pos x="12" y="76"/>
                </a:cxn>
              </a:cxnLst>
              <a:rect l="0" t="0" r="r" b="b"/>
              <a:pathLst>
                <a:path w="75" h="116">
                  <a:moveTo>
                    <a:pt x="12" y="76"/>
                  </a:moveTo>
                  <a:lnTo>
                    <a:pt x="12" y="115"/>
                  </a:lnTo>
                  <a:lnTo>
                    <a:pt x="74" y="115"/>
                  </a:lnTo>
                  <a:lnTo>
                    <a:pt x="74" y="0"/>
                  </a:lnTo>
                  <a:lnTo>
                    <a:pt x="12" y="0"/>
                  </a:lnTo>
                  <a:lnTo>
                    <a:pt x="0" y="76"/>
                  </a:lnTo>
                  <a:lnTo>
                    <a:pt x="12" y="0"/>
                  </a:lnTo>
                  <a:lnTo>
                    <a:pt x="0" y="0"/>
                  </a:lnTo>
                  <a:lnTo>
                    <a:pt x="0" y="76"/>
                  </a:lnTo>
                  <a:lnTo>
                    <a:pt x="12" y="7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34" name="Freeform 138"/>
            <p:cNvSpPr>
              <a:spLocks/>
            </p:cNvSpPr>
            <p:nvPr/>
          </p:nvSpPr>
          <p:spPr bwMode="auto">
            <a:xfrm>
              <a:off x="3700" y="3333"/>
              <a:ext cx="75" cy="116"/>
            </a:xfrm>
            <a:custGeom>
              <a:avLst/>
              <a:gdLst/>
              <a:ahLst/>
              <a:cxnLst>
                <a:cxn ang="0">
                  <a:pos x="74" y="115"/>
                </a:cxn>
                <a:cxn ang="0">
                  <a:pos x="74" y="0"/>
                </a:cxn>
                <a:cxn ang="0">
                  <a:pos x="0" y="0"/>
                </a:cxn>
                <a:cxn ang="0">
                  <a:pos x="0" y="115"/>
                </a:cxn>
                <a:cxn ang="0">
                  <a:pos x="74" y="115"/>
                </a:cxn>
              </a:cxnLst>
              <a:rect l="0" t="0" r="r" b="b"/>
              <a:pathLst>
                <a:path w="75" h="116">
                  <a:moveTo>
                    <a:pt x="74" y="115"/>
                  </a:moveTo>
                  <a:lnTo>
                    <a:pt x="74" y="0"/>
                  </a:lnTo>
                  <a:lnTo>
                    <a:pt x="0" y="0"/>
                  </a:lnTo>
                  <a:lnTo>
                    <a:pt x="0" y="115"/>
                  </a:lnTo>
                  <a:lnTo>
                    <a:pt x="74" y="11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35" name="Freeform 139"/>
            <p:cNvSpPr>
              <a:spLocks/>
            </p:cNvSpPr>
            <p:nvPr/>
          </p:nvSpPr>
          <p:spPr bwMode="auto">
            <a:xfrm>
              <a:off x="3690" y="3354"/>
              <a:ext cx="76" cy="117"/>
            </a:xfrm>
            <a:custGeom>
              <a:avLst/>
              <a:gdLst/>
              <a:ahLst/>
              <a:cxnLst>
                <a:cxn ang="0">
                  <a:pos x="23" y="0"/>
                </a:cxn>
                <a:cxn ang="0">
                  <a:pos x="75" y="0"/>
                </a:cxn>
                <a:cxn ang="0">
                  <a:pos x="34" y="116"/>
                </a:cxn>
                <a:cxn ang="0">
                  <a:pos x="0" y="116"/>
                </a:cxn>
                <a:cxn ang="0">
                  <a:pos x="23" y="0"/>
                </a:cxn>
              </a:cxnLst>
              <a:rect l="0" t="0" r="r" b="b"/>
              <a:pathLst>
                <a:path w="76" h="117">
                  <a:moveTo>
                    <a:pt x="23" y="0"/>
                  </a:moveTo>
                  <a:lnTo>
                    <a:pt x="75" y="0"/>
                  </a:lnTo>
                  <a:lnTo>
                    <a:pt x="34" y="116"/>
                  </a:lnTo>
                  <a:lnTo>
                    <a:pt x="0" y="116"/>
                  </a:lnTo>
                  <a:lnTo>
                    <a:pt x="23"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36" name="Freeform 140"/>
            <p:cNvSpPr>
              <a:spLocks/>
            </p:cNvSpPr>
            <p:nvPr/>
          </p:nvSpPr>
          <p:spPr bwMode="auto">
            <a:xfrm>
              <a:off x="3686" y="3419"/>
              <a:ext cx="75" cy="568"/>
            </a:xfrm>
            <a:custGeom>
              <a:avLst/>
              <a:gdLst/>
              <a:ahLst/>
              <a:cxnLst>
                <a:cxn ang="0">
                  <a:pos x="0" y="21"/>
                </a:cxn>
                <a:cxn ang="0">
                  <a:pos x="0" y="567"/>
                </a:cxn>
                <a:cxn ang="0">
                  <a:pos x="74" y="567"/>
                </a:cxn>
                <a:cxn ang="0">
                  <a:pos x="74" y="21"/>
                </a:cxn>
                <a:cxn ang="0">
                  <a:pos x="0" y="0"/>
                </a:cxn>
                <a:cxn ang="0">
                  <a:pos x="74" y="21"/>
                </a:cxn>
                <a:cxn ang="0">
                  <a:pos x="74" y="7"/>
                </a:cxn>
                <a:cxn ang="0">
                  <a:pos x="0" y="0"/>
                </a:cxn>
                <a:cxn ang="0">
                  <a:pos x="0" y="21"/>
                </a:cxn>
              </a:cxnLst>
              <a:rect l="0" t="0" r="r" b="b"/>
              <a:pathLst>
                <a:path w="75" h="568">
                  <a:moveTo>
                    <a:pt x="0" y="21"/>
                  </a:moveTo>
                  <a:lnTo>
                    <a:pt x="0" y="567"/>
                  </a:lnTo>
                  <a:lnTo>
                    <a:pt x="74" y="567"/>
                  </a:lnTo>
                  <a:lnTo>
                    <a:pt x="74" y="21"/>
                  </a:lnTo>
                  <a:lnTo>
                    <a:pt x="0" y="0"/>
                  </a:lnTo>
                  <a:lnTo>
                    <a:pt x="74" y="21"/>
                  </a:lnTo>
                  <a:lnTo>
                    <a:pt x="74" y="7"/>
                  </a:lnTo>
                  <a:lnTo>
                    <a:pt x="0" y="0"/>
                  </a:lnTo>
                  <a:lnTo>
                    <a:pt x="0" y="2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37" name="Freeform 141"/>
            <p:cNvSpPr>
              <a:spLocks/>
            </p:cNvSpPr>
            <p:nvPr/>
          </p:nvSpPr>
          <p:spPr bwMode="auto">
            <a:xfrm>
              <a:off x="3643" y="3390"/>
              <a:ext cx="76" cy="118"/>
            </a:xfrm>
            <a:custGeom>
              <a:avLst/>
              <a:gdLst/>
              <a:ahLst/>
              <a:cxnLst>
                <a:cxn ang="0">
                  <a:pos x="0" y="33"/>
                </a:cxn>
                <a:cxn ang="0">
                  <a:pos x="0" y="66"/>
                </a:cxn>
                <a:cxn ang="0">
                  <a:pos x="75" y="117"/>
                </a:cxn>
                <a:cxn ang="0">
                  <a:pos x="75" y="66"/>
                </a:cxn>
                <a:cxn ang="0">
                  <a:pos x="0" y="0"/>
                </a:cxn>
                <a:cxn ang="0">
                  <a:pos x="0" y="33"/>
                </a:cxn>
              </a:cxnLst>
              <a:rect l="0" t="0" r="r" b="b"/>
              <a:pathLst>
                <a:path w="76" h="118">
                  <a:moveTo>
                    <a:pt x="0" y="33"/>
                  </a:moveTo>
                  <a:lnTo>
                    <a:pt x="0" y="66"/>
                  </a:lnTo>
                  <a:lnTo>
                    <a:pt x="75" y="117"/>
                  </a:lnTo>
                  <a:lnTo>
                    <a:pt x="75" y="66"/>
                  </a:lnTo>
                  <a:lnTo>
                    <a:pt x="0" y="0"/>
                  </a:lnTo>
                  <a:lnTo>
                    <a:pt x="0" y="3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38" name="Freeform 142"/>
            <p:cNvSpPr>
              <a:spLocks/>
            </p:cNvSpPr>
            <p:nvPr/>
          </p:nvSpPr>
          <p:spPr bwMode="auto">
            <a:xfrm>
              <a:off x="3686" y="3390"/>
              <a:ext cx="75" cy="118"/>
            </a:xfrm>
            <a:custGeom>
              <a:avLst/>
              <a:gdLst/>
              <a:ahLst/>
              <a:cxnLst>
                <a:cxn ang="0">
                  <a:pos x="64" y="0"/>
                </a:cxn>
                <a:cxn ang="0">
                  <a:pos x="0" y="0"/>
                </a:cxn>
                <a:cxn ang="0">
                  <a:pos x="0" y="117"/>
                </a:cxn>
                <a:cxn ang="0">
                  <a:pos x="64" y="58"/>
                </a:cxn>
                <a:cxn ang="0">
                  <a:pos x="74" y="58"/>
                </a:cxn>
                <a:cxn ang="0">
                  <a:pos x="64" y="117"/>
                </a:cxn>
                <a:cxn ang="0">
                  <a:pos x="74" y="58"/>
                </a:cxn>
                <a:cxn ang="0">
                  <a:pos x="64" y="0"/>
                </a:cxn>
              </a:cxnLst>
              <a:rect l="0" t="0" r="r" b="b"/>
              <a:pathLst>
                <a:path w="75" h="118">
                  <a:moveTo>
                    <a:pt x="64" y="0"/>
                  </a:moveTo>
                  <a:lnTo>
                    <a:pt x="0" y="0"/>
                  </a:lnTo>
                  <a:lnTo>
                    <a:pt x="0" y="117"/>
                  </a:lnTo>
                  <a:lnTo>
                    <a:pt x="64" y="58"/>
                  </a:lnTo>
                  <a:lnTo>
                    <a:pt x="74" y="58"/>
                  </a:lnTo>
                  <a:lnTo>
                    <a:pt x="64" y="117"/>
                  </a:lnTo>
                  <a:lnTo>
                    <a:pt x="74" y="58"/>
                  </a:lnTo>
                  <a:lnTo>
                    <a:pt x="64"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39" name="Freeform 143"/>
            <p:cNvSpPr>
              <a:spLocks/>
            </p:cNvSpPr>
            <p:nvPr/>
          </p:nvSpPr>
          <p:spPr bwMode="auto">
            <a:xfrm>
              <a:off x="3700" y="3368"/>
              <a:ext cx="75" cy="118"/>
            </a:xfrm>
            <a:custGeom>
              <a:avLst/>
              <a:gdLst/>
              <a:ahLst/>
              <a:cxnLst>
                <a:cxn ang="0">
                  <a:pos x="13" y="117"/>
                </a:cxn>
                <a:cxn ang="0">
                  <a:pos x="74" y="117"/>
                </a:cxn>
                <a:cxn ang="0">
                  <a:pos x="74" y="0"/>
                </a:cxn>
                <a:cxn ang="0">
                  <a:pos x="13" y="0"/>
                </a:cxn>
                <a:cxn ang="0">
                  <a:pos x="0" y="0"/>
                </a:cxn>
                <a:cxn ang="0">
                  <a:pos x="13" y="0"/>
                </a:cxn>
                <a:cxn ang="0">
                  <a:pos x="0" y="0"/>
                </a:cxn>
                <a:cxn ang="0">
                  <a:pos x="13" y="117"/>
                </a:cxn>
              </a:cxnLst>
              <a:rect l="0" t="0" r="r" b="b"/>
              <a:pathLst>
                <a:path w="75" h="118">
                  <a:moveTo>
                    <a:pt x="13" y="117"/>
                  </a:moveTo>
                  <a:lnTo>
                    <a:pt x="74" y="117"/>
                  </a:lnTo>
                  <a:lnTo>
                    <a:pt x="74" y="0"/>
                  </a:lnTo>
                  <a:lnTo>
                    <a:pt x="13" y="0"/>
                  </a:lnTo>
                  <a:lnTo>
                    <a:pt x="0" y="0"/>
                  </a:lnTo>
                  <a:lnTo>
                    <a:pt x="13" y="0"/>
                  </a:lnTo>
                  <a:lnTo>
                    <a:pt x="0" y="0"/>
                  </a:lnTo>
                  <a:lnTo>
                    <a:pt x="13"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40" name="Freeform 144"/>
            <p:cNvSpPr>
              <a:spLocks/>
            </p:cNvSpPr>
            <p:nvPr/>
          </p:nvSpPr>
          <p:spPr bwMode="auto">
            <a:xfrm>
              <a:off x="3756" y="3333"/>
              <a:ext cx="77" cy="116"/>
            </a:xfrm>
            <a:custGeom>
              <a:avLst/>
              <a:gdLst/>
              <a:ahLst/>
              <a:cxnLst>
                <a:cxn ang="0">
                  <a:pos x="76" y="69"/>
                </a:cxn>
                <a:cxn ang="0">
                  <a:pos x="0" y="0"/>
                </a:cxn>
                <a:cxn ang="0">
                  <a:pos x="0" y="23"/>
                </a:cxn>
                <a:cxn ang="0">
                  <a:pos x="76" y="115"/>
                </a:cxn>
                <a:cxn ang="0">
                  <a:pos x="59" y="69"/>
                </a:cxn>
                <a:cxn ang="0">
                  <a:pos x="76" y="69"/>
                </a:cxn>
              </a:cxnLst>
              <a:rect l="0" t="0" r="r" b="b"/>
              <a:pathLst>
                <a:path w="77" h="116">
                  <a:moveTo>
                    <a:pt x="76" y="69"/>
                  </a:moveTo>
                  <a:lnTo>
                    <a:pt x="0" y="0"/>
                  </a:lnTo>
                  <a:lnTo>
                    <a:pt x="0" y="23"/>
                  </a:lnTo>
                  <a:lnTo>
                    <a:pt x="76" y="115"/>
                  </a:lnTo>
                  <a:lnTo>
                    <a:pt x="59" y="69"/>
                  </a:lnTo>
                  <a:lnTo>
                    <a:pt x="76" y="69"/>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41" name="Freeform 145"/>
            <p:cNvSpPr>
              <a:spLocks/>
            </p:cNvSpPr>
            <p:nvPr/>
          </p:nvSpPr>
          <p:spPr bwMode="auto">
            <a:xfrm>
              <a:off x="3789" y="3354"/>
              <a:ext cx="76" cy="117"/>
            </a:xfrm>
            <a:custGeom>
              <a:avLst/>
              <a:gdLst/>
              <a:ahLst/>
              <a:cxnLst>
                <a:cxn ang="0">
                  <a:pos x="75" y="116"/>
                </a:cxn>
                <a:cxn ang="0">
                  <a:pos x="75" y="0"/>
                </a:cxn>
                <a:cxn ang="0">
                  <a:pos x="0" y="0"/>
                </a:cxn>
                <a:cxn ang="0">
                  <a:pos x="0" y="116"/>
                </a:cxn>
                <a:cxn ang="0">
                  <a:pos x="75" y="116"/>
                </a:cxn>
              </a:cxnLst>
              <a:rect l="0" t="0" r="r" b="b"/>
              <a:pathLst>
                <a:path w="76" h="117">
                  <a:moveTo>
                    <a:pt x="75" y="116"/>
                  </a:moveTo>
                  <a:lnTo>
                    <a:pt x="75" y="0"/>
                  </a:lnTo>
                  <a:lnTo>
                    <a:pt x="0" y="0"/>
                  </a:lnTo>
                  <a:lnTo>
                    <a:pt x="0" y="116"/>
                  </a:lnTo>
                  <a:lnTo>
                    <a:pt x="75"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42" name="Freeform 146"/>
            <p:cNvSpPr>
              <a:spLocks/>
            </p:cNvSpPr>
            <p:nvPr/>
          </p:nvSpPr>
          <p:spPr bwMode="auto">
            <a:xfrm>
              <a:off x="3464" y="3899"/>
              <a:ext cx="279" cy="211"/>
            </a:xfrm>
            <a:custGeom>
              <a:avLst/>
              <a:gdLst/>
              <a:ahLst/>
              <a:cxnLst>
                <a:cxn ang="0">
                  <a:pos x="0" y="210"/>
                </a:cxn>
                <a:cxn ang="0">
                  <a:pos x="0" y="152"/>
                </a:cxn>
                <a:cxn ang="0">
                  <a:pos x="4" y="152"/>
                </a:cxn>
                <a:cxn ang="0">
                  <a:pos x="4" y="0"/>
                </a:cxn>
                <a:cxn ang="0">
                  <a:pos x="278" y="36"/>
                </a:cxn>
                <a:cxn ang="0">
                  <a:pos x="278" y="210"/>
                </a:cxn>
                <a:cxn ang="0">
                  <a:pos x="0" y="210"/>
                </a:cxn>
              </a:cxnLst>
              <a:rect l="0" t="0" r="r" b="b"/>
              <a:pathLst>
                <a:path w="279" h="211">
                  <a:moveTo>
                    <a:pt x="0" y="210"/>
                  </a:moveTo>
                  <a:lnTo>
                    <a:pt x="0" y="152"/>
                  </a:lnTo>
                  <a:lnTo>
                    <a:pt x="4" y="152"/>
                  </a:lnTo>
                  <a:lnTo>
                    <a:pt x="4" y="0"/>
                  </a:lnTo>
                  <a:lnTo>
                    <a:pt x="278" y="36"/>
                  </a:lnTo>
                  <a:lnTo>
                    <a:pt x="278" y="210"/>
                  </a:lnTo>
                  <a:lnTo>
                    <a:pt x="0" y="21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43" name="Freeform 147"/>
            <p:cNvSpPr>
              <a:spLocks/>
            </p:cNvSpPr>
            <p:nvPr/>
          </p:nvSpPr>
          <p:spPr bwMode="auto">
            <a:xfrm>
              <a:off x="3365" y="3833"/>
              <a:ext cx="322" cy="118"/>
            </a:xfrm>
            <a:custGeom>
              <a:avLst/>
              <a:gdLst/>
              <a:ahLst/>
              <a:cxnLst>
                <a:cxn ang="0">
                  <a:pos x="321" y="95"/>
                </a:cxn>
                <a:cxn ang="0">
                  <a:pos x="321" y="74"/>
                </a:cxn>
                <a:cxn ang="0">
                  <a:pos x="0" y="0"/>
                </a:cxn>
                <a:cxn ang="0">
                  <a:pos x="0" y="21"/>
                </a:cxn>
                <a:cxn ang="0">
                  <a:pos x="321" y="117"/>
                </a:cxn>
                <a:cxn ang="0">
                  <a:pos x="321" y="95"/>
                </a:cxn>
              </a:cxnLst>
              <a:rect l="0" t="0" r="r" b="b"/>
              <a:pathLst>
                <a:path w="322" h="118">
                  <a:moveTo>
                    <a:pt x="321" y="95"/>
                  </a:moveTo>
                  <a:lnTo>
                    <a:pt x="321" y="74"/>
                  </a:lnTo>
                  <a:lnTo>
                    <a:pt x="0" y="0"/>
                  </a:lnTo>
                  <a:lnTo>
                    <a:pt x="0" y="21"/>
                  </a:lnTo>
                  <a:lnTo>
                    <a:pt x="321" y="117"/>
                  </a:lnTo>
                  <a:lnTo>
                    <a:pt x="321" y="9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44" name="Freeform 148"/>
            <p:cNvSpPr>
              <a:spLocks/>
            </p:cNvSpPr>
            <p:nvPr/>
          </p:nvSpPr>
          <p:spPr bwMode="auto">
            <a:xfrm>
              <a:off x="3365" y="3333"/>
              <a:ext cx="322" cy="211"/>
            </a:xfrm>
            <a:custGeom>
              <a:avLst/>
              <a:gdLst/>
              <a:ahLst/>
              <a:cxnLst>
                <a:cxn ang="0">
                  <a:pos x="0" y="0"/>
                </a:cxn>
                <a:cxn ang="0">
                  <a:pos x="321" y="137"/>
                </a:cxn>
                <a:cxn ang="0">
                  <a:pos x="321" y="210"/>
                </a:cxn>
                <a:cxn ang="0">
                  <a:pos x="0" y="86"/>
                </a:cxn>
                <a:cxn ang="0">
                  <a:pos x="0" y="0"/>
                </a:cxn>
              </a:cxnLst>
              <a:rect l="0" t="0" r="r" b="b"/>
              <a:pathLst>
                <a:path w="322" h="211">
                  <a:moveTo>
                    <a:pt x="0" y="0"/>
                  </a:moveTo>
                  <a:lnTo>
                    <a:pt x="321" y="137"/>
                  </a:lnTo>
                  <a:lnTo>
                    <a:pt x="321" y="210"/>
                  </a:lnTo>
                  <a:lnTo>
                    <a:pt x="0" y="86"/>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45" name="Freeform 149"/>
            <p:cNvSpPr>
              <a:spLocks/>
            </p:cNvSpPr>
            <p:nvPr/>
          </p:nvSpPr>
          <p:spPr bwMode="auto">
            <a:xfrm>
              <a:off x="3365" y="3441"/>
              <a:ext cx="322" cy="191"/>
            </a:xfrm>
            <a:custGeom>
              <a:avLst/>
              <a:gdLst/>
              <a:ahLst/>
              <a:cxnLst>
                <a:cxn ang="0">
                  <a:pos x="0" y="0"/>
                </a:cxn>
                <a:cxn ang="0">
                  <a:pos x="321" y="131"/>
                </a:cxn>
                <a:cxn ang="0">
                  <a:pos x="321" y="190"/>
                </a:cxn>
                <a:cxn ang="0">
                  <a:pos x="0" y="87"/>
                </a:cxn>
                <a:cxn ang="0">
                  <a:pos x="0" y="0"/>
                </a:cxn>
              </a:cxnLst>
              <a:rect l="0" t="0" r="r" b="b"/>
              <a:pathLst>
                <a:path w="322" h="191">
                  <a:moveTo>
                    <a:pt x="0" y="0"/>
                  </a:moveTo>
                  <a:lnTo>
                    <a:pt x="321" y="131"/>
                  </a:lnTo>
                  <a:lnTo>
                    <a:pt x="321" y="190"/>
                  </a:lnTo>
                  <a:lnTo>
                    <a:pt x="0" y="87"/>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46" name="Freeform 150"/>
            <p:cNvSpPr>
              <a:spLocks/>
            </p:cNvSpPr>
            <p:nvPr/>
          </p:nvSpPr>
          <p:spPr bwMode="auto">
            <a:xfrm>
              <a:off x="3365" y="3558"/>
              <a:ext cx="322" cy="189"/>
            </a:xfrm>
            <a:custGeom>
              <a:avLst/>
              <a:gdLst/>
              <a:ahLst/>
              <a:cxnLst>
                <a:cxn ang="0">
                  <a:pos x="0" y="0"/>
                </a:cxn>
                <a:cxn ang="0">
                  <a:pos x="321" y="108"/>
                </a:cxn>
                <a:cxn ang="0">
                  <a:pos x="321" y="188"/>
                </a:cxn>
                <a:cxn ang="0">
                  <a:pos x="0" y="108"/>
                </a:cxn>
                <a:cxn ang="0">
                  <a:pos x="0" y="0"/>
                </a:cxn>
              </a:cxnLst>
              <a:rect l="0" t="0" r="r" b="b"/>
              <a:pathLst>
                <a:path w="322" h="189">
                  <a:moveTo>
                    <a:pt x="0" y="0"/>
                  </a:moveTo>
                  <a:lnTo>
                    <a:pt x="321" y="108"/>
                  </a:lnTo>
                  <a:lnTo>
                    <a:pt x="321" y="188"/>
                  </a:lnTo>
                  <a:lnTo>
                    <a:pt x="0" y="108"/>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47" name="Freeform 151"/>
            <p:cNvSpPr>
              <a:spLocks/>
            </p:cNvSpPr>
            <p:nvPr/>
          </p:nvSpPr>
          <p:spPr bwMode="auto">
            <a:xfrm>
              <a:off x="3365" y="3680"/>
              <a:ext cx="322" cy="154"/>
            </a:xfrm>
            <a:custGeom>
              <a:avLst/>
              <a:gdLst/>
              <a:ahLst/>
              <a:cxnLst>
                <a:cxn ang="0">
                  <a:pos x="0" y="0"/>
                </a:cxn>
                <a:cxn ang="0">
                  <a:pos x="321" y="87"/>
                </a:cxn>
                <a:cxn ang="0">
                  <a:pos x="321" y="153"/>
                </a:cxn>
                <a:cxn ang="0">
                  <a:pos x="0" y="87"/>
                </a:cxn>
                <a:cxn ang="0">
                  <a:pos x="0" y="0"/>
                </a:cxn>
              </a:cxnLst>
              <a:rect l="0" t="0" r="r" b="b"/>
              <a:pathLst>
                <a:path w="322" h="154">
                  <a:moveTo>
                    <a:pt x="0" y="0"/>
                  </a:moveTo>
                  <a:lnTo>
                    <a:pt x="321" y="87"/>
                  </a:lnTo>
                  <a:lnTo>
                    <a:pt x="321" y="153"/>
                  </a:lnTo>
                  <a:lnTo>
                    <a:pt x="0" y="87"/>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48" name="Freeform 152"/>
            <p:cNvSpPr>
              <a:spLocks/>
            </p:cNvSpPr>
            <p:nvPr/>
          </p:nvSpPr>
          <p:spPr bwMode="auto">
            <a:xfrm>
              <a:off x="3365" y="3797"/>
              <a:ext cx="322" cy="117"/>
            </a:xfrm>
            <a:custGeom>
              <a:avLst/>
              <a:gdLst/>
              <a:ahLst/>
              <a:cxnLst>
                <a:cxn ang="0">
                  <a:pos x="0" y="0"/>
                </a:cxn>
                <a:cxn ang="0">
                  <a:pos x="321" y="74"/>
                </a:cxn>
                <a:cxn ang="0">
                  <a:pos x="321" y="116"/>
                </a:cxn>
                <a:cxn ang="0">
                  <a:pos x="259" y="99"/>
                </a:cxn>
                <a:cxn ang="0">
                  <a:pos x="254" y="82"/>
                </a:cxn>
                <a:cxn ang="0">
                  <a:pos x="202" y="74"/>
                </a:cxn>
                <a:cxn ang="0">
                  <a:pos x="202" y="82"/>
                </a:cxn>
                <a:cxn ang="0">
                  <a:pos x="193" y="82"/>
                </a:cxn>
                <a:cxn ang="0">
                  <a:pos x="193" y="74"/>
                </a:cxn>
                <a:cxn ang="0">
                  <a:pos x="179" y="74"/>
                </a:cxn>
                <a:cxn ang="0">
                  <a:pos x="169" y="82"/>
                </a:cxn>
                <a:cxn ang="0">
                  <a:pos x="0" y="58"/>
                </a:cxn>
                <a:cxn ang="0">
                  <a:pos x="0" y="0"/>
                </a:cxn>
              </a:cxnLst>
              <a:rect l="0" t="0" r="r" b="b"/>
              <a:pathLst>
                <a:path w="322" h="117">
                  <a:moveTo>
                    <a:pt x="0" y="0"/>
                  </a:moveTo>
                  <a:lnTo>
                    <a:pt x="321" y="74"/>
                  </a:lnTo>
                  <a:lnTo>
                    <a:pt x="321" y="116"/>
                  </a:lnTo>
                  <a:lnTo>
                    <a:pt x="259" y="99"/>
                  </a:lnTo>
                  <a:lnTo>
                    <a:pt x="254" y="82"/>
                  </a:lnTo>
                  <a:lnTo>
                    <a:pt x="202" y="74"/>
                  </a:lnTo>
                  <a:lnTo>
                    <a:pt x="202" y="82"/>
                  </a:lnTo>
                  <a:lnTo>
                    <a:pt x="193" y="82"/>
                  </a:lnTo>
                  <a:lnTo>
                    <a:pt x="193" y="74"/>
                  </a:lnTo>
                  <a:lnTo>
                    <a:pt x="179" y="74"/>
                  </a:lnTo>
                  <a:lnTo>
                    <a:pt x="169" y="82"/>
                  </a:lnTo>
                  <a:lnTo>
                    <a:pt x="0" y="58"/>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49" name="Freeform 153"/>
            <p:cNvSpPr>
              <a:spLocks/>
            </p:cNvSpPr>
            <p:nvPr/>
          </p:nvSpPr>
          <p:spPr bwMode="auto">
            <a:xfrm>
              <a:off x="3369" y="3289"/>
              <a:ext cx="318" cy="153"/>
            </a:xfrm>
            <a:custGeom>
              <a:avLst/>
              <a:gdLst/>
              <a:ahLst/>
              <a:cxnLst>
                <a:cxn ang="0">
                  <a:pos x="0" y="0"/>
                </a:cxn>
                <a:cxn ang="0">
                  <a:pos x="0" y="14"/>
                </a:cxn>
                <a:cxn ang="0">
                  <a:pos x="317" y="152"/>
                </a:cxn>
                <a:cxn ang="0">
                  <a:pos x="317" y="130"/>
                </a:cxn>
                <a:cxn ang="0">
                  <a:pos x="0" y="0"/>
                </a:cxn>
              </a:cxnLst>
              <a:rect l="0" t="0" r="r" b="b"/>
              <a:pathLst>
                <a:path w="318" h="153">
                  <a:moveTo>
                    <a:pt x="0" y="0"/>
                  </a:moveTo>
                  <a:lnTo>
                    <a:pt x="0" y="14"/>
                  </a:lnTo>
                  <a:lnTo>
                    <a:pt x="317" y="152"/>
                  </a:lnTo>
                  <a:lnTo>
                    <a:pt x="317" y="130"/>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50" name="Freeform 154"/>
            <p:cNvSpPr>
              <a:spLocks/>
            </p:cNvSpPr>
            <p:nvPr/>
          </p:nvSpPr>
          <p:spPr bwMode="auto">
            <a:xfrm>
              <a:off x="3742" y="3456"/>
              <a:ext cx="1035" cy="117"/>
            </a:xfrm>
            <a:custGeom>
              <a:avLst/>
              <a:gdLst/>
              <a:ahLst/>
              <a:cxnLst>
                <a:cxn ang="0">
                  <a:pos x="0" y="116"/>
                </a:cxn>
                <a:cxn ang="0">
                  <a:pos x="0" y="0"/>
                </a:cxn>
                <a:cxn ang="0">
                  <a:pos x="1034" y="0"/>
                </a:cxn>
                <a:cxn ang="0">
                  <a:pos x="1034" y="116"/>
                </a:cxn>
                <a:cxn ang="0">
                  <a:pos x="0" y="116"/>
                </a:cxn>
              </a:cxnLst>
              <a:rect l="0" t="0" r="r" b="b"/>
              <a:pathLst>
                <a:path w="1035" h="117">
                  <a:moveTo>
                    <a:pt x="0" y="116"/>
                  </a:moveTo>
                  <a:lnTo>
                    <a:pt x="0" y="0"/>
                  </a:lnTo>
                  <a:lnTo>
                    <a:pt x="1034" y="0"/>
                  </a:lnTo>
                  <a:lnTo>
                    <a:pt x="1034" y="116"/>
                  </a:lnTo>
                  <a:lnTo>
                    <a:pt x="0"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51" name="Freeform 155"/>
            <p:cNvSpPr>
              <a:spLocks/>
            </p:cNvSpPr>
            <p:nvPr/>
          </p:nvSpPr>
          <p:spPr bwMode="auto">
            <a:xfrm>
              <a:off x="3742" y="3572"/>
              <a:ext cx="1035" cy="117"/>
            </a:xfrm>
            <a:custGeom>
              <a:avLst/>
              <a:gdLst/>
              <a:ahLst/>
              <a:cxnLst>
                <a:cxn ang="0">
                  <a:pos x="0" y="0"/>
                </a:cxn>
                <a:cxn ang="0">
                  <a:pos x="1034" y="16"/>
                </a:cxn>
                <a:cxn ang="0">
                  <a:pos x="1034" y="116"/>
                </a:cxn>
                <a:cxn ang="0">
                  <a:pos x="0" y="82"/>
                </a:cxn>
                <a:cxn ang="0">
                  <a:pos x="0" y="0"/>
                </a:cxn>
              </a:cxnLst>
              <a:rect l="0" t="0" r="r" b="b"/>
              <a:pathLst>
                <a:path w="1035" h="117">
                  <a:moveTo>
                    <a:pt x="0" y="0"/>
                  </a:moveTo>
                  <a:lnTo>
                    <a:pt x="1034" y="16"/>
                  </a:lnTo>
                  <a:lnTo>
                    <a:pt x="1034" y="116"/>
                  </a:lnTo>
                  <a:lnTo>
                    <a:pt x="0" y="82"/>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52" name="Freeform 156"/>
            <p:cNvSpPr>
              <a:spLocks/>
            </p:cNvSpPr>
            <p:nvPr/>
          </p:nvSpPr>
          <p:spPr bwMode="auto">
            <a:xfrm>
              <a:off x="3742" y="3645"/>
              <a:ext cx="1035" cy="116"/>
            </a:xfrm>
            <a:custGeom>
              <a:avLst/>
              <a:gdLst/>
              <a:ahLst/>
              <a:cxnLst>
                <a:cxn ang="0">
                  <a:pos x="0" y="0"/>
                </a:cxn>
                <a:cxn ang="0">
                  <a:pos x="1034" y="16"/>
                </a:cxn>
                <a:cxn ang="0">
                  <a:pos x="1034" y="115"/>
                </a:cxn>
                <a:cxn ang="0">
                  <a:pos x="0" y="98"/>
                </a:cxn>
                <a:cxn ang="0">
                  <a:pos x="0" y="0"/>
                </a:cxn>
              </a:cxnLst>
              <a:rect l="0" t="0" r="r" b="b"/>
              <a:pathLst>
                <a:path w="1035" h="116">
                  <a:moveTo>
                    <a:pt x="0" y="0"/>
                  </a:moveTo>
                  <a:lnTo>
                    <a:pt x="1034" y="16"/>
                  </a:lnTo>
                  <a:lnTo>
                    <a:pt x="1034" y="115"/>
                  </a:lnTo>
                  <a:lnTo>
                    <a:pt x="0" y="98"/>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53" name="Freeform 157"/>
            <p:cNvSpPr>
              <a:spLocks/>
            </p:cNvSpPr>
            <p:nvPr/>
          </p:nvSpPr>
          <p:spPr bwMode="auto">
            <a:xfrm>
              <a:off x="3742" y="3768"/>
              <a:ext cx="1035" cy="117"/>
            </a:xfrm>
            <a:custGeom>
              <a:avLst/>
              <a:gdLst/>
              <a:ahLst/>
              <a:cxnLst>
                <a:cxn ang="0">
                  <a:pos x="0" y="0"/>
                </a:cxn>
                <a:cxn ang="0">
                  <a:pos x="1034" y="33"/>
                </a:cxn>
                <a:cxn ang="0">
                  <a:pos x="1034" y="116"/>
                </a:cxn>
                <a:cxn ang="0">
                  <a:pos x="0" y="66"/>
                </a:cxn>
                <a:cxn ang="0">
                  <a:pos x="0" y="0"/>
                </a:cxn>
              </a:cxnLst>
              <a:rect l="0" t="0" r="r" b="b"/>
              <a:pathLst>
                <a:path w="1035" h="117">
                  <a:moveTo>
                    <a:pt x="0" y="0"/>
                  </a:moveTo>
                  <a:lnTo>
                    <a:pt x="1034" y="33"/>
                  </a:lnTo>
                  <a:lnTo>
                    <a:pt x="1034" y="116"/>
                  </a:lnTo>
                  <a:lnTo>
                    <a:pt x="0" y="66"/>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54" name="Freeform 158"/>
            <p:cNvSpPr>
              <a:spLocks/>
            </p:cNvSpPr>
            <p:nvPr/>
          </p:nvSpPr>
          <p:spPr bwMode="auto">
            <a:xfrm>
              <a:off x="3742" y="3833"/>
              <a:ext cx="1035" cy="118"/>
            </a:xfrm>
            <a:custGeom>
              <a:avLst/>
              <a:gdLst/>
              <a:ahLst/>
              <a:cxnLst>
                <a:cxn ang="0">
                  <a:pos x="0" y="0"/>
                </a:cxn>
                <a:cxn ang="0">
                  <a:pos x="1034" y="29"/>
                </a:cxn>
                <a:cxn ang="0">
                  <a:pos x="1034" y="117"/>
                </a:cxn>
                <a:cxn ang="0">
                  <a:pos x="0" y="87"/>
                </a:cxn>
                <a:cxn ang="0">
                  <a:pos x="0" y="0"/>
                </a:cxn>
              </a:cxnLst>
              <a:rect l="0" t="0" r="r" b="b"/>
              <a:pathLst>
                <a:path w="1035" h="118">
                  <a:moveTo>
                    <a:pt x="0" y="0"/>
                  </a:moveTo>
                  <a:lnTo>
                    <a:pt x="1034" y="29"/>
                  </a:lnTo>
                  <a:lnTo>
                    <a:pt x="1034" y="117"/>
                  </a:lnTo>
                  <a:lnTo>
                    <a:pt x="0" y="87"/>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55" name="Freeform 159"/>
            <p:cNvSpPr>
              <a:spLocks/>
            </p:cNvSpPr>
            <p:nvPr/>
          </p:nvSpPr>
          <p:spPr bwMode="auto">
            <a:xfrm>
              <a:off x="3751" y="3419"/>
              <a:ext cx="1026" cy="118"/>
            </a:xfrm>
            <a:custGeom>
              <a:avLst/>
              <a:gdLst/>
              <a:ahLst/>
              <a:cxnLst>
                <a:cxn ang="0">
                  <a:pos x="1025" y="117"/>
                </a:cxn>
                <a:cxn ang="0">
                  <a:pos x="1025" y="0"/>
                </a:cxn>
                <a:cxn ang="0">
                  <a:pos x="0" y="0"/>
                </a:cxn>
                <a:cxn ang="0">
                  <a:pos x="0" y="117"/>
                </a:cxn>
                <a:cxn ang="0">
                  <a:pos x="1025" y="117"/>
                </a:cxn>
                <a:cxn ang="0">
                  <a:pos x="1015" y="117"/>
                </a:cxn>
                <a:cxn ang="0">
                  <a:pos x="1025" y="117"/>
                </a:cxn>
                <a:cxn ang="0">
                  <a:pos x="1025" y="0"/>
                </a:cxn>
                <a:cxn ang="0">
                  <a:pos x="1025" y="117"/>
                </a:cxn>
              </a:cxnLst>
              <a:rect l="0" t="0" r="r" b="b"/>
              <a:pathLst>
                <a:path w="1026" h="118">
                  <a:moveTo>
                    <a:pt x="1025" y="117"/>
                  </a:moveTo>
                  <a:lnTo>
                    <a:pt x="1025" y="0"/>
                  </a:lnTo>
                  <a:lnTo>
                    <a:pt x="0" y="0"/>
                  </a:lnTo>
                  <a:lnTo>
                    <a:pt x="0" y="117"/>
                  </a:lnTo>
                  <a:lnTo>
                    <a:pt x="1025" y="117"/>
                  </a:lnTo>
                  <a:lnTo>
                    <a:pt x="1015" y="117"/>
                  </a:lnTo>
                  <a:lnTo>
                    <a:pt x="1025" y="117"/>
                  </a:lnTo>
                  <a:lnTo>
                    <a:pt x="1025" y="0"/>
                  </a:lnTo>
                  <a:lnTo>
                    <a:pt x="1025"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56" name="Freeform 160"/>
            <p:cNvSpPr>
              <a:spLocks/>
            </p:cNvSpPr>
            <p:nvPr/>
          </p:nvSpPr>
          <p:spPr bwMode="auto">
            <a:xfrm>
              <a:off x="4767" y="3441"/>
              <a:ext cx="77" cy="379"/>
            </a:xfrm>
            <a:custGeom>
              <a:avLst/>
              <a:gdLst/>
              <a:ahLst/>
              <a:cxnLst>
                <a:cxn ang="0">
                  <a:pos x="76" y="378"/>
                </a:cxn>
                <a:cxn ang="0">
                  <a:pos x="76" y="0"/>
                </a:cxn>
                <a:cxn ang="0">
                  <a:pos x="0" y="0"/>
                </a:cxn>
                <a:cxn ang="0">
                  <a:pos x="0" y="378"/>
                </a:cxn>
                <a:cxn ang="0">
                  <a:pos x="76" y="378"/>
                </a:cxn>
              </a:cxnLst>
              <a:rect l="0" t="0" r="r" b="b"/>
              <a:pathLst>
                <a:path w="77" h="379">
                  <a:moveTo>
                    <a:pt x="76" y="378"/>
                  </a:moveTo>
                  <a:lnTo>
                    <a:pt x="76" y="0"/>
                  </a:lnTo>
                  <a:lnTo>
                    <a:pt x="0" y="0"/>
                  </a:lnTo>
                  <a:lnTo>
                    <a:pt x="0" y="378"/>
                  </a:lnTo>
                  <a:lnTo>
                    <a:pt x="76" y="37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57" name="Freeform 161"/>
            <p:cNvSpPr>
              <a:spLocks/>
            </p:cNvSpPr>
            <p:nvPr/>
          </p:nvSpPr>
          <p:spPr bwMode="auto">
            <a:xfrm>
              <a:off x="3742" y="3950"/>
              <a:ext cx="1035" cy="160"/>
            </a:xfrm>
            <a:custGeom>
              <a:avLst/>
              <a:gdLst/>
              <a:ahLst/>
              <a:cxnLst>
                <a:cxn ang="0">
                  <a:pos x="0" y="159"/>
                </a:cxn>
                <a:cxn ang="0">
                  <a:pos x="0" y="0"/>
                </a:cxn>
                <a:cxn ang="0">
                  <a:pos x="639" y="14"/>
                </a:cxn>
                <a:cxn ang="0">
                  <a:pos x="639" y="108"/>
                </a:cxn>
                <a:cxn ang="0">
                  <a:pos x="648" y="108"/>
                </a:cxn>
                <a:cxn ang="0">
                  <a:pos x="648" y="14"/>
                </a:cxn>
                <a:cxn ang="0">
                  <a:pos x="1034" y="21"/>
                </a:cxn>
                <a:cxn ang="0">
                  <a:pos x="1034" y="159"/>
                </a:cxn>
                <a:cxn ang="0">
                  <a:pos x="0" y="159"/>
                </a:cxn>
              </a:cxnLst>
              <a:rect l="0" t="0" r="r" b="b"/>
              <a:pathLst>
                <a:path w="1035" h="160">
                  <a:moveTo>
                    <a:pt x="0" y="159"/>
                  </a:moveTo>
                  <a:lnTo>
                    <a:pt x="0" y="0"/>
                  </a:lnTo>
                  <a:lnTo>
                    <a:pt x="639" y="14"/>
                  </a:lnTo>
                  <a:lnTo>
                    <a:pt x="639" y="108"/>
                  </a:lnTo>
                  <a:lnTo>
                    <a:pt x="648" y="108"/>
                  </a:lnTo>
                  <a:lnTo>
                    <a:pt x="648" y="14"/>
                  </a:lnTo>
                  <a:lnTo>
                    <a:pt x="1034" y="21"/>
                  </a:lnTo>
                  <a:lnTo>
                    <a:pt x="1034" y="159"/>
                  </a:lnTo>
                  <a:lnTo>
                    <a:pt x="0" y="159"/>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58" name="Freeform 162"/>
            <p:cNvSpPr>
              <a:spLocks/>
            </p:cNvSpPr>
            <p:nvPr/>
          </p:nvSpPr>
          <p:spPr bwMode="auto">
            <a:xfrm>
              <a:off x="4005" y="3368"/>
              <a:ext cx="269" cy="118"/>
            </a:xfrm>
            <a:custGeom>
              <a:avLst/>
              <a:gdLst/>
              <a:ahLst/>
              <a:cxnLst>
                <a:cxn ang="0">
                  <a:pos x="9" y="117"/>
                </a:cxn>
                <a:cxn ang="0">
                  <a:pos x="9" y="14"/>
                </a:cxn>
                <a:cxn ang="0">
                  <a:pos x="0" y="0"/>
                </a:cxn>
                <a:cxn ang="0">
                  <a:pos x="230" y="0"/>
                </a:cxn>
                <a:cxn ang="0">
                  <a:pos x="268" y="43"/>
                </a:cxn>
                <a:cxn ang="0">
                  <a:pos x="268" y="117"/>
                </a:cxn>
                <a:cxn ang="0">
                  <a:pos x="9" y="117"/>
                </a:cxn>
              </a:cxnLst>
              <a:rect l="0" t="0" r="r" b="b"/>
              <a:pathLst>
                <a:path w="269" h="118">
                  <a:moveTo>
                    <a:pt x="9" y="117"/>
                  </a:moveTo>
                  <a:lnTo>
                    <a:pt x="9" y="14"/>
                  </a:lnTo>
                  <a:lnTo>
                    <a:pt x="0" y="0"/>
                  </a:lnTo>
                  <a:lnTo>
                    <a:pt x="230" y="0"/>
                  </a:lnTo>
                  <a:lnTo>
                    <a:pt x="268" y="43"/>
                  </a:lnTo>
                  <a:lnTo>
                    <a:pt x="268" y="117"/>
                  </a:lnTo>
                  <a:lnTo>
                    <a:pt x="9"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59" name="Freeform 163"/>
            <p:cNvSpPr>
              <a:spLocks/>
            </p:cNvSpPr>
            <p:nvPr/>
          </p:nvSpPr>
          <p:spPr bwMode="auto">
            <a:xfrm>
              <a:off x="4325" y="3368"/>
              <a:ext cx="77" cy="118"/>
            </a:xfrm>
            <a:custGeom>
              <a:avLst/>
              <a:gdLst/>
              <a:ahLst/>
              <a:cxnLst>
                <a:cxn ang="0">
                  <a:pos x="0" y="0"/>
                </a:cxn>
                <a:cxn ang="0">
                  <a:pos x="0" y="14"/>
                </a:cxn>
                <a:cxn ang="0">
                  <a:pos x="0" y="117"/>
                </a:cxn>
                <a:cxn ang="0">
                  <a:pos x="76" y="117"/>
                </a:cxn>
                <a:cxn ang="0">
                  <a:pos x="76" y="14"/>
                </a:cxn>
                <a:cxn ang="0">
                  <a:pos x="0" y="14"/>
                </a:cxn>
                <a:cxn ang="0">
                  <a:pos x="0" y="0"/>
                </a:cxn>
                <a:cxn ang="0">
                  <a:pos x="0" y="14"/>
                </a:cxn>
                <a:cxn ang="0">
                  <a:pos x="0" y="0"/>
                </a:cxn>
              </a:cxnLst>
              <a:rect l="0" t="0" r="r" b="b"/>
              <a:pathLst>
                <a:path w="77" h="118">
                  <a:moveTo>
                    <a:pt x="0" y="0"/>
                  </a:moveTo>
                  <a:lnTo>
                    <a:pt x="0" y="14"/>
                  </a:lnTo>
                  <a:lnTo>
                    <a:pt x="0" y="117"/>
                  </a:lnTo>
                  <a:lnTo>
                    <a:pt x="76" y="117"/>
                  </a:lnTo>
                  <a:lnTo>
                    <a:pt x="76" y="14"/>
                  </a:lnTo>
                  <a:lnTo>
                    <a:pt x="0" y="14"/>
                  </a:lnTo>
                  <a:lnTo>
                    <a:pt x="0" y="0"/>
                  </a:lnTo>
                  <a:lnTo>
                    <a:pt x="0" y="14"/>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60" name="Freeform 164"/>
            <p:cNvSpPr>
              <a:spLocks/>
            </p:cNvSpPr>
            <p:nvPr/>
          </p:nvSpPr>
          <p:spPr bwMode="auto">
            <a:xfrm>
              <a:off x="4325" y="3368"/>
              <a:ext cx="77" cy="118"/>
            </a:xfrm>
            <a:custGeom>
              <a:avLst/>
              <a:gdLst/>
              <a:ahLst/>
              <a:cxnLst>
                <a:cxn ang="0">
                  <a:pos x="54" y="0"/>
                </a:cxn>
                <a:cxn ang="0">
                  <a:pos x="0" y="0"/>
                </a:cxn>
                <a:cxn ang="0">
                  <a:pos x="0" y="117"/>
                </a:cxn>
                <a:cxn ang="0">
                  <a:pos x="54" y="117"/>
                </a:cxn>
                <a:cxn ang="0">
                  <a:pos x="76" y="117"/>
                </a:cxn>
                <a:cxn ang="0">
                  <a:pos x="54" y="117"/>
                </a:cxn>
                <a:cxn ang="0">
                  <a:pos x="76" y="117"/>
                </a:cxn>
                <a:cxn ang="0">
                  <a:pos x="54" y="0"/>
                </a:cxn>
              </a:cxnLst>
              <a:rect l="0" t="0" r="r" b="b"/>
              <a:pathLst>
                <a:path w="77" h="118">
                  <a:moveTo>
                    <a:pt x="54" y="0"/>
                  </a:moveTo>
                  <a:lnTo>
                    <a:pt x="0" y="0"/>
                  </a:lnTo>
                  <a:lnTo>
                    <a:pt x="0" y="117"/>
                  </a:lnTo>
                  <a:lnTo>
                    <a:pt x="54" y="117"/>
                  </a:lnTo>
                  <a:lnTo>
                    <a:pt x="76" y="117"/>
                  </a:lnTo>
                  <a:lnTo>
                    <a:pt x="54" y="117"/>
                  </a:lnTo>
                  <a:lnTo>
                    <a:pt x="76" y="117"/>
                  </a:lnTo>
                  <a:lnTo>
                    <a:pt x="54"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61" name="Freeform 165"/>
            <p:cNvSpPr>
              <a:spLocks/>
            </p:cNvSpPr>
            <p:nvPr/>
          </p:nvSpPr>
          <p:spPr bwMode="auto">
            <a:xfrm>
              <a:off x="4349" y="3333"/>
              <a:ext cx="76" cy="116"/>
            </a:xfrm>
            <a:custGeom>
              <a:avLst/>
              <a:gdLst/>
              <a:ahLst/>
              <a:cxnLst>
                <a:cxn ang="0">
                  <a:pos x="75" y="0"/>
                </a:cxn>
                <a:cxn ang="0">
                  <a:pos x="60" y="0"/>
                </a:cxn>
                <a:cxn ang="0">
                  <a:pos x="0" y="95"/>
                </a:cxn>
                <a:cxn ang="0">
                  <a:pos x="30" y="115"/>
                </a:cxn>
                <a:cxn ang="0">
                  <a:pos x="75" y="57"/>
                </a:cxn>
                <a:cxn ang="0">
                  <a:pos x="75" y="0"/>
                </a:cxn>
                <a:cxn ang="0">
                  <a:pos x="60" y="0"/>
                </a:cxn>
                <a:cxn ang="0">
                  <a:pos x="75" y="0"/>
                </a:cxn>
              </a:cxnLst>
              <a:rect l="0" t="0" r="r" b="b"/>
              <a:pathLst>
                <a:path w="76" h="116">
                  <a:moveTo>
                    <a:pt x="75" y="0"/>
                  </a:moveTo>
                  <a:lnTo>
                    <a:pt x="60" y="0"/>
                  </a:lnTo>
                  <a:lnTo>
                    <a:pt x="0" y="95"/>
                  </a:lnTo>
                  <a:lnTo>
                    <a:pt x="30" y="115"/>
                  </a:lnTo>
                  <a:lnTo>
                    <a:pt x="75" y="57"/>
                  </a:lnTo>
                  <a:lnTo>
                    <a:pt x="75" y="0"/>
                  </a:lnTo>
                  <a:lnTo>
                    <a:pt x="60" y="0"/>
                  </a:lnTo>
                  <a:lnTo>
                    <a:pt x="75"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62" name="Freeform 166"/>
            <p:cNvSpPr>
              <a:spLocks/>
            </p:cNvSpPr>
            <p:nvPr/>
          </p:nvSpPr>
          <p:spPr bwMode="auto">
            <a:xfrm>
              <a:off x="4372" y="3333"/>
              <a:ext cx="297" cy="116"/>
            </a:xfrm>
            <a:custGeom>
              <a:avLst/>
              <a:gdLst/>
              <a:ahLst/>
              <a:cxnLst>
                <a:cxn ang="0">
                  <a:pos x="296" y="0"/>
                </a:cxn>
                <a:cxn ang="0">
                  <a:pos x="286" y="0"/>
                </a:cxn>
                <a:cxn ang="0">
                  <a:pos x="0" y="0"/>
                </a:cxn>
                <a:cxn ang="0">
                  <a:pos x="0" y="115"/>
                </a:cxn>
                <a:cxn ang="0">
                  <a:pos x="286" y="115"/>
                </a:cxn>
                <a:cxn ang="0">
                  <a:pos x="296" y="0"/>
                </a:cxn>
                <a:cxn ang="0">
                  <a:pos x="286" y="0"/>
                </a:cxn>
                <a:cxn ang="0">
                  <a:pos x="296" y="0"/>
                </a:cxn>
              </a:cxnLst>
              <a:rect l="0" t="0" r="r" b="b"/>
              <a:pathLst>
                <a:path w="297" h="116">
                  <a:moveTo>
                    <a:pt x="296" y="0"/>
                  </a:moveTo>
                  <a:lnTo>
                    <a:pt x="286" y="0"/>
                  </a:lnTo>
                  <a:lnTo>
                    <a:pt x="0" y="0"/>
                  </a:lnTo>
                  <a:lnTo>
                    <a:pt x="0" y="115"/>
                  </a:lnTo>
                  <a:lnTo>
                    <a:pt x="286" y="115"/>
                  </a:lnTo>
                  <a:lnTo>
                    <a:pt x="296" y="0"/>
                  </a:lnTo>
                  <a:lnTo>
                    <a:pt x="286" y="0"/>
                  </a:lnTo>
                  <a:lnTo>
                    <a:pt x="296"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63" name="Freeform 167"/>
            <p:cNvSpPr>
              <a:spLocks/>
            </p:cNvSpPr>
            <p:nvPr/>
          </p:nvSpPr>
          <p:spPr bwMode="auto">
            <a:xfrm>
              <a:off x="4659" y="3333"/>
              <a:ext cx="76" cy="116"/>
            </a:xfrm>
            <a:custGeom>
              <a:avLst/>
              <a:gdLst/>
              <a:ahLst/>
              <a:cxnLst>
                <a:cxn ang="0">
                  <a:pos x="75" y="0"/>
                </a:cxn>
                <a:cxn ang="0">
                  <a:pos x="0" y="38"/>
                </a:cxn>
                <a:cxn ang="0">
                  <a:pos x="0" y="115"/>
                </a:cxn>
                <a:cxn ang="0">
                  <a:pos x="75" y="0"/>
                </a:cxn>
                <a:cxn ang="0">
                  <a:pos x="0" y="0"/>
                </a:cxn>
                <a:cxn ang="0">
                  <a:pos x="75" y="0"/>
                </a:cxn>
              </a:cxnLst>
              <a:rect l="0" t="0" r="r" b="b"/>
              <a:pathLst>
                <a:path w="76" h="116">
                  <a:moveTo>
                    <a:pt x="75" y="0"/>
                  </a:moveTo>
                  <a:lnTo>
                    <a:pt x="0" y="38"/>
                  </a:lnTo>
                  <a:lnTo>
                    <a:pt x="0" y="115"/>
                  </a:lnTo>
                  <a:lnTo>
                    <a:pt x="75" y="0"/>
                  </a:lnTo>
                  <a:lnTo>
                    <a:pt x="0" y="0"/>
                  </a:lnTo>
                  <a:lnTo>
                    <a:pt x="75"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64" name="Freeform 168"/>
            <p:cNvSpPr>
              <a:spLocks/>
            </p:cNvSpPr>
            <p:nvPr/>
          </p:nvSpPr>
          <p:spPr bwMode="auto">
            <a:xfrm>
              <a:off x="4659" y="3333"/>
              <a:ext cx="76" cy="116"/>
            </a:xfrm>
            <a:custGeom>
              <a:avLst/>
              <a:gdLst/>
              <a:ahLst/>
              <a:cxnLst>
                <a:cxn ang="0">
                  <a:pos x="75" y="95"/>
                </a:cxn>
                <a:cxn ang="0">
                  <a:pos x="21" y="0"/>
                </a:cxn>
                <a:cxn ang="0">
                  <a:pos x="0" y="57"/>
                </a:cxn>
                <a:cxn ang="0">
                  <a:pos x="75" y="115"/>
                </a:cxn>
                <a:cxn ang="0">
                  <a:pos x="75" y="95"/>
                </a:cxn>
              </a:cxnLst>
              <a:rect l="0" t="0" r="r" b="b"/>
              <a:pathLst>
                <a:path w="76" h="116">
                  <a:moveTo>
                    <a:pt x="75" y="95"/>
                  </a:moveTo>
                  <a:lnTo>
                    <a:pt x="21" y="0"/>
                  </a:lnTo>
                  <a:lnTo>
                    <a:pt x="0" y="57"/>
                  </a:lnTo>
                  <a:lnTo>
                    <a:pt x="75" y="115"/>
                  </a:lnTo>
                  <a:lnTo>
                    <a:pt x="75" y="9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65" name="Line 169"/>
            <p:cNvSpPr>
              <a:spLocks noChangeShapeType="1"/>
            </p:cNvSpPr>
            <p:nvPr/>
          </p:nvSpPr>
          <p:spPr bwMode="auto">
            <a:xfrm flipV="1">
              <a:off x="4693" y="3376"/>
              <a:ext cx="0" cy="51"/>
            </a:xfrm>
            <a:prstGeom prst="line">
              <a:avLst/>
            </a:prstGeom>
            <a:noFill/>
            <a:ln w="12700">
              <a:solidFill>
                <a:srgbClr val="336699"/>
              </a:solidFill>
              <a:round/>
              <a:headEnd type="none" w="sm" len="sm"/>
              <a:tailEnd type="none" w="sm" len="sm"/>
            </a:ln>
            <a:effectLst/>
          </p:spPr>
          <p:txBody>
            <a:bodyPr wrap="none" anchor="ctr"/>
            <a:lstStyle/>
            <a:p>
              <a:endParaRPr lang="tr-TR" sz="1800"/>
            </a:p>
          </p:txBody>
        </p:sp>
        <p:sp>
          <p:nvSpPr>
            <p:cNvPr id="4266" name="Freeform 170"/>
            <p:cNvSpPr>
              <a:spLocks/>
            </p:cNvSpPr>
            <p:nvPr/>
          </p:nvSpPr>
          <p:spPr bwMode="auto">
            <a:xfrm>
              <a:off x="4372" y="3253"/>
              <a:ext cx="264" cy="116"/>
            </a:xfrm>
            <a:custGeom>
              <a:avLst/>
              <a:gdLst/>
              <a:ahLst/>
              <a:cxnLst>
                <a:cxn ang="0">
                  <a:pos x="0" y="115"/>
                </a:cxn>
                <a:cxn ang="0">
                  <a:pos x="0" y="0"/>
                </a:cxn>
                <a:cxn ang="0">
                  <a:pos x="216" y="0"/>
                </a:cxn>
                <a:cxn ang="0">
                  <a:pos x="263" y="105"/>
                </a:cxn>
                <a:cxn ang="0">
                  <a:pos x="0" y="115"/>
                </a:cxn>
              </a:cxnLst>
              <a:rect l="0" t="0" r="r" b="b"/>
              <a:pathLst>
                <a:path w="264" h="116">
                  <a:moveTo>
                    <a:pt x="0" y="115"/>
                  </a:moveTo>
                  <a:lnTo>
                    <a:pt x="0" y="0"/>
                  </a:lnTo>
                  <a:lnTo>
                    <a:pt x="216" y="0"/>
                  </a:lnTo>
                  <a:lnTo>
                    <a:pt x="263" y="105"/>
                  </a:lnTo>
                  <a:lnTo>
                    <a:pt x="0" y="11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67" name="Freeform 171"/>
            <p:cNvSpPr>
              <a:spLocks/>
            </p:cNvSpPr>
            <p:nvPr/>
          </p:nvSpPr>
          <p:spPr bwMode="auto">
            <a:xfrm>
              <a:off x="4776" y="3427"/>
              <a:ext cx="78" cy="117"/>
            </a:xfrm>
            <a:custGeom>
              <a:avLst/>
              <a:gdLst/>
              <a:ahLst/>
              <a:cxnLst>
                <a:cxn ang="0">
                  <a:pos x="77" y="116"/>
                </a:cxn>
                <a:cxn ang="0">
                  <a:pos x="64" y="107"/>
                </a:cxn>
                <a:cxn ang="0">
                  <a:pos x="0" y="0"/>
                </a:cxn>
                <a:cxn ang="0">
                  <a:pos x="0" y="16"/>
                </a:cxn>
                <a:cxn ang="0">
                  <a:pos x="64" y="116"/>
                </a:cxn>
                <a:cxn ang="0">
                  <a:pos x="77" y="116"/>
                </a:cxn>
                <a:cxn ang="0">
                  <a:pos x="64" y="107"/>
                </a:cxn>
                <a:cxn ang="0">
                  <a:pos x="77" y="116"/>
                </a:cxn>
              </a:cxnLst>
              <a:rect l="0" t="0" r="r" b="b"/>
              <a:pathLst>
                <a:path w="78" h="117">
                  <a:moveTo>
                    <a:pt x="77" y="116"/>
                  </a:moveTo>
                  <a:lnTo>
                    <a:pt x="64" y="107"/>
                  </a:lnTo>
                  <a:lnTo>
                    <a:pt x="0" y="0"/>
                  </a:lnTo>
                  <a:lnTo>
                    <a:pt x="0" y="16"/>
                  </a:lnTo>
                  <a:lnTo>
                    <a:pt x="64" y="116"/>
                  </a:lnTo>
                  <a:lnTo>
                    <a:pt x="77" y="116"/>
                  </a:lnTo>
                  <a:lnTo>
                    <a:pt x="64" y="107"/>
                  </a:lnTo>
                  <a:lnTo>
                    <a:pt x="77"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68" name="Freeform 172"/>
            <p:cNvSpPr>
              <a:spLocks/>
            </p:cNvSpPr>
            <p:nvPr/>
          </p:nvSpPr>
          <p:spPr bwMode="auto">
            <a:xfrm>
              <a:off x="4824" y="3529"/>
              <a:ext cx="77" cy="291"/>
            </a:xfrm>
            <a:custGeom>
              <a:avLst/>
              <a:gdLst/>
              <a:ahLst/>
              <a:cxnLst>
                <a:cxn ang="0">
                  <a:pos x="0" y="290"/>
                </a:cxn>
                <a:cxn ang="0">
                  <a:pos x="76" y="290"/>
                </a:cxn>
                <a:cxn ang="0">
                  <a:pos x="76" y="0"/>
                </a:cxn>
                <a:cxn ang="0">
                  <a:pos x="0" y="0"/>
                </a:cxn>
                <a:cxn ang="0">
                  <a:pos x="0" y="290"/>
                </a:cxn>
              </a:cxnLst>
              <a:rect l="0" t="0" r="r" b="b"/>
              <a:pathLst>
                <a:path w="77" h="291">
                  <a:moveTo>
                    <a:pt x="0" y="290"/>
                  </a:moveTo>
                  <a:lnTo>
                    <a:pt x="76" y="290"/>
                  </a:lnTo>
                  <a:lnTo>
                    <a:pt x="76" y="0"/>
                  </a:lnTo>
                  <a:lnTo>
                    <a:pt x="0" y="0"/>
                  </a:lnTo>
                  <a:lnTo>
                    <a:pt x="0" y="29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69" name="Freeform 173"/>
            <p:cNvSpPr>
              <a:spLocks/>
            </p:cNvSpPr>
            <p:nvPr/>
          </p:nvSpPr>
          <p:spPr bwMode="auto">
            <a:xfrm>
              <a:off x="4776" y="3470"/>
              <a:ext cx="78" cy="140"/>
            </a:xfrm>
            <a:custGeom>
              <a:avLst/>
              <a:gdLst/>
              <a:ahLst/>
              <a:cxnLst>
                <a:cxn ang="0">
                  <a:pos x="0" y="73"/>
                </a:cxn>
                <a:cxn ang="0">
                  <a:pos x="0" y="0"/>
                </a:cxn>
                <a:cxn ang="0">
                  <a:pos x="77" y="87"/>
                </a:cxn>
                <a:cxn ang="0">
                  <a:pos x="77" y="139"/>
                </a:cxn>
                <a:cxn ang="0">
                  <a:pos x="0" y="73"/>
                </a:cxn>
              </a:cxnLst>
              <a:rect l="0" t="0" r="r" b="b"/>
              <a:pathLst>
                <a:path w="78" h="140">
                  <a:moveTo>
                    <a:pt x="0" y="73"/>
                  </a:moveTo>
                  <a:lnTo>
                    <a:pt x="0" y="0"/>
                  </a:lnTo>
                  <a:lnTo>
                    <a:pt x="77" y="87"/>
                  </a:lnTo>
                  <a:lnTo>
                    <a:pt x="77" y="139"/>
                  </a:lnTo>
                  <a:lnTo>
                    <a:pt x="0" y="7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70" name="Freeform 174"/>
            <p:cNvSpPr>
              <a:spLocks/>
            </p:cNvSpPr>
            <p:nvPr/>
          </p:nvSpPr>
          <p:spPr bwMode="auto">
            <a:xfrm>
              <a:off x="4776" y="3580"/>
              <a:ext cx="78" cy="116"/>
            </a:xfrm>
            <a:custGeom>
              <a:avLst/>
              <a:gdLst/>
              <a:ahLst/>
              <a:cxnLst>
                <a:cxn ang="0">
                  <a:pos x="0" y="62"/>
                </a:cxn>
                <a:cxn ang="0">
                  <a:pos x="0" y="0"/>
                </a:cxn>
                <a:cxn ang="0">
                  <a:pos x="77" y="94"/>
                </a:cxn>
                <a:cxn ang="0">
                  <a:pos x="77" y="115"/>
                </a:cxn>
                <a:cxn ang="0">
                  <a:pos x="0" y="62"/>
                </a:cxn>
              </a:cxnLst>
              <a:rect l="0" t="0" r="r" b="b"/>
              <a:pathLst>
                <a:path w="78" h="116">
                  <a:moveTo>
                    <a:pt x="0" y="62"/>
                  </a:moveTo>
                  <a:lnTo>
                    <a:pt x="0" y="0"/>
                  </a:lnTo>
                  <a:lnTo>
                    <a:pt x="77" y="94"/>
                  </a:lnTo>
                  <a:lnTo>
                    <a:pt x="77" y="115"/>
                  </a:lnTo>
                  <a:lnTo>
                    <a:pt x="0" y="62"/>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71" name="Freeform 175"/>
            <p:cNvSpPr>
              <a:spLocks/>
            </p:cNvSpPr>
            <p:nvPr/>
          </p:nvSpPr>
          <p:spPr bwMode="auto">
            <a:xfrm>
              <a:off x="4776" y="3660"/>
              <a:ext cx="78" cy="123"/>
            </a:xfrm>
            <a:custGeom>
              <a:avLst/>
              <a:gdLst/>
              <a:ahLst/>
              <a:cxnLst>
                <a:cxn ang="0">
                  <a:pos x="0" y="86"/>
                </a:cxn>
                <a:cxn ang="0">
                  <a:pos x="0" y="0"/>
                </a:cxn>
                <a:cxn ang="0">
                  <a:pos x="77" y="50"/>
                </a:cxn>
                <a:cxn ang="0">
                  <a:pos x="77" y="122"/>
                </a:cxn>
                <a:cxn ang="0">
                  <a:pos x="0" y="86"/>
                </a:cxn>
              </a:cxnLst>
              <a:rect l="0" t="0" r="r" b="b"/>
              <a:pathLst>
                <a:path w="78" h="123">
                  <a:moveTo>
                    <a:pt x="0" y="86"/>
                  </a:moveTo>
                  <a:lnTo>
                    <a:pt x="0" y="0"/>
                  </a:lnTo>
                  <a:lnTo>
                    <a:pt x="77" y="50"/>
                  </a:lnTo>
                  <a:lnTo>
                    <a:pt x="77" y="122"/>
                  </a:lnTo>
                  <a:lnTo>
                    <a:pt x="0" y="8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72" name="Freeform 176"/>
            <p:cNvSpPr>
              <a:spLocks/>
            </p:cNvSpPr>
            <p:nvPr/>
          </p:nvSpPr>
          <p:spPr bwMode="auto">
            <a:xfrm>
              <a:off x="4776" y="3782"/>
              <a:ext cx="78" cy="118"/>
            </a:xfrm>
            <a:custGeom>
              <a:avLst/>
              <a:gdLst/>
              <a:ahLst/>
              <a:cxnLst>
                <a:cxn ang="0">
                  <a:pos x="0" y="117"/>
                </a:cxn>
                <a:cxn ang="0">
                  <a:pos x="0" y="0"/>
                </a:cxn>
                <a:cxn ang="0">
                  <a:pos x="77" y="117"/>
                </a:cxn>
                <a:cxn ang="0">
                  <a:pos x="0" y="117"/>
                </a:cxn>
              </a:cxnLst>
              <a:rect l="0" t="0" r="r" b="b"/>
              <a:pathLst>
                <a:path w="78" h="118">
                  <a:moveTo>
                    <a:pt x="0" y="117"/>
                  </a:moveTo>
                  <a:lnTo>
                    <a:pt x="0" y="0"/>
                  </a:lnTo>
                  <a:lnTo>
                    <a:pt x="77" y="117"/>
                  </a:lnTo>
                  <a:lnTo>
                    <a:pt x="0"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73" name="Freeform 177"/>
            <p:cNvSpPr>
              <a:spLocks/>
            </p:cNvSpPr>
            <p:nvPr/>
          </p:nvSpPr>
          <p:spPr bwMode="auto">
            <a:xfrm>
              <a:off x="4776" y="3811"/>
              <a:ext cx="125" cy="118"/>
            </a:xfrm>
            <a:custGeom>
              <a:avLst/>
              <a:gdLst/>
              <a:ahLst/>
              <a:cxnLst>
                <a:cxn ang="0">
                  <a:pos x="124" y="39"/>
                </a:cxn>
                <a:cxn ang="0">
                  <a:pos x="114" y="0"/>
                </a:cxn>
                <a:cxn ang="0">
                  <a:pos x="0" y="0"/>
                </a:cxn>
                <a:cxn ang="0">
                  <a:pos x="0" y="117"/>
                </a:cxn>
                <a:cxn ang="0">
                  <a:pos x="114" y="117"/>
                </a:cxn>
                <a:cxn ang="0">
                  <a:pos x="114" y="39"/>
                </a:cxn>
                <a:cxn ang="0">
                  <a:pos x="124" y="39"/>
                </a:cxn>
                <a:cxn ang="0">
                  <a:pos x="124" y="0"/>
                </a:cxn>
                <a:cxn ang="0">
                  <a:pos x="114" y="0"/>
                </a:cxn>
                <a:cxn ang="0">
                  <a:pos x="124" y="39"/>
                </a:cxn>
              </a:cxnLst>
              <a:rect l="0" t="0" r="r" b="b"/>
              <a:pathLst>
                <a:path w="125" h="118">
                  <a:moveTo>
                    <a:pt x="124" y="39"/>
                  </a:moveTo>
                  <a:lnTo>
                    <a:pt x="114" y="0"/>
                  </a:lnTo>
                  <a:lnTo>
                    <a:pt x="0" y="0"/>
                  </a:lnTo>
                  <a:lnTo>
                    <a:pt x="0" y="117"/>
                  </a:lnTo>
                  <a:lnTo>
                    <a:pt x="114" y="117"/>
                  </a:lnTo>
                  <a:lnTo>
                    <a:pt x="114" y="39"/>
                  </a:lnTo>
                  <a:lnTo>
                    <a:pt x="124" y="39"/>
                  </a:lnTo>
                  <a:lnTo>
                    <a:pt x="124" y="0"/>
                  </a:lnTo>
                  <a:lnTo>
                    <a:pt x="114" y="0"/>
                  </a:lnTo>
                  <a:lnTo>
                    <a:pt x="124" y="39"/>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74" name="Freeform 178"/>
            <p:cNvSpPr>
              <a:spLocks/>
            </p:cNvSpPr>
            <p:nvPr/>
          </p:nvSpPr>
          <p:spPr bwMode="auto">
            <a:xfrm>
              <a:off x="4891" y="3819"/>
              <a:ext cx="75" cy="218"/>
            </a:xfrm>
            <a:custGeom>
              <a:avLst/>
              <a:gdLst/>
              <a:ahLst/>
              <a:cxnLst>
                <a:cxn ang="0">
                  <a:pos x="0" y="217"/>
                </a:cxn>
                <a:cxn ang="0">
                  <a:pos x="74" y="217"/>
                </a:cxn>
                <a:cxn ang="0">
                  <a:pos x="74" y="0"/>
                </a:cxn>
                <a:cxn ang="0">
                  <a:pos x="0" y="0"/>
                </a:cxn>
                <a:cxn ang="0">
                  <a:pos x="0" y="217"/>
                </a:cxn>
              </a:cxnLst>
              <a:rect l="0" t="0" r="r" b="b"/>
              <a:pathLst>
                <a:path w="75" h="218">
                  <a:moveTo>
                    <a:pt x="0" y="217"/>
                  </a:moveTo>
                  <a:lnTo>
                    <a:pt x="74" y="217"/>
                  </a:lnTo>
                  <a:lnTo>
                    <a:pt x="74" y="0"/>
                  </a:lnTo>
                  <a:lnTo>
                    <a:pt x="0" y="0"/>
                  </a:lnTo>
                  <a:lnTo>
                    <a:pt x="0" y="2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75" name="Freeform 179"/>
            <p:cNvSpPr>
              <a:spLocks/>
            </p:cNvSpPr>
            <p:nvPr/>
          </p:nvSpPr>
          <p:spPr bwMode="auto">
            <a:xfrm>
              <a:off x="4891" y="3819"/>
              <a:ext cx="75" cy="117"/>
            </a:xfrm>
            <a:custGeom>
              <a:avLst/>
              <a:gdLst/>
              <a:ahLst/>
              <a:cxnLst>
                <a:cxn ang="0">
                  <a:pos x="74" y="90"/>
                </a:cxn>
                <a:cxn ang="0">
                  <a:pos x="74" y="77"/>
                </a:cxn>
                <a:cxn ang="0">
                  <a:pos x="16" y="0"/>
                </a:cxn>
                <a:cxn ang="0">
                  <a:pos x="0" y="0"/>
                </a:cxn>
                <a:cxn ang="0">
                  <a:pos x="74" y="116"/>
                </a:cxn>
                <a:cxn ang="0">
                  <a:pos x="57" y="90"/>
                </a:cxn>
                <a:cxn ang="0">
                  <a:pos x="74" y="90"/>
                </a:cxn>
                <a:cxn ang="0">
                  <a:pos x="74" y="77"/>
                </a:cxn>
                <a:cxn ang="0">
                  <a:pos x="74" y="90"/>
                </a:cxn>
              </a:cxnLst>
              <a:rect l="0" t="0" r="r" b="b"/>
              <a:pathLst>
                <a:path w="75" h="117">
                  <a:moveTo>
                    <a:pt x="74" y="90"/>
                  </a:moveTo>
                  <a:lnTo>
                    <a:pt x="74" y="77"/>
                  </a:lnTo>
                  <a:lnTo>
                    <a:pt x="16" y="0"/>
                  </a:lnTo>
                  <a:lnTo>
                    <a:pt x="0" y="0"/>
                  </a:lnTo>
                  <a:lnTo>
                    <a:pt x="74" y="116"/>
                  </a:lnTo>
                  <a:lnTo>
                    <a:pt x="57" y="90"/>
                  </a:lnTo>
                  <a:lnTo>
                    <a:pt x="74" y="90"/>
                  </a:lnTo>
                  <a:lnTo>
                    <a:pt x="74" y="77"/>
                  </a:lnTo>
                  <a:lnTo>
                    <a:pt x="74" y="9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76" name="Freeform 180"/>
            <p:cNvSpPr>
              <a:spLocks/>
            </p:cNvSpPr>
            <p:nvPr/>
          </p:nvSpPr>
          <p:spPr bwMode="auto">
            <a:xfrm>
              <a:off x="4923" y="3870"/>
              <a:ext cx="77" cy="232"/>
            </a:xfrm>
            <a:custGeom>
              <a:avLst/>
              <a:gdLst/>
              <a:ahLst/>
              <a:cxnLst>
                <a:cxn ang="0">
                  <a:pos x="76" y="231"/>
                </a:cxn>
                <a:cxn ang="0">
                  <a:pos x="76" y="0"/>
                </a:cxn>
                <a:cxn ang="0">
                  <a:pos x="0" y="0"/>
                </a:cxn>
                <a:cxn ang="0">
                  <a:pos x="0" y="231"/>
                </a:cxn>
                <a:cxn ang="0">
                  <a:pos x="76" y="231"/>
                </a:cxn>
              </a:cxnLst>
              <a:rect l="0" t="0" r="r" b="b"/>
              <a:pathLst>
                <a:path w="77" h="232">
                  <a:moveTo>
                    <a:pt x="76" y="231"/>
                  </a:moveTo>
                  <a:lnTo>
                    <a:pt x="76" y="0"/>
                  </a:lnTo>
                  <a:lnTo>
                    <a:pt x="0" y="0"/>
                  </a:lnTo>
                  <a:lnTo>
                    <a:pt x="0" y="231"/>
                  </a:lnTo>
                  <a:lnTo>
                    <a:pt x="76" y="23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77" name="Freeform 181"/>
            <p:cNvSpPr>
              <a:spLocks/>
            </p:cNvSpPr>
            <p:nvPr/>
          </p:nvSpPr>
          <p:spPr bwMode="auto">
            <a:xfrm>
              <a:off x="4776" y="3862"/>
              <a:ext cx="116" cy="118"/>
            </a:xfrm>
            <a:custGeom>
              <a:avLst/>
              <a:gdLst/>
              <a:ahLst/>
              <a:cxnLst>
                <a:cxn ang="0">
                  <a:pos x="0" y="117"/>
                </a:cxn>
                <a:cxn ang="0">
                  <a:pos x="0" y="0"/>
                </a:cxn>
                <a:cxn ang="0">
                  <a:pos x="115" y="0"/>
                </a:cxn>
                <a:cxn ang="0">
                  <a:pos x="115" y="117"/>
                </a:cxn>
                <a:cxn ang="0">
                  <a:pos x="0" y="117"/>
                </a:cxn>
              </a:cxnLst>
              <a:rect l="0" t="0" r="r" b="b"/>
              <a:pathLst>
                <a:path w="116" h="118">
                  <a:moveTo>
                    <a:pt x="0" y="117"/>
                  </a:moveTo>
                  <a:lnTo>
                    <a:pt x="0" y="0"/>
                  </a:lnTo>
                  <a:lnTo>
                    <a:pt x="115" y="0"/>
                  </a:lnTo>
                  <a:lnTo>
                    <a:pt x="115" y="117"/>
                  </a:lnTo>
                  <a:lnTo>
                    <a:pt x="0"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78" name="Freeform 182"/>
            <p:cNvSpPr>
              <a:spLocks/>
            </p:cNvSpPr>
            <p:nvPr/>
          </p:nvSpPr>
          <p:spPr bwMode="auto">
            <a:xfrm>
              <a:off x="4776" y="3972"/>
              <a:ext cx="543" cy="138"/>
            </a:xfrm>
            <a:custGeom>
              <a:avLst/>
              <a:gdLst/>
              <a:ahLst/>
              <a:cxnLst>
                <a:cxn ang="0">
                  <a:pos x="0" y="137"/>
                </a:cxn>
                <a:cxn ang="0">
                  <a:pos x="0" y="0"/>
                </a:cxn>
                <a:cxn ang="0">
                  <a:pos x="113" y="0"/>
                </a:cxn>
                <a:cxn ang="0">
                  <a:pos x="146" y="36"/>
                </a:cxn>
                <a:cxn ang="0">
                  <a:pos x="146" y="86"/>
                </a:cxn>
                <a:cxn ang="0">
                  <a:pos x="542" y="86"/>
                </a:cxn>
                <a:cxn ang="0">
                  <a:pos x="542" y="137"/>
                </a:cxn>
                <a:cxn ang="0">
                  <a:pos x="0" y="137"/>
                </a:cxn>
              </a:cxnLst>
              <a:rect l="0" t="0" r="r" b="b"/>
              <a:pathLst>
                <a:path w="543" h="138">
                  <a:moveTo>
                    <a:pt x="0" y="137"/>
                  </a:moveTo>
                  <a:lnTo>
                    <a:pt x="0" y="0"/>
                  </a:lnTo>
                  <a:lnTo>
                    <a:pt x="113" y="0"/>
                  </a:lnTo>
                  <a:lnTo>
                    <a:pt x="146" y="36"/>
                  </a:lnTo>
                  <a:lnTo>
                    <a:pt x="146" y="86"/>
                  </a:lnTo>
                  <a:lnTo>
                    <a:pt x="542" y="86"/>
                  </a:lnTo>
                  <a:lnTo>
                    <a:pt x="542" y="137"/>
                  </a:lnTo>
                  <a:lnTo>
                    <a:pt x="0" y="13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79" name="Freeform 183"/>
            <p:cNvSpPr>
              <a:spLocks/>
            </p:cNvSpPr>
            <p:nvPr/>
          </p:nvSpPr>
          <p:spPr bwMode="auto">
            <a:xfrm>
              <a:off x="4891" y="3862"/>
              <a:ext cx="75" cy="125"/>
            </a:xfrm>
            <a:custGeom>
              <a:avLst/>
              <a:gdLst/>
              <a:ahLst/>
              <a:cxnLst>
                <a:cxn ang="0">
                  <a:pos x="0" y="87"/>
                </a:cxn>
                <a:cxn ang="0">
                  <a:pos x="0" y="0"/>
                </a:cxn>
                <a:cxn ang="0">
                  <a:pos x="74" y="51"/>
                </a:cxn>
                <a:cxn ang="0">
                  <a:pos x="74" y="124"/>
                </a:cxn>
                <a:cxn ang="0">
                  <a:pos x="0" y="87"/>
                </a:cxn>
              </a:cxnLst>
              <a:rect l="0" t="0" r="r" b="b"/>
              <a:pathLst>
                <a:path w="75" h="125">
                  <a:moveTo>
                    <a:pt x="0" y="87"/>
                  </a:moveTo>
                  <a:lnTo>
                    <a:pt x="0" y="0"/>
                  </a:lnTo>
                  <a:lnTo>
                    <a:pt x="74" y="51"/>
                  </a:lnTo>
                  <a:lnTo>
                    <a:pt x="74" y="124"/>
                  </a:lnTo>
                  <a:lnTo>
                    <a:pt x="0" y="8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80" name="Freeform 184"/>
            <p:cNvSpPr>
              <a:spLocks/>
            </p:cNvSpPr>
            <p:nvPr/>
          </p:nvSpPr>
          <p:spPr bwMode="auto">
            <a:xfrm>
              <a:off x="2443" y="3645"/>
              <a:ext cx="143" cy="116"/>
            </a:xfrm>
            <a:custGeom>
              <a:avLst/>
              <a:gdLst/>
              <a:ahLst/>
              <a:cxnLst>
                <a:cxn ang="0">
                  <a:pos x="9" y="115"/>
                </a:cxn>
                <a:cxn ang="0">
                  <a:pos x="142" y="69"/>
                </a:cxn>
                <a:cxn ang="0">
                  <a:pos x="113" y="0"/>
                </a:cxn>
                <a:cxn ang="0">
                  <a:pos x="0" y="69"/>
                </a:cxn>
                <a:cxn ang="0">
                  <a:pos x="9" y="115"/>
                </a:cxn>
              </a:cxnLst>
              <a:rect l="0" t="0" r="r" b="b"/>
              <a:pathLst>
                <a:path w="143" h="116">
                  <a:moveTo>
                    <a:pt x="9" y="115"/>
                  </a:moveTo>
                  <a:lnTo>
                    <a:pt x="142" y="69"/>
                  </a:lnTo>
                  <a:lnTo>
                    <a:pt x="113" y="0"/>
                  </a:lnTo>
                  <a:lnTo>
                    <a:pt x="0" y="69"/>
                  </a:lnTo>
                  <a:lnTo>
                    <a:pt x="9" y="11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81" name="Freeform 185"/>
            <p:cNvSpPr>
              <a:spLocks/>
            </p:cNvSpPr>
            <p:nvPr/>
          </p:nvSpPr>
          <p:spPr bwMode="auto">
            <a:xfrm>
              <a:off x="2137" y="3115"/>
              <a:ext cx="811" cy="190"/>
            </a:xfrm>
            <a:custGeom>
              <a:avLst/>
              <a:gdLst/>
              <a:ahLst/>
              <a:cxnLst>
                <a:cxn ang="0">
                  <a:pos x="810" y="14"/>
                </a:cxn>
                <a:cxn ang="0">
                  <a:pos x="810" y="0"/>
                </a:cxn>
                <a:cxn ang="0">
                  <a:pos x="0" y="174"/>
                </a:cxn>
                <a:cxn ang="0">
                  <a:pos x="0" y="189"/>
                </a:cxn>
                <a:cxn ang="0">
                  <a:pos x="810" y="14"/>
                </a:cxn>
              </a:cxnLst>
              <a:rect l="0" t="0" r="r" b="b"/>
              <a:pathLst>
                <a:path w="811" h="190">
                  <a:moveTo>
                    <a:pt x="810" y="14"/>
                  </a:moveTo>
                  <a:lnTo>
                    <a:pt x="810" y="0"/>
                  </a:lnTo>
                  <a:lnTo>
                    <a:pt x="0" y="174"/>
                  </a:lnTo>
                  <a:lnTo>
                    <a:pt x="0" y="189"/>
                  </a:lnTo>
                  <a:lnTo>
                    <a:pt x="810" y="14"/>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82" name="Freeform 186"/>
            <p:cNvSpPr>
              <a:spLocks/>
            </p:cNvSpPr>
            <p:nvPr/>
          </p:nvSpPr>
          <p:spPr bwMode="auto">
            <a:xfrm>
              <a:off x="2137" y="3151"/>
              <a:ext cx="811" cy="269"/>
            </a:xfrm>
            <a:custGeom>
              <a:avLst/>
              <a:gdLst/>
              <a:ahLst/>
              <a:cxnLst>
                <a:cxn ang="0">
                  <a:pos x="0" y="181"/>
                </a:cxn>
                <a:cxn ang="0">
                  <a:pos x="810" y="0"/>
                </a:cxn>
                <a:cxn ang="0">
                  <a:pos x="810" y="115"/>
                </a:cxn>
                <a:cxn ang="0">
                  <a:pos x="0" y="268"/>
                </a:cxn>
                <a:cxn ang="0">
                  <a:pos x="0" y="181"/>
                </a:cxn>
              </a:cxnLst>
              <a:rect l="0" t="0" r="r" b="b"/>
              <a:pathLst>
                <a:path w="811" h="269">
                  <a:moveTo>
                    <a:pt x="0" y="181"/>
                  </a:moveTo>
                  <a:lnTo>
                    <a:pt x="810" y="0"/>
                  </a:lnTo>
                  <a:lnTo>
                    <a:pt x="810" y="115"/>
                  </a:lnTo>
                  <a:lnTo>
                    <a:pt x="0" y="268"/>
                  </a:lnTo>
                  <a:lnTo>
                    <a:pt x="0" y="18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83" name="Freeform 187"/>
            <p:cNvSpPr>
              <a:spLocks/>
            </p:cNvSpPr>
            <p:nvPr/>
          </p:nvSpPr>
          <p:spPr bwMode="auto">
            <a:xfrm>
              <a:off x="2137" y="3289"/>
              <a:ext cx="811" cy="241"/>
            </a:xfrm>
            <a:custGeom>
              <a:avLst/>
              <a:gdLst/>
              <a:ahLst/>
              <a:cxnLst>
                <a:cxn ang="0">
                  <a:pos x="0" y="152"/>
                </a:cxn>
                <a:cxn ang="0">
                  <a:pos x="810" y="0"/>
                </a:cxn>
                <a:cxn ang="0">
                  <a:pos x="810" y="101"/>
                </a:cxn>
                <a:cxn ang="0">
                  <a:pos x="0" y="240"/>
                </a:cxn>
                <a:cxn ang="0">
                  <a:pos x="0" y="152"/>
                </a:cxn>
              </a:cxnLst>
              <a:rect l="0" t="0" r="r" b="b"/>
              <a:pathLst>
                <a:path w="811" h="241">
                  <a:moveTo>
                    <a:pt x="0" y="152"/>
                  </a:moveTo>
                  <a:lnTo>
                    <a:pt x="810" y="0"/>
                  </a:lnTo>
                  <a:lnTo>
                    <a:pt x="810" y="101"/>
                  </a:lnTo>
                  <a:lnTo>
                    <a:pt x="0" y="240"/>
                  </a:lnTo>
                  <a:lnTo>
                    <a:pt x="0" y="152"/>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84" name="Freeform 188"/>
            <p:cNvSpPr>
              <a:spLocks/>
            </p:cNvSpPr>
            <p:nvPr/>
          </p:nvSpPr>
          <p:spPr bwMode="auto">
            <a:xfrm>
              <a:off x="2137" y="3427"/>
              <a:ext cx="811" cy="234"/>
            </a:xfrm>
            <a:custGeom>
              <a:avLst/>
              <a:gdLst/>
              <a:ahLst/>
              <a:cxnLst>
                <a:cxn ang="0">
                  <a:pos x="0" y="131"/>
                </a:cxn>
                <a:cxn ang="0">
                  <a:pos x="810" y="0"/>
                </a:cxn>
                <a:cxn ang="0">
                  <a:pos x="810" y="131"/>
                </a:cxn>
                <a:cxn ang="0">
                  <a:pos x="0" y="233"/>
                </a:cxn>
                <a:cxn ang="0">
                  <a:pos x="0" y="131"/>
                </a:cxn>
              </a:cxnLst>
              <a:rect l="0" t="0" r="r" b="b"/>
              <a:pathLst>
                <a:path w="811" h="234">
                  <a:moveTo>
                    <a:pt x="0" y="131"/>
                  </a:moveTo>
                  <a:lnTo>
                    <a:pt x="810" y="0"/>
                  </a:lnTo>
                  <a:lnTo>
                    <a:pt x="810" y="131"/>
                  </a:lnTo>
                  <a:lnTo>
                    <a:pt x="0" y="233"/>
                  </a:lnTo>
                  <a:lnTo>
                    <a:pt x="0" y="13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85" name="Freeform 189"/>
            <p:cNvSpPr>
              <a:spLocks/>
            </p:cNvSpPr>
            <p:nvPr/>
          </p:nvSpPr>
          <p:spPr bwMode="auto">
            <a:xfrm>
              <a:off x="2137" y="3594"/>
              <a:ext cx="811" cy="116"/>
            </a:xfrm>
            <a:custGeom>
              <a:avLst/>
              <a:gdLst/>
              <a:ahLst/>
              <a:cxnLst>
                <a:cxn ang="0">
                  <a:pos x="0" y="86"/>
                </a:cxn>
                <a:cxn ang="0">
                  <a:pos x="810" y="0"/>
                </a:cxn>
                <a:cxn ang="0">
                  <a:pos x="682" y="86"/>
                </a:cxn>
                <a:cxn ang="0">
                  <a:pos x="550" y="64"/>
                </a:cxn>
                <a:cxn ang="0">
                  <a:pos x="315" y="86"/>
                </a:cxn>
                <a:cxn ang="0">
                  <a:pos x="315" y="115"/>
                </a:cxn>
                <a:cxn ang="0">
                  <a:pos x="160" y="100"/>
                </a:cxn>
                <a:cxn ang="0">
                  <a:pos x="0" y="115"/>
                </a:cxn>
                <a:cxn ang="0">
                  <a:pos x="0" y="86"/>
                </a:cxn>
              </a:cxnLst>
              <a:rect l="0" t="0" r="r" b="b"/>
              <a:pathLst>
                <a:path w="811" h="116">
                  <a:moveTo>
                    <a:pt x="0" y="86"/>
                  </a:moveTo>
                  <a:lnTo>
                    <a:pt x="810" y="0"/>
                  </a:lnTo>
                  <a:lnTo>
                    <a:pt x="682" y="86"/>
                  </a:lnTo>
                  <a:lnTo>
                    <a:pt x="550" y="64"/>
                  </a:lnTo>
                  <a:lnTo>
                    <a:pt x="315" y="86"/>
                  </a:lnTo>
                  <a:lnTo>
                    <a:pt x="315" y="115"/>
                  </a:lnTo>
                  <a:lnTo>
                    <a:pt x="160" y="100"/>
                  </a:lnTo>
                  <a:lnTo>
                    <a:pt x="0" y="115"/>
                  </a:lnTo>
                  <a:lnTo>
                    <a:pt x="0" y="8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86" name="Freeform 190"/>
            <p:cNvSpPr>
              <a:spLocks/>
            </p:cNvSpPr>
            <p:nvPr/>
          </p:nvSpPr>
          <p:spPr bwMode="auto">
            <a:xfrm>
              <a:off x="1065" y="3427"/>
              <a:ext cx="179" cy="117"/>
            </a:xfrm>
            <a:custGeom>
              <a:avLst/>
              <a:gdLst/>
              <a:ahLst/>
              <a:cxnLst>
                <a:cxn ang="0">
                  <a:pos x="178" y="33"/>
                </a:cxn>
                <a:cxn ang="0">
                  <a:pos x="178" y="0"/>
                </a:cxn>
                <a:cxn ang="0">
                  <a:pos x="0" y="66"/>
                </a:cxn>
                <a:cxn ang="0">
                  <a:pos x="0" y="116"/>
                </a:cxn>
                <a:cxn ang="0">
                  <a:pos x="178" y="33"/>
                </a:cxn>
              </a:cxnLst>
              <a:rect l="0" t="0" r="r" b="b"/>
              <a:pathLst>
                <a:path w="179" h="117">
                  <a:moveTo>
                    <a:pt x="178" y="33"/>
                  </a:moveTo>
                  <a:lnTo>
                    <a:pt x="178" y="0"/>
                  </a:lnTo>
                  <a:lnTo>
                    <a:pt x="0" y="66"/>
                  </a:lnTo>
                  <a:lnTo>
                    <a:pt x="0" y="116"/>
                  </a:lnTo>
                  <a:lnTo>
                    <a:pt x="178" y="3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87" name="Freeform 191"/>
            <p:cNvSpPr>
              <a:spLocks/>
            </p:cNvSpPr>
            <p:nvPr/>
          </p:nvSpPr>
          <p:spPr bwMode="auto">
            <a:xfrm>
              <a:off x="1065" y="3470"/>
              <a:ext cx="179" cy="118"/>
            </a:xfrm>
            <a:custGeom>
              <a:avLst/>
              <a:gdLst/>
              <a:ahLst/>
              <a:cxnLst>
                <a:cxn ang="0">
                  <a:pos x="178" y="50"/>
                </a:cxn>
                <a:cxn ang="0">
                  <a:pos x="178" y="0"/>
                </a:cxn>
                <a:cxn ang="0">
                  <a:pos x="0" y="83"/>
                </a:cxn>
                <a:cxn ang="0">
                  <a:pos x="0" y="117"/>
                </a:cxn>
                <a:cxn ang="0">
                  <a:pos x="178" y="50"/>
                </a:cxn>
              </a:cxnLst>
              <a:rect l="0" t="0" r="r" b="b"/>
              <a:pathLst>
                <a:path w="179" h="118">
                  <a:moveTo>
                    <a:pt x="178" y="50"/>
                  </a:moveTo>
                  <a:lnTo>
                    <a:pt x="178" y="0"/>
                  </a:lnTo>
                  <a:lnTo>
                    <a:pt x="0" y="83"/>
                  </a:lnTo>
                  <a:lnTo>
                    <a:pt x="0" y="117"/>
                  </a:lnTo>
                  <a:lnTo>
                    <a:pt x="178" y="5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88" name="Freeform 192"/>
            <p:cNvSpPr>
              <a:spLocks/>
            </p:cNvSpPr>
            <p:nvPr/>
          </p:nvSpPr>
          <p:spPr bwMode="auto">
            <a:xfrm>
              <a:off x="1065" y="3572"/>
              <a:ext cx="179" cy="117"/>
            </a:xfrm>
            <a:custGeom>
              <a:avLst/>
              <a:gdLst/>
              <a:ahLst/>
              <a:cxnLst>
                <a:cxn ang="0">
                  <a:pos x="178" y="23"/>
                </a:cxn>
                <a:cxn ang="0">
                  <a:pos x="178" y="0"/>
                </a:cxn>
                <a:cxn ang="0">
                  <a:pos x="0" y="69"/>
                </a:cxn>
                <a:cxn ang="0">
                  <a:pos x="0" y="116"/>
                </a:cxn>
                <a:cxn ang="0">
                  <a:pos x="178" y="69"/>
                </a:cxn>
                <a:cxn ang="0">
                  <a:pos x="178" y="23"/>
                </a:cxn>
              </a:cxnLst>
              <a:rect l="0" t="0" r="r" b="b"/>
              <a:pathLst>
                <a:path w="179" h="117">
                  <a:moveTo>
                    <a:pt x="178" y="23"/>
                  </a:moveTo>
                  <a:lnTo>
                    <a:pt x="178" y="0"/>
                  </a:lnTo>
                  <a:lnTo>
                    <a:pt x="0" y="69"/>
                  </a:lnTo>
                  <a:lnTo>
                    <a:pt x="0" y="116"/>
                  </a:lnTo>
                  <a:lnTo>
                    <a:pt x="178" y="69"/>
                  </a:lnTo>
                  <a:lnTo>
                    <a:pt x="178" y="2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89" name="Freeform 193"/>
            <p:cNvSpPr>
              <a:spLocks/>
            </p:cNvSpPr>
            <p:nvPr/>
          </p:nvSpPr>
          <p:spPr bwMode="auto">
            <a:xfrm>
              <a:off x="1065" y="3609"/>
              <a:ext cx="179" cy="116"/>
            </a:xfrm>
            <a:custGeom>
              <a:avLst/>
              <a:gdLst/>
              <a:ahLst/>
              <a:cxnLst>
                <a:cxn ang="0">
                  <a:pos x="178" y="76"/>
                </a:cxn>
                <a:cxn ang="0">
                  <a:pos x="178" y="0"/>
                </a:cxn>
                <a:cxn ang="0">
                  <a:pos x="0" y="76"/>
                </a:cxn>
                <a:cxn ang="0">
                  <a:pos x="0" y="115"/>
                </a:cxn>
                <a:cxn ang="0">
                  <a:pos x="178" y="115"/>
                </a:cxn>
                <a:cxn ang="0">
                  <a:pos x="178" y="76"/>
                </a:cxn>
              </a:cxnLst>
              <a:rect l="0" t="0" r="r" b="b"/>
              <a:pathLst>
                <a:path w="179" h="116">
                  <a:moveTo>
                    <a:pt x="178" y="76"/>
                  </a:moveTo>
                  <a:lnTo>
                    <a:pt x="178" y="0"/>
                  </a:lnTo>
                  <a:lnTo>
                    <a:pt x="0" y="76"/>
                  </a:lnTo>
                  <a:lnTo>
                    <a:pt x="0" y="115"/>
                  </a:lnTo>
                  <a:lnTo>
                    <a:pt x="178" y="115"/>
                  </a:lnTo>
                  <a:lnTo>
                    <a:pt x="178" y="7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90" name="Freeform 194"/>
            <p:cNvSpPr>
              <a:spLocks/>
            </p:cNvSpPr>
            <p:nvPr/>
          </p:nvSpPr>
          <p:spPr bwMode="auto">
            <a:xfrm>
              <a:off x="1065" y="3731"/>
              <a:ext cx="179" cy="118"/>
            </a:xfrm>
            <a:custGeom>
              <a:avLst/>
              <a:gdLst/>
              <a:ahLst/>
              <a:cxnLst>
                <a:cxn ang="0">
                  <a:pos x="178" y="0"/>
                </a:cxn>
                <a:cxn ang="0">
                  <a:pos x="0" y="58"/>
                </a:cxn>
                <a:cxn ang="0">
                  <a:pos x="0" y="117"/>
                </a:cxn>
                <a:cxn ang="0">
                  <a:pos x="178" y="58"/>
                </a:cxn>
                <a:cxn ang="0">
                  <a:pos x="178" y="0"/>
                </a:cxn>
              </a:cxnLst>
              <a:rect l="0" t="0" r="r" b="b"/>
              <a:pathLst>
                <a:path w="179" h="118">
                  <a:moveTo>
                    <a:pt x="178" y="0"/>
                  </a:moveTo>
                  <a:lnTo>
                    <a:pt x="0" y="58"/>
                  </a:lnTo>
                  <a:lnTo>
                    <a:pt x="0" y="117"/>
                  </a:lnTo>
                  <a:lnTo>
                    <a:pt x="178" y="58"/>
                  </a:lnTo>
                  <a:lnTo>
                    <a:pt x="178"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91" name="Freeform 195"/>
            <p:cNvSpPr>
              <a:spLocks/>
            </p:cNvSpPr>
            <p:nvPr/>
          </p:nvSpPr>
          <p:spPr bwMode="auto">
            <a:xfrm>
              <a:off x="1065" y="3768"/>
              <a:ext cx="179" cy="117"/>
            </a:xfrm>
            <a:custGeom>
              <a:avLst/>
              <a:gdLst/>
              <a:ahLst/>
              <a:cxnLst>
                <a:cxn ang="0">
                  <a:pos x="178" y="0"/>
                </a:cxn>
                <a:cxn ang="0">
                  <a:pos x="0" y="0"/>
                </a:cxn>
                <a:cxn ang="0">
                  <a:pos x="0" y="116"/>
                </a:cxn>
                <a:cxn ang="0">
                  <a:pos x="178" y="58"/>
                </a:cxn>
                <a:cxn ang="0">
                  <a:pos x="178" y="0"/>
                </a:cxn>
              </a:cxnLst>
              <a:rect l="0" t="0" r="r" b="b"/>
              <a:pathLst>
                <a:path w="179" h="117">
                  <a:moveTo>
                    <a:pt x="178" y="0"/>
                  </a:moveTo>
                  <a:lnTo>
                    <a:pt x="0" y="0"/>
                  </a:lnTo>
                  <a:lnTo>
                    <a:pt x="0" y="116"/>
                  </a:lnTo>
                  <a:lnTo>
                    <a:pt x="178" y="58"/>
                  </a:lnTo>
                  <a:lnTo>
                    <a:pt x="178"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92" name="Freeform 196"/>
            <p:cNvSpPr>
              <a:spLocks/>
            </p:cNvSpPr>
            <p:nvPr/>
          </p:nvSpPr>
          <p:spPr bwMode="auto">
            <a:xfrm>
              <a:off x="1065" y="3862"/>
              <a:ext cx="179" cy="118"/>
            </a:xfrm>
            <a:custGeom>
              <a:avLst/>
              <a:gdLst/>
              <a:ahLst/>
              <a:cxnLst>
                <a:cxn ang="0">
                  <a:pos x="178" y="70"/>
                </a:cxn>
                <a:cxn ang="0">
                  <a:pos x="178" y="0"/>
                </a:cxn>
                <a:cxn ang="0">
                  <a:pos x="0" y="70"/>
                </a:cxn>
                <a:cxn ang="0">
                  <a:pos x="0" y="117"/>
                </a:cxn>
                <a:cxn ang="0">
                  <a:pos x="178" y="70"/>
                </a:cxn>
              </a:cxnLst>
              <a:rect l="0" t="0" r="r" b="b"/>
              <a:pathLst>
                <a:path w="179" h="118">
                  <a:moveTo>
                    <a:pt x="178" y="70"/>
                  </a:moveTo>
                  <a:lnTo>
                    <a:pt x="178" y="0"/>
                  </a:lnTo>
                  <a:lnTo>
                    <a:pt x="0" y="70"/>
                  </a:lnTo>
                  <a:lnTo>
                    <a:pt x="0" y="117"/>
                  </a:lnTo>
                  <a:lnTo>
                    <a:pt x="178" y="7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93" name="Freeform 197"/>
            <p:cNvSpPr>
              <a:spLocks/>
            </p:cNvSpPr>
            <p:nvPr/>
          </p:nvSpPr>
          <p:spPr bwMode="auto">
            <a:xfrm>
              <a:off x="881" y="3492"/>
              <a:ext cx="100" cy="118"/>
            </a:xfrm>
            <a:custGeom>
              <a:avLst/>
              <a:gdLst/>
              <a:ahLst/>
              <a:cxnLst>
                <a:cxn ang="0">
                  <a:pos x="99" y="0"/>
                </a:cxn>
                <a:cxn ang="0">
                  <a:pos x="0" y="93"/>
                </a:cxn>
                <a:cxn ang="0">
                  <a:pos x="0" y="117"/>
                </a:cxn>
                <a:cxn ang="0">
                  <a:pos x="99" y="46"/>
                </a:cxn>
                <a:cxn ang="0">
                  <a:pos x="99" y="0"/>
                </a:cxn>
              </a:cxnLst>
              <a:rect l="0" t="0" r="r" b="b"/>
              <a:pathLst>
                <a:path w="100" h="118">
                  <a:moveTo>
                    <a:pt x="99" y="0"/>
                  </a:moveTo>
                  <a:lnTo>
                    <a:pt x="0" y="93"/>
                  </a:lnTo>
                  <a:lnTo>
                    <a:pt x="0" y="117"/>
                  </a:lnTo>
                  <a:lnTo>
                    <a:pt x="99" y="46"/>
                  </a:lnTo>
                  <a:lnTo>
                    <a:pt x="99"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94" name="Freeform 198"/>
            <p:cNvSpPr>
              <a:spLocks/>
            </p:cNvSpPr>
            <p:nvPr/>
          </p:nvSpPr>
          <p:spPr bwMode="auto">
            <a:xfrm>
              <a:off x="881" y="3521"/>
              <a:ext cx="100" cy="118"/>
            </a:xfrm>
            <a:custGeom>
              <a:avLst/>
              <a:gdLst/>
              <a:ahLst/>
              <a:cxnLst>
                <a:cxn ang="0">
                  <a:pos x="99" y="23"/>
                </a:cxn>
                <a:cxn ang="0">
                  <a:pos x="99" y="0"/>
                </a:cxn>
                <a:cxn ang="0">
                  <a:pos x="0" y="70"/>
                </a:cxn>
                <a:cxn ang="0">
                  <a:pos x="0" y="117"/>
                </a:cxn>
                <a:cxn ang="0">
                  <a:pos x="99" y="23"/>
                </a:cxn>
              </a:cxnLst>
              <a:rect l="0" t="0" r="r" b="b"/>
              <a:pathLst>
                <a:path w="100" h="118">
                  <a:moveTo>
                    <a:pt x="99" y="23"/>
                  </a:moveTo>
                  <a:lnTo>
                    <a:pt x="99" y="0"/>
                  </a:lnTo>
                  <a:lnTo>
                    <a:pt x="0" y="70"/>
                  </a:lnTo>
                  <a:lnTo>
                    <a:pt x="0" y="117"/>
                  </a:lnTo>
                  <a:lnTo>
                    <a:pt x="99" y="2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95" name="Freeform 199"/>
            <p:cNvSpPr>
              <a:spLocks/>
            </p:cNvSpPr>
            <p:nvPr/>
          </p:nvSpPr>
          <p:spPr bwMode="auto">
            <a:xfrm>
              <a:off x="881" y="3594"/>
              <a:ext cx="100" cy="116"/>
            </a:xfrm>
            <a:custGeom>
              <a:avLst/>
              <a:gdLst/>
              <a:ahLst/>
              <a:cxnLst>
                <a:cxn ang="0">
                  <a:pos x="99" y="46"/>
                </a:cxn>
                <a:cxn ang="0">
                  <a:pos x="99" y="0"/>
                </a:cxn>
                <a:cxn ang="0">
                  <a:pos x="0" y="92"/>
                </a:cxn>
                <a:cxn ang="0">
                  <a:pos x="0" y="115"/>
                </a:cxn>
                <a:cxn ang="0">
                  <a:pos x="99" y="92"/>
                </a:cxn>
                <a:cxn ang="0">
                  <a:pos x="99" y="46"/>
                </a:cxn>
              </a:cxnLst>
              <a:rect l="0" t="0" r="r" b="b"/>
              <a:pathLst>
                <a:path w="100" h="116">
                  <a:moveTo>
                    <a:pt x="99" y="46"/>
                  </a:moveTo>
                  <a:lnTo>
                    <a:pt x="99" y="0"/>
                  </a:lnTo>
                  <a:lnTo>
                    <a:pt x="0" y="92"/>
                  </a:lnTo>
                  <a:lnTo>
                    <a:pt x="0" y="115"/>
                  </a:lnTo>
                  <a:lnTo>
                    <a:pt x="99" y="92"/>
                  </a:lnTo>
                  <a:lnTo>
                    <a:pt x="99" y="4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96" name="Freeform 200"/>
            <p:cNvSpPr>
              <a:spLocks/>
            </p:cNvSpPr>
            <p:nvPr/>
          </p:nvSpPr>
          <p:spPr bwMode="auto">
            <a:xfrm>
              <a:off x="881" y="3631"/>
              <a:ext cx="100" cy="116"/>
            </a:xfrm>
            <a:custGeom>
              <a:avLst/>
              <a:gdLst/>
              <a:ahLst/>
              <a:cxnLst>
                <a:cxn ang="0">
                  <a:pos x="99" y="0"/>
                </a:cxn>
                <a:cxn ang="0">
                  <a:pos x="0" y="92"/>
                </a:cxn>
                <a:cxn ang="0">
                  <a:pos x="0" y="115"/>
                </a:cxn>
                <a:cxn ang="0">
                  <a:pos x="99" y="92"/>
                </a:cxn>
                <a:cxn ang="0">
                  <a:pos x="99" y="0"/>
                </a:cxn>
              </a:cxnLst>
              <a:rect l="0" t="0" r="r" b="b"/>
              <a:pathLst>
                <a:path w="100" h="116">
                  <a:moveTo>
                    <a:pt x="99" y="0"/>
                  </a:moveTo>
                  <a:lnTo>
                    <a:pt x="0" y="92"/>
                  </a:lnTo>
                  <a:lnTo>
                    <a:pt x="0" y="115"/>
                  </a:lnTo>
                  <a:lnTo>
                    <a:pt x="99" y="92"/>
                  </a:lnTo>
                  <a:lnTo>
                    <a:pt x="99"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97" name="Freeform 201"/>
            <p:cNvSpPr>
              <a:spLocks/>
            </p:cNvSpPr>
            <p:nvPr/>
          </p:nvSpPr>
          <p:spPr bwMode="auto">
            <a:xfrm>
              <a:off x="881" y="3746"/>
              <a:ext cx="100" cy="117"/>
            </a:xfrm>
            <a:custGeom>
              <a:avLst/>
              <a:gdLst/>
              <a:ahLst/>
              <a:cxnLst>
                <a:cxn ang="0">
                  <a:pos x="99" y="77"/>
                </a:cxn>
                <a:cxn ang="0">
                  <a:pos x="99" y="0"/>
                </a:cxn>
                <a:cxn ang="0">
                  <a:pos x="0" y="77"/>
                </a:cxn>
                <a:cxn ang="0">
                  <a:pos x="0" y="116"/>
                </a:cxn>
                <a:cxn ang="0">
                  <a:pos x="99" y="77"/>
                </a:cxn>
              </a:cxnLst>
              <a:rect l="0" t="0" r="r" b="b"/>
              <a:pathLst>
                <a:path w="100" h="117">
                  <a:moveTo>
                    <a:pt x="99" y="77"/>
                  </a:moveTo>
                  <a:lnTo>
                    <a:pt x="99" y="0"/>
                  </a:lnTo>
                  <a:lnTo>
                    <a:pt x="0" y="77"/>
                  </a:lnTo>
                  <a:lnTo>
                    <a:pt x="0" y="116"/>
                  </a:lnTo>
                  <a:lnTo>
                    <a:pt x="99" y="7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98" name="Freeform 202"/>
            <p:cNvSpPr>
              <a:spLocks/>
            </p:cNvSpPr>
            <p:nvPr/>
          </p:nvSpPr>
          <p:spPr bwMode="auto">
            <a:xfrm>
              <a:off x="890" y="3884"/>
              <a:ext cx="91" cy="118"/>
            </a:xfrm>
            <a:custGeom>
              <a:avLst/>
              <a:gdLst/>
              <a:ahLst/>
              <a:cxnLst>
                <a:cxn ang="0">
                  <a:pos x="90" y="0"/>
                </a:cxn>
                <a:cxn ang="0">
                  <a:pos x="0" y="0"/>
                </a:cxn>
                <a:cxn ang="0">
                  <a:pos x="0" y="117"/>
                </a:cxn>
                <a:cxn ang="0">
                  <a:pos x="90" y="117"/>
                </a:cxn>
                <a:cxn ang="0">
                  <a:pos x="90" y="0"/>
                </a:cxn>
              </a:cxnLst>
              <a:rect l="0" t="0" r="r" b="b"/>
              <a:pathLst>
                <a:path w="91" h="118">
                  <a:moveTo>
                    <a:pt x="90" y="0"/>
                  </a:moveTo>
                  <a:lnTo>
                    <a:pt x="0" y="0"/>
                  </a:lnTo>
                  <a:lnTo>
                    <a:pt x="0" y="117"/>
                  </a:lnTo>
                  <a:lnTo>
                    <a:pt x="90" y="117"/>
                  </a:lnTo>
                  <a:lnTo>
                    <a:pt x="9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299" name="Freeform 203"/>
            <p:cNvSpPr>
              <a:spLocks/>
            </p:cNvSpPr>
            <p:nvPr/>
          </p:nvSpPr>
          <p:spPr bwMode="auto">
            <a:xfrm>
              <a:off x="811" y="3782"/>
              <a:ext cx="75" cy="140"/>
            </a:xfrm>
            <a:custGeom>
              <a:avLst/>
              <a:gdLst/>
              <a:ahLst/>
              <a:cxnLst>
                <a:cxn ang="0">
                  <a:pos x="74" y="139"/>
                </a:cxn>
                <a:cxn ang="0">
                  <a:pos x="74" y="0"/>
                </a:cxn>
                <a:cxn ang="0">
                  <a:pos x="0" y="0"/>
                </a:cxn>
                <a:cxn ang="0">
                  <a:pos x="0" y="139"/>
                </a:cxn>
                <a:cxn ang="0">
                  <a:pos x="74" y="139"/>
                </a:cxn>
              </a:cxnLst>
              <a:rect l="0" t="0" r="r" b="b"/>
              <a:pathLst>
                <a:path w="75" h="140">
                  <a:moveTo>
                    <a:pt x="74" y="139"/>
                  </a:moveTo>
                  <a:lnTo>
                    <a:pt x="74" y="0"/>
                  </a:lnTo>
                  <a:lnTo>
                    <a:pt x="0" y="0"/>
                  </a:lnTo>
                  <a:lnTo>
                    <a:pt x="0" y="139"/>
                  </a:lnTo>
                  <a:lnTo>
                    <a:pt x="74" y="139"/>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300" name="Freeform 204"/>
            <p:cNvSpPr>
              <a:spLocks/>
            </p:cNvSpPr>
            <p:nvPr/>
          </p:nvSpPr>
          <p:spPr bwMode="auto">
            <a:xfrm>
              <a:off x="1517" y="3695"/>
              <a:ext cx="75" cy="256"/>
            </a:xfrm>
            <a:custGeom>
              <a:avLst/>
              <a:gdLst/>
              <a:ahLst/>
              <a:cxnLst>
                <a:cxn ang="0">
                  <a:pos x="74" y="255"/>
                </a:cxn>
                <a:cxn ang="0">
                  <a:pos x="74" y="0"/>
                </a:cxn>
                <a:cxn ang="0">
                  <a:pos x="0" y="0"/>
                </a:cxn>
                <a:cxn ang="0">
                  <a:pos x="0" y="255"/>
                </a:cxn>
                <a:cxn ang="0">
                  <a:pos x="74" y="255"/>
                </a:cxn>
              </a:cxnLst>
              <a:rect l="0" t="0" r="r" b="b"/>
              <a:pathLst>
                <a:path w="75" h="256">
                  <a:moveTo>
                    <a:pt x="74" y="255"/>
                  </a:moveTo>
                  <a:lnTo>
                    <a:pt x="74" y="0"/>
                  </a:lnTo>
                  <a:lnTo>
                    <a:pt x="0" y="0"/>
                  </a:lnTo>
                  <a:lnTo>
                    <a:pt x="0" y="255"/>
                  </a:lnTo>
                  <a:lnTo>
                    <a:pt x="74" y="25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301" name="Freeform 205"/>
            <p:cNvSpPr>
              <a:spLocks/>
            </p:cNvSpPr>
            <p:nvPr/>
          </p:nvSpPr>
          <p:spPr bwMode="auto">
            <a:xfrm>
              <a:off x="1564" y="3282"/>
              <a:ext cx="75" cy="116"/>
            </a:xfrm>
            <a:custGeom>
              <a:avLst/>
              <a:gdLst/>
              <a:ahLst/>
              <a:cxnLst>
                <a:cxn ang="0">
                  <a:pos x="0" y="0"/>
                </a:cxn>
                <a:cxn ang="0">
                  <a:pos x="0" y="16"/>
                </a:cxn>
                <a:cxn ang="0">
                  <a:pos x="0" y="115"/>
                </a:cxn>
                <a:cxn ang="0">
                  <a:pos x="74" y="115"/>
                </a:cxn>
                <a:cxn ang="0">
                  <a:pos x="74" y="16"/>
                </a:cxn>
                <a:cxn ang="0">
                  <a:pos x="0" y="49"/>
                </a:cxn>
                <a:cxn ang="0">
                  <a:pos x="0" y="0"/>
                </a:cxn>
                <a:cxn ang="0">
                  <a:pos x="0" y="16"/>
                </a:cxn>
                <a:cxn ang="0">
                  <a:pos x="0" y="0"/>
                </a:cxn>
              </a:cxnLst>
              <a:rect l="0" t="0" r="r" b="b"/>
              <a:pathLst>
                <a:path w="75" h="116">
                  <a:moveTo>
                    <a:pt x="0" y="0"/>
                  </a:moveTo>
                  <a:lnTo>
                    <a:pt x="0" y="16"/>
                  </a:lnTo>
                  <a:lnTo>
                    <a:pt x="0" y="115"/>
                  </a:lnTo>
                  <a:lnTo>
                    <a:pt x="74" y="115"/>
                  </a:lnTo>
                  <a:lnTo>
                    <a:pt x="74" y="16"/>
                  </a:lnTo>
                  <a:lnTo>
                    <a:pt x="0" y="49"/>
                  </a:lnTo>
                  <a:lnTo>
                    <a:pt x="0" y="0"/>
                  </a:lnTo>
                  <a:lnTo>
                    <a:pt x="0" y="16"/>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302" name="Freeform 206"/>
            <p:cNvSpPr>
              <a:spLocks/>
            </p:cNvSpPr>
            <p:nvPr/>
          </p:nvSpPr>
          <p:spPr bwMode="auto">
            <a:xfrm>
              <a:off x="1564" y="3282"/>
              <a:ext cx="75" cy="116"/>
            </a:xfrm>
            <a:custGeom>
              <a:avLst/>
              <a:gdLst/>
              <a:ahLst/>
              <a:cxnLst>
                <a:cxn ang="0">
                  <a:pos x="74" y="38"/>
                </a:cxn>
                <a:cxn ang="0">
                  <a:pos x="74" y="0"/>
                </a:cxn>
                <a:cxn ang="0">
                  <a:pos x="0" y="0"/>
                </a:cxn>
                <a:cxn ang="0">
                  <a:pos x="0" y="115"/>
                </a:cxn>
                <a:cxn ang="0">
                  <a:pos x="74" y="115"/>
                </a:cxn>
                <a:cxn ang="0">
                  <a:pos x="52" y="38"/>
                </a:cxn>
                <a:cxn ang="0">
                  <a:pos x="74" y="38"/>
                </a:cxn>
                <a:cxn ang="0">
                  <a:pos x="74" y="0"/>
                </a:cxn>
                <a:cxn ang="0">
                  <a:pos x="74" y="38"/>
                </a:cxn>
              </a:cxnLst>
              <a:rect l="0" t="0" r="r" b="b"/>
              <a:pathLst>
                <a:path w="75" h="116">
                  <a:moveTo>
                    <a:pt x="74" y="38"/>
                  </a:moveTo>
                  <a:lnTo>
                    <a:pt x="74" y="0"/>
                  </a:lnTo>
                  <a:lnTo>
                    <a:pt x="0" y="0"/>
                  </a:lnTo>
                  <a:lnTo>
                    <a:pt x="0" y="115"/>
                  </a:lnTo>
                  <a:lnTo>
                    <a:pt x="74" y="115"/>
                  </a:lnTo>
                  <a:lnTo>
                    <a:pt x="52" y="38"/>
                  </a:lnTo>
                  <a:lnTo>
                    <a:pt x="74" y="38"/>
                  </a:lnTo>
                  <a:lnTo>
                    <a:pt x="74" y="0"/>
                  </a:lnTo>
                  <a:lnTo>
                    <a:pt x="74" y="3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303" name="Freeform 207"/>
            <p:cNvSpPr>
              <a:spLocks/>
            </p:cNvSpPr>
            <p:nvPr/>
          </p:nvSpPr>
          <p:spPr bwMode="auto">
            <a:xfrm>
              <a:off x="1587" y="3289"/>
              <a:ext cx="75" cy="117"/>
            </a:xfrm>
            <a:custGeom>
              <a:avLst/>
              <a:gdLst/>
              <a:ahLst/>
              <a:cxnLst>
                <a:cxn ang="0">
                  <a:pos x="74" y="116"/>
                </a:cxn>
                <a:cxn ang="0">
                  <a:pos x="74" y="0"/>
                </a:cxn>
                <a:cxn ang="0">
                  <a:pos x="0" y="0"/>
                </a:cxn>
                <a:cxn ang="0">
                  <a:pos x="0" y="116"/>
                </a:cxn>
                <a:cxn ang="0">
                  <a:pos x="74" y="116"/>
                </a:cxn>
              </a:cxnLst>
              <a:rect l="0" t="0" r="r" b="b"/>
              <a:pathLst>
                <a:path w="75" h="117">
                  <a:moveTo>
                    <a:pt x="74" y="116"/>
                  </a:moveTo>
                  <a:lnTo>
                    <a:pt x="74" y="0"/>
                  </a:lnTo>
                  <a:lnTo>
                    <a:pt x="0" y="0"/>
                  </a:lnTo>
                  <a:lnTo>
                    <a:pt x="0" y="116"/>
                  </a:lnTo>
                  <a:lnTo>
                    <a:pt x="74"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304" name="Freeform 208"/>
            <p:cNvSpPr>
              <a:spLocks/>
            </p:cNvSpPr>
            <p:nvPr/>
          </p:nvSpPr>
          <p:spPr bwMode="auto">
            <a:xfrm>
              <a:off x="1771" y="3782"/>
              <a:ext cx="354" cy="132"/>
            </a:xfrm>
            <a:custGeom>
              <a:avLst/>
              <a:gdLst/>
              <a:ahLst/>
              <a:cxnLst>
                <a:cxn ang="0">
                  <a:pos x="0" y="14"/>
                </a:cxn>
                <a:cxn ang="0">
                  <a:pos x="244" y="0"/>
                </a:cxn>
                <a:cxn ang="0">
                  <a:pos x="353" y="14"/>
                </a:cxn>
                <a:cxn ang="0">
                  <a:pos x="353" y="116"/>
                </a:cxn>
                <a:cxn ang="0">
                  <a:pos x="244" y="101"/>
                </a:cxn>
                <a:cxn ang="0">
                  <a:pos x="0" y="131"/>
                </a:cxn>
                <a:cxn ang="0">
                  <a:pos x="0" y="14"/>
                </a:cxn>
              </a:cxnLst>
              <a:rect l="0" t="0" r="r" b="b"/>
              <a:pathLst>
                <a:path w="354" h="132">
                  <a:moveTo>
                    <a:pt x="0" y="14"/>
                  </a:moveTo>
                  <a:lnTo>
                    <a:pt x="244" y="0"/>
                  </a:lnTo>
                  <a:lnTo>
                    <a:pt x="353" y="14"/>
                  </a:lnTo>
                  <a:lnTo>
                    <a:pt x="353" y="116"/>
                  </a:lnTo>
                  <a:lnTo>
                    <a:pt x="244" y="101"/>
                  </a:lnTo>
                  <a:lnTo>
                    <a:pt x="0" y="131"/>
                  </a:lnTo>
                  <a:lnTo>
                    <a:pt x="0" y="14"/>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305" name="Freeform 209"/>
            <p:cNvSpPr>
              <a:spLocks/>
            </p:cNvSpPr>
            <p:nvPr/>
          </p:nvSpPr>
          <p:spPr bwMode="auto">
            <a:xfrm>
              <a:off x="2124" y="3680"/>
              <a:ext cx="174" cy="118"/>
            </a:xfrm>
            <a:custGeom>
              <a:avLst/>
              <a:gdLst/>
              <a:ahLst/>
              <a:cxnLst>
                <a:cxn ang="0">
                  <a:pos x="0" y="117"/>
                </a:cxn>
                <a:cxn ang="0">
                  <a:pos x="173" y="117"/>
                </a:cxn>
                <a:cxn ang="0">
                  <a:pos x="173" y="0"/>
                </a:cxn>
                <a:cxn ang="0">
                  <a:pos x="0" y="58"/>
                </a:cxn>
                <a:cxn ang="0">
                  <a:pos x="0" y="117"/>
                </a:cxn>
              </a:cxnLst>
              <a:rect l="0" t="0" r="r" b="b"/>
              <a:pathLst>
                <a:path w="174" h="118">
                  <a:moveTo>
                    <a:pt x="0" y="117"/>
                  </a:moveTo>
                  <a:lnTo>
                    <a:pt x="173" y="117"/>
                  </a:lnTo>
                  <a:lnTo>
                    <a:pt x="173" y="0"/>
                  </a:lnTo>
                  <a:lnTo>
                    <a:pt x="0" y="58"/>
                  </a:lnTo>
                  <a:lnTo>
                    <a:pt x="0"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sp>
          <p:nvSpPr>
            <p:cNvPr id="4306" name="Freeform 210"/>
            <p:cNvSpPr>
              <a:spLocks/>
            </p:cNvSpPr>
            <p:nvPr/>
          </p:nvSpPr>
          <p:spPr bwMode="auto">
            <a:xfrm>
              <a:off x="1771" y="3660"/>
              <a:ext cx="367" cy="116"/>
            </a:xfrm>
            <a:custGeom>
              <a:avLst/>
              <a:gdLst/>
              <a:ahLst/>
              <a:cxnLst>
                <a:cxn ang="0">
                  <a:pos x="0" y="38"/>
                </a:cxn>
                <a:cxn ang="0">
                  <a:pos x="244" y="0"/>
                </a:cxn>
                <a:cxn ang="0">
                  <a:pos x="366" y="23"/>
                </a:cxn>
                <a:cxn ang="0">
                  <a:pos x="366" y="53"/>
                </a:cxn>
                <a:cxn ang="0">
                  <a:pos x="351" y="38"/>
                </a:cxn>
                <a:cxn ang="0">
                  <a:pos x="351" y="115"/>
                </a:cxn>
                <a:cxn ang="0">
                  <a:pos x="244" y="107"/>
                </a:cxn>
                <a:cxn ang="0">
                  <a:pos x="0" y="115"/>
                </a:cxn>
                <a:cxn ang="0">
                  <a:pos x="0" y="38"/>
                </a:cxn>
              </a:cxnLst>
              <a:rect l="0" t="0" r="r" b="b"/>
              <a:pathLst>
                <a:path w="367" h="116">
                  <a:moveTo>
                    <a:pt x="0" y="38"/>
                  </a:moveTo>
                  <a:lnTo>
                    <a:pt x="244" y="0"/>
                  </a:lnTo>
                  <a:lnTo>
                    <a:pt x="366" y="23"/>
                  </a:lnTo>
                  <a:lnTo>
                    <a:pt x="366" y="53"/>
                  </a:lnTo>
                  <a:lnTo>
                    <a:pt x="351" y="38"/>
                  </a:lnTo>
                  <a:lnTo>
                    <a:pt x="351" y="115"/>
                  </a:lnTo>
                  <a:lnTo>
                    <a:pt x="244" y="107"/>
                  </a:lnTo>
                  <a:lnTo>
                    <a:pt x="0" y="115"/>
                  </a:lnTo>
                  <a:lnTo>
                    <a:pt x="0" y="3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sz="1800"/>
            </a:p>
          </p:txBody>
        </p:sp>
      </p:grpSp>
      <p:sp>
        <p:nvSpPr>
          <p:cNvPr id="4101" name="Rectangle 5"/>
          <p:cNvSpPr>
            <a:spLocks noGrp="1" noChangeArrowheads="1"/>
          </p:cNvSpPr>
          <p:nvPr>
            <p:ph type="ctrTitle"/>
          </p:nvPr>
        </p:nvSpPr>
        <p:spPr>
          <a:xfrm>
            <a:off x="508000" y="533400"/>
            <a:ext cx="11176000" cy="1447800"/>
          </a:xfrm>
        </p:spPr>
        <p:txBody>
          <a:bodyPr/>
          <a:lstStyle>
            <a:lvl1pPr>
              <a:defRPr>
                <a:effectLst>
                  <a:outerShdw blurRad="38100" dist="38100" dir="2700000" algn="tl">
                    <a:srgbClr val="000000"/>
                  </a:outerShdw>
                </a:effectLst>
              </a:defRPr>
            </a:lvl1pPr>
          </a:lstStyle>
          <a:p>
            <a:endParaRPr lang="tr-TR"/>
          </a:p>
        </p:txBody>
      </p:sp>
      <p:grpSp>
        <p:nvGrpSpPr>
          <p:cNvPr id="3" name="Group 21"/>
          <p:cNvGrpSpPr>
            <a:grpSpLocks/>
          </p:cNvGrpSpPr>
          <p:nvPr/>
        </p:nvGrpSpPr>
        <p:grpSpPr bwMode="auto">
          <a:xfrm>
            <a:off x="-23283" y="2192339"/>
            <a:ext cx="12181417" cy="103187"/>
            <a:chOff x="0" y="672"/>
            <a:chExt cx="5755" cy="65"/>
          </a:xfrm>
        </p:grpSpPr>
        <p:sp>
          <p:nvSpPr>
            <p:cNvPr id="4118" name="Rectangle 22"/>
            <p:cNvSpPr>
              <a:spLocks noChangeArrowheads="1"/>
            </p:cNvSpPr>
            <p:nvPr/>
          </p:nvSpPr>
          <p:spPr bwMode="auto">
            <a:xfrm>
              <a:off x="0" y="672"/>
              <a:ext cx="5753" cy="35"/>
            </a:xfrm>
            <a:prstGeom prst="rect">
              <a:avLst/>
            </a:prstGeom>
            <a:gradFill rotWithShape="0">
              <a:gsLst>
                <a:gs pos="0">
                  <a:srgbClr val="037DA3">
                    <a:gamma/>
                    <a:shade val="56078"/>
                    <a:invGamma/>
                  </a:srgbClr>
                </a:gs>
                <a:gs pos="50000">
                  <a:srgbClr val="037DA3"/>
                </a:gs>
                <a:gs pos="100000">
                  <a:srgbClr val="037DA3">
                    <a:gamma/>
                    <a:shade val="56078"/>
                    <a:invGamma/>
                  </a:srgbClr>
                </a:gs>
              </a:gsLst>
              <a:lin ang="0" scaled="1"/>
            </a:gradFill>
            <a:ln w="9525">
              <a:noFill/>
              <a:miter lim="800000"/>
              <a:headEnd/>
              <a:tailEnd/>
            </a:ln>
            <a:effectLst/>
          </p:spPr>
          <p:txBody>
            <a:bodyPr wrap="none" anchor="ctr"/>
            <a:lstStyle/>
            <a:p>
              <a:endParaRPr lang="tr-TR" sz="1800"/>
            </a:p>
          </p:txBody>
        </p:sp>
        <p:sp>
          <p:nvSpPr>
            <p:cNvPr id="4119" name="Rectangle 23"/>
            <p:cNvSpPr>
              <a:spLocks noChangeArrowheads="1"/>
            </p:cNvSpPr>
            <p:nvPr/>
          </p:nvSpPr>
          <p:spPr bwMode="auto">
            <a:xfrm>
              <a:off x="2" y="720"/>
              <a:ext cx="5753" cy="17"/>
            </a:xfrm>
            <a:prstGeom prst="rect">
              <a:avLst/>
            </a:prstGeom>
            <a:gradFill rotWithShape="0">
              <a:gsLst>
                <a:gs pos="0">
                  <a:schemeClr val="tx2">
                    <a:gamma/>
                    <a:shade val="25882"/>
                    <a:invGamma/>
                  </a:schemeClr>
                </a:gs>
                <a:gs pos="50000">
                  <a:schemeClr val="tx2"/>
                </a:gs>
                <a:gs pos="100000">
                  <a:schemeClr val="tx2">
                    <a:gamma/>
                    <a:shade val="25882"/>
                    <a:invGamma/>
                  </a:schemeClr>
                </a:gs>
              </a:gsLst>
              <a:lin ang="0" scaled="1"/>
            </a:gradFill>
            <a:ln w="9525">
              <a:noFill/>
              <a:miter lim="800000"/>
              <a:headEnd/>
              <a:tailEnd/>
            </a:ln>
            <a:effectLst/>
          </p:spPr>
          <p:txBody>
            <a:bodyPr wrap="none" anchor="ctr"/>
            <a:lstStyle/>
            <a:p>
              <a:endParaRPr lang="tr-TR" sz="1800"/>
            </a:p>
          </p:txBody>
        </p:sp>
      </p:grpSp>
    </p:spTree>
    <p:extLst>
      <p:ext uri="{BB962C8B-B14F-4D97-AF65-F5344CB8AC3E}">
        <p14:creationId xmlns:p14="http://schemas.microsoft.com/office/powerpoint/2010/main" val="569404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14E6FB-C2E9-5D2B-7647-6B08F20063F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DD49E3D-E027-26E9-9EA9-E827345271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CA40027-77AD-3E84-9614-838C0CD83F6D}"/>
              </a:ext>
            </a:extLst>
          </p:cNvPr>
          <p:cNvSpPr>
            <a:spLocks noGrp="1"/>
          </p:cNvSpPr>
          <p:nvPr>
            <p:ph type="dt" sz="half" idx="10"/>
          </p:nvPr>
        </p:nvSpPr>
        <p:spPr/>
        <p:txBody>
          <a:bodyPr/>
          <a:lstStyle/>
          <a:p>
            <a:fld id="{639AE1EA-10AD-411D-8C1E-E9789A4F9D78}" type="datetimeFigureOut">
              <a:rPr lang="tr-TR" smtClean="0"/>
              <a:t>9.09.2025</a:t>
            </a:fld>
            <a:endParaRPr lang="tr-TR"/>
          </a:p>
        </p:txBody>
      </p:sp>
      <p:sp>
        <p:nvSpPr>
          <p:cNvPr id="5" name="Alt Bilgi Yer Tutucusu 4">
            <a:extLst>
              <a:ext uri="{FF2B5EF4-FFF2-40B4-BE49-F238E27FC236}">
                <a16:creationId xmlns:a16="http://schemas.microsoft.com/office/drawing/2014/main" id="{2407C2D0-BAF7-74BE-784B-F8D67F8C66B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1493153-F86B-D6BA-0542-A7B3C4F36759}"/>
              </a:ext>
            </a:extLst>
          </p:cNvPr>
          <p:cNvSpPr>
            <a:spLocks noGrp="1"/>
          </p:cNvSpPr>
          <p:nvPr>
            <p:ph type="sldNum" sz="quarter" idx="12"/>
          </p:nvPr>
        </p:nvSpPr>
        <p:spPr/>
        <p:txBody>
          <a:bodyPr/>
          <a:lstStyle/>
          <a:p>
            <a:fld id="{9B859494-D7CD-4D99-B98B-35260FBFA09C}" type="slidenum">
              <a:rPr lang="tr-TR" smtClean="0"/>
              <a:t>‹#›</a:t>
            </a:fld>
            <a:endParaRPr lang="tr-TR"/>
          </a:p>
        </p:txBody>
      </p:sp>
    </p:spTree>
    <p:extLst>
      <p:ext uri="{BB962C8B-B14F-4D97-AF65-F5344CB8AC3E}">
        <p14:creationId xmlns:p14="http://schemas.microsoft.com/office/powerpoint/2010/main" val="4104153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794162-5608-2382-EF94-EEA7533E019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F8D5C09-FBBA-5D63-AF9A-3588B082FB8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7DAC0D70-CB1F-3FE9-EDB4-B3D05C3F039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E291854-0C72-FAC3-08B6-8777E4F4DE3C}"/>
              </a:ext>
            </a:extLst>
          </p:cNvPr>
          <p:cNvSpPr>
            <a:spLocks noGrp="1"/>
          </p:cNvSpPr>
          <p:nvPr>
            <p:ph type="dt" sz="half" idx="10"/>
          </p:nvPr>
        </p:nvSpPr>
        <p:spPr/>
        <p:txBody>
          <a:bodyPr/>
          <a:lstStyle/>
          <a:p>
            <a:fld id="{639AE1EA-10AD-411D-8C1E-E9789A4F9D78}" type="datetimeFigureOut">
              <a:rPr lang="tr-TR" smtClean="0"/>
              <a:t>9.09.2025</a:t>
            </a:fld>
            <a:endParaRPr lang="tr-TR"/>
          </a:p>
        </p:txBody>
      </p:sp>
      <p:sp>
        <p:nvSpPr>
          <p:cNvPr id="6" name="Alt Bilgi Yer Tutucusu 5">
            <a:extLst>
              <a:ext uri="{FF2B5EF4-FFF2-40B4-BE49-F238E27FC236}">
                <a16:creationId xmlns:a16="http://schemas.microsoft.com/office/drawing/2014/main" id="{5E4D0BE0-077B-EF6F-6EC6-A740A3B761E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9CFE2AA-064A-9DA3-F63B-86CAC735E82A}"/>
              </a:ext>
            </a:extLst>
          </p:cNvPr>
          <p:cNvSpPr>
            <a:spLocks noGrp="1"/>
          </p:cNvSpPr>
          <p:nvPr>
            <p:ph type="sldNum" sz="quarter" idx="12"/>
          </p:nvPr>
        </p:nvSpPr>
        <p:spPr/>
        <p:txBody>
          <a:bodyPr/>
          <a:lstStyle/>
          <a:p>
            <a:fld id="{9B859494-D7CD-4D99-B98B-35260FBFA09C}" type="slidenum">
              <a:rPr lang="tr-TR" smtClean="0"/>
              <a:t>‹#›</a:t>
            </a:fld>
            <a:endParaRPr lang="tr-TR"/>
          </a:p>
        </p:txBody>
      </p:sp>
    </p:spTree>
    <p:extLst>
      <p:ext uri="{BB962C8B-B14F-4D97-AF65-F5344CB8AC3E}">
        <p14:creationId xmlns:p14="http://schemas.microsoft.com/office/powerpoint/2010/main" val="82732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B67B59-4237-EF46-C5E8-AA7F94A1ACB0}"/>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9C008A2-4AB2-8A41-02AC-04BB711AD8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1336B44-752B-548E-4742-8C3AAFD8E20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E739F91-2017-FA96-268D-72F8CABB06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9F9258D-3EA2-D738-9EB3-934603F7213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2D48061-6C4B-9A87-556E-27957A36845E}"/>
              </a:ext>
            </a:extLst>
          </p:cNvPr>
          <p:cNvSpPr>
            <a:spLocks noGrp="1"/>
          </p:cNvSpPr>
          <p:nvPr>
            <p:ph type="dt" sz="half" idx="10"/>
          </p:nvPr>
        </p:nvSpPr>
        <p:spPr/>
        <p:txBody>
          <a:bodyPr/>
          <a:lstStyle/>
          <a:p>
            <a:fld id="{639AE1EA-10AD-411D-8C1E-E9789A4F9D78}" type="datetimeFigureOut">
              <a:rPr lang="tr-TR" smtClean="0"/>
              <a:t>9.09.2025</a:t>
            </a:fld>
            <a:endParaRPr lang="tr-TR"/>
          </a:p>
        </p:txBody>
      </p:sp>
      <p:sp>
        <p:nvSpPr>
          <p:cNvPr id="8" name="Alt Bilgi Yer Tutucusu 7">
            <a:extLst>
              <a:ext uri="{FF2B5EF4-FFF2-40B4-BE49-F238E27FC236}">
                <a16:creationId xmlns:a16="http://schemas.microsoft.com/office/drawing/2014/main" id="{35B839EA-586D-A0A4-4BEF-5C758231460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429E61A-6003-0DAA-AC42-7C68497D8375}"/>
              </a:ext>
            </a:extLst>
          </p:cNvPr>
          <p:cNvSpPr>
            <a:spLocks noGrp="1"/>
          </p:cNvSpPr>
          <p:nvPr>
            <p:ph type="sldNum" sz="quarter" idx="12"/>
          </p:nvPr>
        </p:nvSpPr>
        <p:spPr/>
        <p:txBody>
          <a:bodyPr/>
          <a:lstStyle/>
          <a:p>
            <a:fld id="{9B859494-D7CD-4D99-B98B-35260FBFA09C}" type="slidenum">
              <a:rPr lang="tr-TR" smtClean="0"/>
              <a:t>‹#›</a:t>
            </a:fld>
            <a:endParaRPr lang="tr-TR"/>
          </a:p>
        </p:txBody>
      </p:sp>
    </p:spTree>
    <p:extLst>
      <p:ext uri="{BB962C8B-B14F-4D97-AF65-F5344CB8AC3E}">
        <p14:creationId xmlns:p14="http://schemas.microsoft.com/office/powerpoint/2010/main" val="3000850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600DA2-D8FE-5CCE-290F-06566035DA2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977E992-4724-5DDC-3DF2-37BE99F8E54B}"/>
              </a:ext>
            </a:extLst>
          </p:cNvPr>
          <p:cNvSpPr>
            <a:spLocks noGrp="1"/>
          </p:cNvSpPr>
          <p:nvPr>
            <p:ph type="dt" sz="half" idx="10"/>
          </p:nvPr>
        </p:nvSpPr>
        <p:spPr/>
        <p:txBody>
          <a:bodyPr/>
          <a:lstStyle/>
          <a:p>
            <a:fld id="{639AE1EA-10AD-411D-8C1E-E9789A4F9D78}" type="datetimeFigureOut">
              <a:rPr lang="tr-TR" smtClean="0"/>
              <a:t>9.09.2025</a:t>
            </a:fld>
            <a:endParaRPr lang="tr-TR"/>
          </a:p>
        </p:txBody>
      </p:sp>
      <p:sp>
        <p:nvSpPr>
          <p:cNvPr id="4" name="Alt Bilgi Yer Tutucusu 3">
            <a:extLst>
              <a:ext uri="{FF2B5EF4-FFF2-40B4-BE49-F238E27FC236}">
                <a16:creationId xmlns:a16="http://schemas.microsoft.com/office/drawing/2014/main" id="{28691D36-339F-3BCC-732E-FCE505FDF9E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F1C41BD-B85B-D278-F718-507598068074}"/>
              </a:ext>
            </a:extLst>
          </p:cNvPr>
          <p:cNvSpPr>
            <a:spLocks noGrp="1"/>
          </p:cNvSpPr>
          <p:nvPr>
            <p:ph type="sldNum" sz="quarter" idx="12"/>
          </p:nvPr>
        </p:nvSpPr>
        <p:spPr/>
        <p:txBody>
          <a:bodyPr/>
          <a:lstStyle/>
          <a:p>
            <a:fld id="{9B859494-D7CD-4D99-B98B-35260FBFA09C}" type="slidenum">
              <a:rPr lang="tr-TR" smtClean="0"/>
              <a:t>‹#›</a:t>
            </a:fld>
            <a:endParaRPr lang="tr-TR"/>
          </a:p>
        </p:txBody>
      </p:sp>
    </p:spTree>
    <p:extLst>
      <p:ext uri="{BB962C8B-B14F-4D97-AF65-F5344CB8AC3E}">
        <p14:creationId xmlns:p14="http://schemas.microsoft.com/office/powerpoint/2010/main" val="736637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DFD8282-A4C5-E3BC-B1D2-D48C4ACB1DA1}"/>
              </a:ext>
            </a:extLst>
          </p:cNvPr>
          <p:cNvSpPr>
            <a:spLocks noGrp="1"/>
          </p:cNvSpPr>
          <p:nvPr>
            <p:ph type="dt" sz="half" idx="10"/>
          </p:nvPr>
        </p:nvSpPr>
        <p:spPr/>
        <p:txBody>
          <a:bodyPr/>
          <a:lstStyle/>
          <a:p>
            <a:fld id="{639AE1EA-10AD-411D-8C1E-E9789A4F9D78}" type="datetimeFigureOut">
              <a:rPr lang="tr-TR" smtClean="0"/>
              <a:t>9.09.2025</a:t>
            </a:fld>
            <a:endParaRPr lang="tr-TR"/>
          </a:p>
        </p:txBody>
      </p:sp>
      <p:sp>
        <p:nvSpPr>
          <p:cNvPr id="3" name="Alt Bilgi Yer Tutucusu 2">
            <a:extLst>
              <a:ext uri="{FF2B5EF4-FFF2-40B4-BE49-F238E27FC236}">
                <a16:creationId xmlns:a16="http://schemas.microsoft.com/office/drawing/2014/main" id="{DA720C5C-BB1A-159E-0868-9CB81A63BC8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2CF0DEC-B760-E500-2EEA-907FDB95D1E4}"/>
              </a:ext>
            </a:extLst>
          </p:cNvPr>
          <p:cNvSpPr>
            <a:spLocks noGrp="1"/>
          </p:cNvSpPr>
          <p:nvPr>
            <p:ph type="sldNum" sz="quarter" idx="12"/>
          </p:nvPr>
        </p:nvSpPr>
        <p:spPr/>
        <p:txBody>
          <a:bodyPr/>
          <a:lstStyle/>
          <a:p>
            <a:fld id="{9B859494-D7CD-4D99-B98B-35260FBFA09C}" type="slidenum">
              <a:rPr lang="tr-TR" smtClean="0"/>
              <a:t>‹#›</a:t>
            </a:fld>
            <a:endParaRPr lang="tr-TR"/>
          </a:p>
        </p:txBody>
      </p:sp>
    </p:spTree>
    <p:extLst>
      <p:ext uri="{BB962C8B-B14F-4D97-AF65-F5344CB8AC3E}">
        <p14:creationId xmlns:p14="http://schemas.microsoft.com/office/powerpoint/2010/main" val="1210840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6E92DC-5CF9-8AE6-85B8-FD1C4EEDA2C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38D8C44F-E64A-A3F2-775B-9D362E50E7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7D68B15-2083-A60A-B036-6453DB1B6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9746882-11B3-CB18-2872-5CF5FE55CA2F}"/>
              </a:ext>
            </a:extLst>
          </p:cNvPr>
          <p:cNvSpPr>
            <a:spLocks noGrp="1"/>
          </p:cNvSpPr>
          <p:nvPr>
            <p:ph type="dt" sz="half" idx="10"/>
          </p:nvPr>
        </p:nvSpPr>
        <p:spPr/>
        <p:txBody>
          <a:bodyPr/>
          <a:lstStyle/>
          <a:p>
            <a:fld id="{639AE1EA-10AD-411D-8C1E-E9789A4F9D78}" type="datetimeFigureOut">
              <a:rPr lang="tr-TR" smtClean="0"/>
              <a:t>9.09.2025</a:t>
            </a:fld>
            <a:endParaRPr lang="tr-TR"/>
          </a:p>
        </p:txBody>
      </p:sp>
      <p:sp>
        <p:nvSpPr>
          <p:cNvPr id="6" name="Alt Bilgi Yer Tutucusu 5">
            <a:extLst>
              <a:ext uri="{FF2B5EF4-FFF2-40B4-BE49-F238E27FC236}">
                <a16:creationId xmlns:a16="http://schemas.microsoft.com/office/drawing/2014/main" id="{8282E391-D0BC-E3DD-32A0-EA136AFE50E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3BB9182-312D-6EE8-6F1B-AAE16A0E2A2D}"/>
              </a:ext>
            </a:extLst>
          </p:cNvPr>
          <p:cNvSpPr>
            <a:spLocks noGrp="1"/>
          </p:cNvSpPr>
          <p:nvPr>
            <p:ph type="sldNum" sz="quarter" idx="12"/>
          </p:nvPr>
        </p:nvSpPr>
        <p:spPr/>
        <p:txBody>
          <a:bodyPr/>
          <a:lstStyle/>
          <a:p>
            <a:fld id="{9B859494-D7CD-4D99-B98B-35260FBFA09C}" type="slidenum">
              <a:rPr lang="tr-TR" smtClean="0"/>
              <a:t>‹#›</a:t>
            </a:fld>
            <a:endParaRPr lang="tr-TR"/>
          </a:p>
        </p:txBody>
      </p:sp>
    </p:spTree>
    <p:extLst>
      <p:ext uri="{BB962C8B-B14F-4D97-AF65-F5344CB8AC3E}">
        <p14:creationId xmlns:p14="http://schemas.microsoft.com/office/powerpoint/2010/main" val="1691952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589AFC-85B6-8424-55F6-E5EDECF4941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BA402B29-5175-8672-1DF4-C211F08E31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154E40D-3881-28D3-3326-C355BFCBBB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7BCA499-64E7-0529-ED78-8DD58C2D9A2F}"/>
              </a:ext>
            </a:extLst>
          </p:cNvPr>
          <p:cNvSpPr>
            <a:spLocks noGrp="1"/>
          </p:cNvSpPr>
          <p:nvPr>
            <p:ph type="dt" sz="half" idx="10"/>
          </p:nvPr>
        </p:nvSpPr>
        <p:spPr/>
        <p:txBody>
          <a:bodyPr/>
          <a:lstStyle/>
          <a:p>
            <a:fld id="{639AE1EA-10AD-411D-8C1E-E9789A4F9D78}" type="datetimeFigureOut">
              <a:rPr lang="tr-TR" smtClean="0"/>
              <a:t>9.09.2025</a:t>
            </a:fld>
            <a:endParaRPr lang="tr-TR"/>
          </a:p>
        </p:txBody>
      </p:sp>
      <p:sp>
        <p:nvSpPr>
          <p:cNvPr id="6" name="Alt Bilgi Yer Tutucusu 5">
            <a:extLst>
              <a:ext uri="{FF2B5EF4-FFF2-40B4-BE49-F238E27FC236}">
                <a16:creationId xmlns:a16="http://schemas.microsoft.com/office/drawing/2014/main" id="{799F4740-AC76-9ABA-A6AF-309CCDE879B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874C750-64ED-8CF7-CD15-C9A3CCD81275}"/>
              </a:ext>
            </a:extLst>
          </p:cNvPr>
          <p:cNvSpPr>
            <a:spLocks noGrp="1"/>
          </p:cNvSpPr>
          <p:nvPr>
            <p:ph type="sldNum" sz="quarter" idx="12"/>
          </p:nvPr>
        </p:nvSpPr>
        <p:spPr/>
        <p:txBody>
          <a:bodyPr/>
          <a:lstStyle/>
          <a:p>
            <a:fld id="{9B859494-D7CD-4D99-B98B-35260FBFA09C}" type="slidenum">
              <a:rPr lang="tr-TR" smtClean="0"/>
              <a:t>‹#›</a:t>
            </a:fld>
            <a:endParaRPr lang="tr-TR"/>
          </a:p>
        </p:txBody>
      </p:sp>
    </p:spTree>
    <p:extLst>
      <p:ext uri="{BB962C8B-B14F-4D97-AF65-F5344CB8AC3E}">
        <p14:creationId xmlns:p14="http://schemas.microsoft.com/office/powerpoint/2010/main" val="4212496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B266E10-68FE-9CE5-0F68-0245CDED79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B484D98-D55B-6AA8-7F4A-0CC7675228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9C4EC9F-49CE-4AF9-3E71-CEFCC0C08A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AE1EA-10AD-411D-8C1E-E9789A4F9D78}" type="datetimeFigureOut">
              <a:rPr lang="tr-TR" smtClean="0"/>
              <a:t>9.09.2025</a:t>
            </a:fld>
            <a:endParaRPr lang="tr-TR"/>
          </a:p>
        </p:txBody>
      </p:sp>
      <p:sp>
        <p:nvSpPr>
          <p:cNvPr id="5" name="Alt Bilgi Yer Tutucusu 4">
            <a:extLst>
              <a:ext uri="{FF2B5EF4-FFF2-40B4-BE49-F238E27FC236}">
                <a16:creationId xmlns:a16="http://schemas.microsoft.com/office/drawing/2014/main" id="{AC63270E-46DF-0298-FEA9-3CAA360E52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E47ED1B-6CF8-471F-0486-7944F6943F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59494-D7CD-4D99-B98B-35260FBFA09C}" type="slidenum">
              <a:rPr lang="tr-TR" smtClean="0"/>
              <a:t>‹#›</a:t>
            </a:fld>
            <a:endParaRPr lang="tr-TR"/>
          </a:p>
        </p:txBody>
      </p:sp>
    </p:spTree>
    <p:extLst>
      <p:ext uri="{BB962C8B-B14F-4D97-AF65-F5344CB8AC3E}">
        <p14:creationId xmlns:p14="http://schemas.microsoft.com/office/powerpoint/2010/main" val="3704573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649AD-54C3-45AC-8558-D34DBFCD12A9}" type="datetimeFigureOut">
              <a:rPr lang="tr-TR" smtClean="0"/>
              <a:pPr/>
              <a:t>9.09.2025</a:t>
            </a:fld>
            <a:endParaRPr lang="tr-T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45275-0CDB-4CD0-BF76-5EAFF7EA957A}" type="slidenum">
              <a:rPr lang="tr-TR" smtClean="0"/>
              <a:pPr/>
              <a:t>‹#›</a:t>
            </a:fld>
            <a:endParaRPr lang="tr-TR"/>
          </a:p>
        </p:txBody>
      </p:sp>
    </p:spTree>
    <p:extLst>
      <p:ext uri="{BB962C8B-B14F-4D97-AF65-F5344CB8AC3E}">
        <p14:creationId xmlns:p14="http://schemas.microsoft.com/office/powerpoint/2010/main" val="9004560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ki/Viscous_stress_tensor" TargetMode="External"/><Relationship Id="rId13" Type="http://schemas.openxmlformats.org/officeDocument/2006/relationships/hyperlink" Target="https://en.wikipedia.org/wiki/Deformation_(mechanics)" TargetMode="External"/><Relationship Id="rId3" Type="http://schemas.openxmlformats.org/officeDocument/2006/relationships/hyperlink" Target="https://en.wikipedia.org/wiki/Isaac_Newton" TargetMode="External"/><Relationship Id="rId7" Type="http://schemas.openxmlformats.org/officeDocument/2006/relationships/hyperlink" Target="https://en.wikipedia.org/wiki/Fluid" TargetMode="External"/><Relationship Id="rId12" Type="http://schemas.openxmlformats.org/officeDocument/2006/relationships/hyperlink" Target="https://en.wikipedia.org/wiki/Derivative_(mathematics)"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hyperlink" Target="https://en.wikipedia.org/wiki/Differential_calculus" TargetMode="External"/><Relationship Id="rId11" Type="http://schemas.openxmlformats.org/officeDocument/2006/relationships/hyperlink" Target="https://en.wikipedia.org/wiki/Strain_rate" TargetMode="External"/><Relationship Id="rId5" Type="http://schemas.openxmlformats.org/officeDocument/2006/relationships/hyperlink" Target="https://en.wikipedia.org/wiki/Shear_stress" TargetMode="External"/><Relationship Id="rId10" Type="http://schemas.openxmlformats.org/officeDocument/2006/relationships/hyperlink" Target="https://en.wikipedia.org/wiki/Newtonian_fluid" TargetMode="External"/><Relationship Id="rId4" Type="http://schemas.openxmlformats.org/officeDocument/2006/relationships/hyperlink" Target="https://en.wikipedia.org/w/index.php?title=Shear_strain_rate&amp;action=edit&amp;redlink=1" TargetMode="External"/><Relationship Id="rId9" Type="http://schemas.openxmlformats.org/officeDocument/2006/relationships/hyperlink" Target="https://en.wikipedia.org/wiki/Fluid_dynamic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1775521" y="1"/>
            <a:ext cx="8501955" cy="1949450"/>
          </a:xfrm>
          <a:solidFill>
            <a:schemeClr val="bg1">
              <a:lumMod val="75000"/>
            </a:schemeClr>
          </a:solidFill>
        </p:spPr>
        <p:txBody>
          <a:bodyPr>
            <a:normAutofit/>
          </a:bodyPr>
          <a:lstStyle/>
          <a:p>
            <a:r>
              <a:rPr lang="tr-TR" b="1" dirty="0">
                <a:solidFill>
                  <a:schemeClr val="bg1">
                    <a:lumMod val="10000"/>
                  </a:schemeClr>
                </a:solidFill>
                <a:effectLst/>
              </a:rPr>
              <a:t>MEDICAL PHYSICS</a:t>
            </a:r>
            <a:r>
              <a:rPr lang="en-US" b="1" dirty="0">
                <a:solidFill>
                  <a:schemeClr val="bg1">
                    <a:lumMod val="10000"/>
                  </a:schemeClr>
                </a:solidFill>
                <a:effectLst/>
              </a:rPr>
              <a:t>:</a:t>
            </a:r>
            <a:br>
              <a:rPr lang="tr-TR" dirty="0">
                <a:solidFill>
                  <a:srgbClr val="FFFAEF"/>
                </a:solidFill>
                <a:effectLst/>
              </a:rPr>
            </a:br>
            <a:r>
              <a:rPr lang="tr-TR" b="1" dirty="0">
                <a:solidFill>
                  <a:srgbClr val="C00000"/>
                </a:solidFill>
                <a:effectLst/>
              </a:rPr>
              <a:t>   </a:t>
            </a:r>
            <a:r>
              <a:rPr lang="en-US" b="1" dirty="0">
                <a:solidFill>
                  <a:srgbClr val="C00000"/>
                </a:solidFill>
                <a:effectLst/>
              </a:rPr>
              <a:t> </a:t>
            </a:r>
            <a:r>
              <a:rPr lang="tr-TR" b="1" dirty="0">
                <a:solidFill>
                  <a:srgbClr val="C00000"/>
                </a:solidFill>
                <a:effectLst/>
              </a:rPr>
              <a:t>HEMODYNAMICS</a:t>
            </a:r>
            <a:endParaRPr lang="en-US" b="1" dirty="0">
              <a:solidFill>
                <a:srgbClr val="C00000"/>
              </a:solidFill>
              <a:effectLst/>
            </a:endParaRPr>
          </a:p>
        </p:txBody>
      </p:sp>
      <p:sp>
        <p:nvSpPr>
          <p:cNvPr id="45059" name="Rectangle 3"/>
          <p:cNvSpPr>
            <a:spLocks noGrp="1" noChangeArrowheads="1"/>
          </p:cNvSpPr>
          <p:nvPr>
            <p:ph type="subTitle" idx="4294967295"/>
          </p:nvPr>
        </p:nvSpPr>
        <p:spPr bwMode="auto">
          <a:xfrm>
            <a:off x="2351584" y="5661248"/>
            <a:ext cx="7344816" cy="1032520"/>
          </a:xfrm>
          <a:prstGeom prst="rect">
            <a:avLst/>
          </a:prstGeom>
          <a:noFill/>
          <a:ln>
            <a:miter lim="800000"/>
            <a:headEnd/>
            <a:tailEnd/>
          </a:ln>
        </p:spPr>
        <p:txBody>
          <a:bodyPr>
            <a:normAutofit fontScale="92500" lnSpcReduction="10000"/>
          </a:bodyPr>
          <a:lstStyle/>
          <a:p>
            <a:pPr marL="0" indent="0" algn="ctr">
              <a:buNone/>
            </a:pPr>
            <a:endParaRPr lang="tr-TR" sz="2000" dirty="0">
              <a:solidFill>
                <a:srgbClr val="C1E0E3"/>
              </a:solidFill>
            </a:endParaRPr>
          </a:p>
          <a:p>
            <a:pPr marL="0" indent="0" algn="ctr">
              <a:buNone/>
            </a:pPr>
            <a:r>
              <a:rPr lang="tr-TR" sz="4000" b="1" dirty="0">
                <a:latin typeface="Tahoma" pitchFamily="34" charset="0"/>
                <a:ea typeface="Tahoma" pitchFamily="34" charset="0"/>
                <a:cs typeface="Tahoma" pitchFamily="34" charset="0"/>
              </a:rPr>
              <a:t>Dr. Etkin ŞAFAK</a:t>
            </a:r>
          </a:p>
        </p:txBody>
      </p:sp>
      <p:pic>
        <p:nvPicPr>
          <p:cNvPr id="45060" name="Picture 4"/>
          <p:cNvPicPr>
            <a:picLocks noChangeArrowheads="1"/>
          </p:cNvPicPr>
          <p:nvPr/>
        </p:nvPicPr>
        <p:blipFill>
          <a:blip r:embed="rId4" cstate="print"/>
          <a:srcRect/>
          <a:stretch>
            <a:fillRect/>
          </a:stretch>
        </p:blipFill>
        <p:spPr bwMode="auto">
          <a:xfrm>
            <a:off x="3863752" y="1700808"/>
            <a:ext cx="4572000" cy="3962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dissolve">
                                      <p:cBhvr>
                                        <p:cTn id="7" dur="500"/>
                                        <p:tgtEl>
                                          <p:spTgt spid="45060"/>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03512" y="260648"/>
            <a:ext cx="8229600" cy="1143000"/>
          </a:xfrm>
        </p:spPr>
        <p:txBody>
          <a:bodyPr/>
          <a:lstStyle/>
          <a:p>
            <a:pPr algn="l"/>
            <a:r>
              <a:rPr lang="en-US" b="1" dirty="0"/>
              <a:t>Stroke volume (SV)</a:t>
            </a:r>
          </a:p>
        </p:txBody>
      </p:sp>
      <p:sp>
        <p:nvSpPr>
          <p:cNvPr id="16387" name="Rectangle 3"/>
          <p:cNvSpPr>
            <a:spLocks noGrp="1" noChangeArrowheads="1"/>
          </p:cNvSpPr>
          <p:nvPr>
            <p:ph type="body" idx="1"/>
          </p:nvPr>
        </p:nvSpPr>
        <p:spPr>
          <a:xfrm>
            <a:off x="1703512" y="1196752"/>
            <a:ext cx="5050904" cy="5544616"/>
          </a:xfrm>
        </p:spPr>
        <p:txBody>
          <a:bodyPr>
            <a:normAutofit fontScale="85000" lnSpcReduction="20000"/>
          </a:bodyPr>
          <a:lstStyle/>
          <a:p>
            <a:r>
              <a:rPr lang="en-US" b="1" dirty="0"/>
              <a:t>Occurs during systole</a:t>
            </a:r>
          </a:p>
          <a:p>
            <a:r>
              <a:rPr lang="en-US" b="1" dirty="0"/>
              <a:t>It is the amount of blood ejected from the left ventricle.  It is the amount pumped out of the ventricle per stroke or contraction.</a:t>
            </a:r>
          </a:p>
          <a:p>
            <a:r>
              <a:rPr lang="en-US" b="1" dirty="0"/>
              <a:t>End diastolic volume is the preload or the amount of blood prior to ejection.</a:t>
            </a:r>
          </a:p>
          <a:p>
            <a:r>
              <a:rPr lang="en-US" b="1" dirty="0"/>
              <a:t>End systolic volume is the volume of blood left inside the ventricle after pumping.</a:t>
            </a:r>
          </a:p>
          <a:p>
            <a:r>
              <a:rPr lang="en-US" b="1" dirty="0"/>
              <a:t>SV=EDV-ESV</a:t>
            </a:r>
            <a:endParaRPr lang="tr-TR" b="1" dirty="0"/>
          </a:p>
          <a:p>
            <a:r>
              <a:rPr lang="tr-TR" b="1" dirty="0"/>
              <a:t>60 ml</a:t>
            </a:r>
            <a:r>
              <a:rPr lang="en-US" b="1" dirty="0"/>
              <a:t>=</a:t>
            </a:r>
            <a:r>
              <a:rPr lang="tr-TR" b="1" dirty="0"/>
              <a:t>100 ml</a:t>
            </a:r>
            <a:r>
              <a:rPr lang="en-US" b="1" dirty="0"/>
              <a:t>-</a:t>
            </a:r>
            <a:r>
              <a:rPr lang="tr-TR" b="1" dirty="0"/>
              <a:t>40 ml</a:t>
            </a:r>
          </a:p>
          <a:p>
            <a:endParaRPr lang="en-US" b="1" dirty="0"/>
          </a:p>
        </p:txBody>
      </p:sp>
      <p:pic>
        <p:nvPicPr>
          <p:cNvPr id="4" name="Picture 2" descr="fig 07"/>
          <p:cNvPicPr>
            <a:picLocks noChangeAspect="1" noChangeArrowheads="1"/>
          </p:cNvPicPr>
          <p:nvPr/>
        </p:nvPicPr>
        <p:blipFill>
          <a:blip r:embed="rId2" cstate="print"/>
          <a:srcRect l="13046" t="8934" r="8861" b="10001"/>
          <a:stretch>
            <a:fillRect/>
          </a:stretch>
        </p:blipFill>
        <p:spPr bwMode="auto">
          <a:xfrm>
            <a:off x="6828656" y="188640"/>
            <a:ext cx="3839344" cy="647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91544" y="0"/>
            <a:ext cx="8229600" cy="1143000"/>
          </a:xfrm>
          <a:solidFill>
            <a:schemeClr val="accent2">
              <a:lumMod val="20000"/>
              <a:lumOff val="80000"/>
            </a:schemeClr>
          </a:solidFill>
        </p:spPr>
        <p:txBody>
          <a:bodyPr/>
          <a:lstStyle/>
          <a:p>
            <a:r>
              <a:rPr lang="en-US" dirty="0"/>
              <a:t>Stroke volume</a:t>
            </a:r>
          </a:p>
        </p:txBody>
      </p:sp>
      <p:sp>
        <p:nvSpPr>
          <p:cNvPr id="35843" name="Rectangle 3"/>
          <p:cNvSpPr>
            <a:spLocks noGrp="1" noChangeArrowheads="1"/>
          </p:cNvSpPr>
          <p:nvPr>
            <p:ph type="body" idx="1"/>
          </p:nvPr>
        </p:nvSpPr>
        <p:spPr>
          <a:xfrm>
            <a:off x="1991544" y="1052737"/>
            <a:ext cx="8291264" cy="5145435"/>
          </a:xfrm>
        </p:spPr>
        <p:txBody>
          <a:bodyPr>
            <a:normAutofit fontScale="92500" lnSpcReduction="10000"/>
          </a:bodyPr>
          <a:lstStyle/>
          <a:p>
            <a:r>
              <a:rPr lang="en-US" dirty="0"/>
              <a:t>Changes to allow the heart to conduct more efficiently.</a:t>
            </a:r>
          </a:p>
          <a:p>
            <a:r>
              <a:rPr lang="en-US" dirty="0"/>
              <a:t>It is determined by 4 factors:</a:t>
            </a:r>
          </a:p>
          <a:p>
            <a:pPr lvl="1"/>
            <a:r>
              <a:rPr lang="en-US" dirty="0"/>
              <a:t>volume of venous blood</a:t>
            </a:r>
          </a:p>
          <a:p>
            <a:pPr lvl="1"/>
            <a:r>
              <a:rPr lang="en-US" dirty="0"/>
              <a:t>ventricular </a:t>
            </a:r>
            <a:r>
              <a:rPr lang="en-US" dirty="0" err="1"/>
              <a:t>distensibility</a:t>
            </a:r>
            <a:endParaRPr lang="en-US" dirty="0"/>
          </a:p>
          <a:p>
            <a:pPr lvl="1"/>
            <a:r>
              <a:rPr lang="en-US" dirty="0"/>
              <a:t>contractility of the ventricle</a:t>
            </a:r>
          </a:p>
          <a:p>
            <a:pPr lvl="1"/>
            <a:r>
              <a:rPr lang="en-US" dirty="0"/>
              <a:t>aortic or pulmonary artery pressure</a:t>
            </a:r>
            <a:endParaRPr lang="tr-TR" dirty="0"/>
          </a:p>
          <a:p>
            <a:r>
              <a:rPr lang="en-US" sz="2400" dirty="0"/>
              <a:t>First two factors influence the filling capacity of the ventricle-How much blood is available for filling the ventricle and the ease at which it is filled at the available pressure.</a:t>
            </a:r>
          </a:p>
          <a:p>
            <a:r>
              <a:rPr lang="en-US" sz="2400" dirty="0"/>
              <a:t>The last two deal with the ventricles’ ability to empty determining the force the blood is ejected and the pressure against the walls of the arteries.  </a:t>
            </a:r>
          </a:p>
          <a:p>
            <a:pPr lvl="1"/>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chemeClr val="accent5">
              <a:lumMod val="20000"/>
              <a:lumOff val="80000"/>
            </a:schemeClr>
          </a:solidFill>
        </p:spPr>
        <p:txBody>
          <a:bodyPr/>
          <a:lstStyle/>
          <a:p>
            <a:r>
              <a:rPr lang="en-US" b="1" dirty="0"/>
              <a:t>Cardiac Output</a:t>
            </a:r>
          </a:p>
        </p:txBody>
      </p:sp>
      <p:sp>
        <p:nvSpPr>
          <p:cNvPr id="18435" name="Rectangle 3"/>
          <p:cNvSpPr>
            <a:spLocks noGrp="1" noChangeArrowheads="1"/>
          </p:cNvSpPr>
          <p:nvPr>
            <p:ph type="body" idx="1"/>
          </p:nvPr>
        </p:nvSpPr>
        <p:spPr/>
        <p:txBody>
          <a:bodyPr>
            <a:normAutofit/>
          </a:bodyPr>
          <a:lstStyle/>
          <a:p>
            <a:r>
              <a:rPr lang="en-US" b="1" dirty="0"/>
              <a:t>Total amt of blood pumped out each minute.</a:t>
            </a:r>
          </a:p>
          <a:p>
            <a:r>
              <a:rPr lang="en-US" b="1" dirty="0"/>
              <a:t>Q = HR X SV.  </a:t>
            </a:r>
          </a:p>
          <a:p>
            <a:r>
              <a:rPr lang="en-US" b="1" dirty="0"/>
              <a:t>The greater the HR, the greater the Q</a:t>
            </a:r>
          </a:p>
          <a:p>
            <a:r>
              <a:rPr lang="en-US" b="1" dirty="0"/>
              <a:t>The greater the SV, the greater the Q</a:t>
            </a:r>
          </a:p>
          <a:p>
            <a:r>
              <a:rPr lang="en-US" b="1" dirty="0"/>
              <a:t>What is pumped into the heart is pumped out.</a:t>
            </a:r>
          </a:p>
          <a:p>
            <a:r>
              <a:rPr lang="en-US" b="1" dirty="0"/>
              <a:t>We have 5 L </a:t>
            </a:r>
            <a:r>
              <a:rPr lang="tr-TR" b="1" dirty="0"/>
              <a:t>(5000 ml)/</a:t>
            </a:r>
            <a:r>
              <a:rPr lang="tr-TR" b="1" dirty="0" err="1"/>
              <a:t>min</a:t>
            </a:r>
            <a:r>
              <a:rPr lang="tr-TR" b="1" dirty="0"/>
              <a:t> </a:t>
            </a:r>
            <a:r>
              <a:rPr lang="en-US" b="1" dirty="0"/>
              <a:t>of blood.</a:t>
            </a:r>
            <a:endParaRPr lang="tr-TR" b="1" dirty="0"/>
          </a:p>
          <a:p>
            <a:r>
              <a:rPr lang="en-US" b="1" dirty="0"/>
              <a:t>An increase in HR and SV increases Q, (separate or together)</a:t>
            </a:r>
          </a:p>
          <a:p>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b="1" dirty="0">
                <a:solidFill>
                  <a:srgbClr val="FF0000"/>
                </a:solidFill>
                <a:latin typeface="Algerian" pitchFamily="82" charset="0"/>
                <a:cs typeface="Arabic Typesetting" pitchFamily="66" charset="-78"/>
              </a:rPr>
              <a:t>CARDIAC  OUTPUT  MEASUREMENT</a:t>
            </a:r>
            <a:br>
              <a:rPr lang="en-US" b="1" dirty="0">
                <a:solidFill>
                  <a:srgbClr val="FF0000"/>
                </a:solidFill>
                <a:latin typeface="Algerian" pitchFamily="82" charset="0"/>
                <a:cs typeface="Arabic Typesetting" pitchFamily="66" charset="-78"/>
              </a:rPr>
            </a:br>
            <a:endParaRPr lang="tr-TR" dirty="0"/>
          </a:p>
        </p:txBody>
      </p:sp>
      <p:sp>
        <p:nvSpPr>
          <p:cNvPr id="3" name="2 İçerik Yer Tutucusu"/>
          <p:cNvSpPr>
            <a:spLocks noGrp="1"/>
          </p:cNvSpPr>
          <p:nvPr>
            <p:ph idx="1"/>
          </p:nvPr>
        </p:nvSpPr>
        <p:spPr>
          <a:xfrm>
            <a:off x="1524000" y="1052736"/>
            <a:ext cx="4618856" cy="1324744"/>
          </a:xfrm>
        </p:spPr>
        <p:txBody>
          <a:bodyPr>
            <a:normAutofit fontScale="85000" lnSpcReduction="10000"/>
          </a:bodyPr>
          <a:lstStyle/>
          <a:p>
            <a:r>
              <a:rPr lang="en-US" dirty="0">
                <a:cs typeface="Arabic Typesetting" pitchFamily="66" charset="-78"/>
              </a:rPr>
              <a:t>Quantity of blood delivered to the systemic circulation per unit time … L/</a:t>
            </a:r>
            <a:r>
              <a:rPr lang="en-US" dirty="0" err="1">
                <a:cs typeface="Arabic Typesetting" pitchFamily="66" charset="-78"/>
              </a:rPr>
              <a:t>mt</a:t>
            </a:r>
            <a:endParaRPr lang="en-US" dirty="0">
              <a:cs typeface="Arabic Typesetting" pitchFamily="66" charset="-78"/>
            </a:endParaRPr>
          </a:p>
          <a:p>
            <a:endParaRPr lang="tr-TR" dirty="0"/>
          </a:p>
        </p:txBody>
      </p:sp>
      <p:pic>
        <p:nvPicPr>
          <p:cNvPr id="52355" name="Picture 131" descr="https://cals.arizona.edu/classes/ans215/cardio_notes/Image107.gif"/>
          <p:cNvPicPr>
            <a:picLocks noChangeAspect="1" noChangeArrowheads="1"/>
          </p:cNvPicPr>
          <p:nvPr/>
        </p:nvPicPr>
        <p:blipFill>
          <a:blip r:embed="rId2" cstate="print"/>
          <a:srcRect/>
          <a:stretch>
            <a:fillRect/>
          </a:stretch>
        </p:blipFill>
        <p:spPr bwMode="auto">
          <a:xfrm>
            <a:off x="2063552" y="2852937"/>
            <a:ext cx="3672408" cy="3479847"/>
          </a:xfrm>
          <a:prstGeom prst="rect">
            <a:avLst/>
          </a:prstGeom>
          <a:noFill/>
        </p:spPr>
      </p:pic>
      <p:pic>
        <p:nvPicPr>
          <p:cNvPr id="106" name="Picture 2" descr="Table"/>
          <p:cNvPicPr>
            <a:picLocks noChangeAspect="1" noChangeArrowheads="1"/>
          </p:cNvPicPr>
          <p:nvPr/>
        </p:nvPicPr>
        <p:blipFill>
          <a:blip r:embed="rId3" cstate="print"/>
          <a:srcRect/>
          <a:stretch>
            <a:fillRect/>
          </a:stretch>
        </p:blipFill>
        <p:spPr bwMode="auto">
          <a:xfrm>
            <a:off x="5986990" y="1196752"/>
            <a:ext cx="4475556" cy="554461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en-US" b="1" dirty="0"/>
              <a:t>Cardiac Output</a:t>
            </a:r>
          </a:p>
          <a:p>
            <a:pPr lvl="1"/>
            <a:r>
              <a:rPr lang="en-US" b="1" dirty="0"/>
              <a:t>Defined as the amount of blood pumped by the heart in a unit period of time.</a:t>
            </a:r>
          </a:p>
          <a:p>
            <a:pPr lvl="2"/>
            <a:r>
              <a:rPr lang="en-US" b="1" dirty="0"/>
              <a:t>Usually measured in milliliters or liters per minute.</a:t>
            </a:r>
          </a:p>
          <a:p>
            <a:pPr lvl="2"/>
            <a:r>
              <a:rPr lang="en-US" b="1" dirty="0"/>
              <a:t>Divided among tissues according to need.</a:t>
            </a:r>
          </a:p>
          <a:p>
            <a:pPr lvl="3"/>
            <a:r>
              <a:rPr lang="en-US" b="1" dirty="0"/>
              <a:t>Accomplished by regulating arteriole constriction or relaxation altering blood flow to vascular beds.</a:t>
            </a:r>
            <a:endParaRPr lang="tr-TR" b="1" dirty="0"/>
          </a:p>
          <a:p>
            <a:pPr lvl="3"/>
            <a:endParaRPr lang="en-US" b="1" dirty="0"/>
          </a:p>
          <a:p>
            <a:endParaRPr lang="tr-TR" dirty="0"/>
          </a:p>
        </p:txBody>
      </p:sp>
      <p:sp>
        <p:nvSpPr>
          <p:cNvPr id="4" name="Rectangle 130"/>
          <p:cNvSpPr>
            <a:spLocks noChangeArrowheads="1"/>
          </p:cNvSpPr>
          <p:nvPr/>
        </p:nvSpPr>
        <p:spPr bwMode="auto">
          <a:xfrm>
            <a:off x="2135561" y="4574595"/>
            <a:ext cx="811230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tr-TR" dirty="0">
              <a:solidFill>
                <a:prstClr val="black"/>
              </a:solidFill>
              <a:latin typeface="Arial" pitchFamily="34" charset="0"/>
              <a:cs typeface="Arial" pitchFamily="34" charset="0"/>
            </a:endParaRPr>
          </a:p>
          <a:p>
            <a:pPr fontAlgn="base">
              <a:spcBef>
                <a:spcPct val="0"/>
              </a:spcBef>
              <a:spcAft>
                <a:spcPct val="0"/>
              </a:spcAft>
              <a:buFontTx/>
              <a:buChar char="•"/>
            </a:pPr>
            <a:r>
              <a:rPr lang="tr-TR" sz="2400" b="1" dirty="0" err="1">
                <a:solidFill>
                  <a:prstClr val="black"/>
                </a:solidFill>
                <a:latin typeface="Arial" pitchFamily="34" charset="0"/>
                <a:cs typeface="Arial" pitchFamily="34" charset="0"/>
              </a:rPr>
              <a:t>Larger</a:t>
            </a:r>
            <a:r>
              <a:rPr lang="tr-TR" sz="2400" b="1" dirty="0">
                <a:solidFill>
                  <a:prstClr val="black"/>
                </a:solidFill>
                <a:latin typeface="Arial" pitchFamily="34" charset="0"/>
                <a:cs typeface="Arial" pitchFamily="34" charset="0"/>
              </a:rPr>
              <a:t> </a:t>
            </a:r>
            <a:r>
              <a:rPr lang="tr-TR" sz="2400" b="1" dirty="0" err="1">
                <a:solidFill>
                  <a:prstClr val="black"/>
                </a:solidFill>
                <a:latin typeface="Arial" pitchFamily="34" charset="0"/>
                <a:cs typeface="Arial" pitchFamily="34" charset="0"/>
              </a:rPr>
              <a:t>surface</a:t>
            </a:r>
            <a:r>
              <a:rPr lang="tr-TR" sz="2400" b="1" dirty="0">
                <a:solidFill>
                  <a:prstClr val="black"/>
                </a:solidFill>
                <a:latin typeface="Arial" pitchFamily="34" charset="0"/>
                <a:cs typeface="Arial" pitchFamily="34" charset="0"/>
              </a:rPr>
              <a:t> </a:t>
            </a:r>
            <a:r>
              <a:rPr lang="tr-TR" sz="2400" b="1" dirty="0" err="1">
                <a:solidFill>
                  <a:prstClr val="black"/>
                </a:solidFill>
                <a:latin typeface="Arial" pitchFamily="34" charset="0"/>
                <a:cs typeface="Arial" pitchFamily="34" charset="0"/>
              </a:rPr>
              <a:t>area</a:t>
            </a:r>
            <a:r>
              <a:rPr lang="tr-TR" sz="2400" b="1" dirty="0">
                <a:solidFill>
                  <a:prstClr val="black"/>
                </a:solidFill>
                <a:latin typeface="Arial" pitchFamily="34" charset="0"/>
                <a:cs typeface="Arial" pitchFamily="34" charset="0"/>
              </a:rPr>
              <a:t> </a:t>
            </a:r>
            <a:r>
              <a:rPr lang="tr-TR" sz="2400" b="1" dirty="0" err="1">
                <a:solidFill>
                  <a:prstClr val="black"/>
                </a:solidFill>
                <a:latin typeface="Arial" pitchFamily="34" charset="0"/>
                <a:cs typeface="Arial" pitchFamily="34" charset="0"/>
              </a:rPr>
              <a:t>to</a:t>
            </a:r>
            <a:r>
              <a:rPr lang="tr-TR" sz="2400" b="1" dirty="0">
                <a:solidFill>
                  <a:prstClr val="black"/>
                </a:solidFill>
                <a:latin typeface="Arial" pitchFamily="34" charset="0"/>
                <a:cs typeface="Arial" pitchFamily="34" charset="0"/>
              </a:rPr>
              <a:t> body </a:t>
            </a:r>
            <a:r>
              <a:rPr lang="tr-TR" sz="2400" b="1" dirty="0" err="1">
                <a:solidFill>
                  <a:prstClr val="black"/>
                </a:solidFill>
                <a:latin typeface="Arial" pitchFamily="34" charset="0"/>
                <a:cs typeface="Arial" pitchFamily="34" charset="0"/>
              </a:rPr>
              <a:t>mass</a:t>
            </a:r>
            <a:r>
              <a:rPr lang="tr-TR" sz="2400" b="1" dirty="0">
                <a:solidFill>
                  <a:prstClr val="black"/>
                </a:solidFill>
                <a:latin typeface="Arial" pitchFamily="34" charset="0"/>
                <a:cs typeface="Arial" pitchFamily="34" charset="0"/>
              </a:rPr>
              <a:t> </a:t>
            </a:r>
            <a:r>
              <a:rPr lang="tr-TR" sz="2400" b="1" dirty="0" err="1">
                <a:solidFill>
                  <a:prstClr val="black"/>
                </a:solidFill>
                <a:latin typeface="Arial" pitchFamily="34" charset="0"/>
                <a:cs typeface="Arial" pitchFamily="34" charset="0"/>
              </a:rPr>
              <a:t>ratio</a:t>
            </a:r>
            <a:r>
              <a:rPr lang="tr-TR" sz="2400" b="1" dirty="0">
                <a:solidFill>
                  <a:prstClr val="black"/>
                </a:solidFill>
                <a:latin typeface="Arial" pitchFamily="34" charset="0"/>
                <a:cs typeface="Arial" pitchFamily="34" charset="0"/>
              </a:rPr>
              <a:t> in </a:t>
            </a:r>
            <a:r>
              <a:rPr lang="tr-TR" sz="2400" b="1" dirty="0" err="1">
                <a:solidFill>
                  <a:prstClr val="black"/>
                </a:solidFill>
                <a:latin typeface="Arial" pitchFamily="34" charset="0"/>
                <a:cs typeface="Arial" pitchFamily="34" charset="0"/>
              </a:rPr>
              <a:t>smaller</a:t>
            </a:r>
            <a:r>
              <a:rPr lang="tr-TR" sz="2400" b="1" dirty="0">
                <a:solidFill>
                  <a:prstClr val="black"/>
                </a:solidFill>
                <a:latin typeface="Arial" pitchFamily="34" charset="0"/>
                <a:cs typeface="Arial" pitchFamily="34" charset="0"/>
              </a:rPr>
              <a:t> </a:t>
            </a:r>
            <a:r>
              <a:rPr lang="tr-TR" sz="2400" b="1" dirty="0" err="1">
                <a:solidFill>
                  <a:prstClr val="black"/>
                </a:solidFill>
                <a:latin typeface="Arial" pitchFamily="34" charset="0"/>
                <a:cs typeface="Arial" pitchFamily="34" charset="0"/>
              </a:rPr>
              <a:t>animals</a:t>
            </a:r>
            <a:endParaRPr lang="tr-TR" sz="2400" b="1" dirty="0">
              <a:solidFill>
                <a:prstClr val="black"/>
              </a:solidFill>
              <a:latin typeface="Arial" pitchFamily="34" charset="0"/>
              <a:cs typeface="Arial" pitchFamily="34" charset="0"/>
            </a:endParaRPr>
          </a:p>
          <a:p>
            <a:pPr eaLnBrk="0" fontAlgn="base" hangingPunct="0">
              <a:spcBef>
                <a:spcPct val="0"/>
              </a:spcBef>
              <a:spcAft>
                <a:spcPct val="0"/>
              </a:spcAft>
            </a:pPr>
            <a:r>
              <a:rPr lang="tr-TR" dirty="0">
                <a:solidFill>
                  <a:prstClr val="black"/>
                </a:solidFill>
                <a:latin typeface="Arial" pitchFamily="34" charset="0"/>
                <a:cs typeface="Arial" pitchFamily="34" charset="0"/>
              </a:rPr>
              <a:t>  </a:t>
            </a:r>
            <a:endParaRPr lang="tr-TR" sz="15100" dirty="0">
              <a:solidFill>
                <a:prstClr val="black"/>
              </a:solidFill>
              <a:latin typeface="Arial" pitchFamily="34" charset="0"/>
              <a:cs typeface="Arial" pitchFamily="34" charset="0"/>
            </a:endParaRPr>
          </a:p>
        </p:txBody>
      </p:sp>
      <p:sp>
        <p:nvSpPr>
          <p:cNvPr id="5" name="Rectangle 2"/>
          <p:cNvSpPr>
            <a:spLocks noGrp="1" noChangeArrowheads="1"/>
          </p:cNvSpPr>
          <p:nvPr>
            <p:ph type="title"/>
          </p:nvPr>
        </p:nvSpPr>
        <p:spPr>
          <a:solidFill>
            <a:schemeClr val="accent5">
              <a:lumMod val="20000"/>
              <a:lumOff val="80000"/>
            </a:schemeClr>
          </a:solidFill>
        </p:spPr>
        <p:txBody>
          <a:bodyPr/>
          <a:lstStyle/>
          <a:p>
            <a:r>
              <a:rPr lang="en-US" b="1" dirty="0"/>
              <a:t>Cardiac Output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b="1" dirty="0">
                <a:latin typeface="Algerian" pitchFamily="82" charset="0"/>
              </a:rPr>
              <a:t>PRINCIPLES of HEMODYNAMICs  </a:t>
            </a:r>
            <a:endParaRPr lang="en-US" dirty="0"/>
          </a:p>
        </p:txBody>
      </p:sp>
      <p:sp>
        <p:nvSpPr>
          <p:cNvPr id="22531" name="Rectangle 3"/>
          <p:cNvSpPr>
            <a:spLocks noGrp="1" noChangeArrowheads="1"/>
          </p:cNvSpPr>
          <p:nvPr>
            <p:ph type="body" idx="1"/>
          </p:nvPr>
        </p:nvSpPr>
        <p:spPr/>
        <p:txBody>
          <a:bodyPr/>
          <a:lstStyle/>
          <a:p>
            <a:pPr>
              <a:lnSpc>
                <a:spcPct val="90000"/>
              </a:lnSpc>
            </a:pPr>
            <a:r>
              <a:rPr lang="en-US" dirty="0"/>
              <a:t>Factors affecting circulation</a:t>
            </a:r>
          </a:p>
          <a:p>
            <a:pPr lvl="1">
              <a:lnSpc>
                <a:spcPct val="90000"/>
              </a:lnSpc>
            </a:pPr>
            <a:r>
              <a:rPr lang="en-US" dirty="0"/>
              <a:t>Velocity of blood flow</a:t>
            </a:r>
          </a:p>
          <a:p>
            <a:pPr lvl="1">
              <a:lnSpc>
                <a:spcPct val="90000"/>
              </a:lnSpc>
            </a:pPr>
            <a:r>
              <a:rPr lang="en-US" dirty="0"/>
              <a:t>pressure differences that drive the blood flow</a:t>
            </a:r>
          </a:p>
          <a:p>
            <a:pPr lvl="1">
              <a:lnSpc>
                <a:spcPct val="90000"/>
              </a:lnSpc>
            </a:pPr>
            <a:r>
              <a:rPr lang="en-US" dirty="0"/>
              <a:t>resistance to flow</a:t>
            </a:r>
          </a:p>
          <a:p>
            <a:pPr lvl="1">
              <a:lnSpc>
                <a:spcPct val="90000"/>
              </a:lnSpc>
            </a:pPr>
            <a:r>
              <a:rPr lang="en-US" dirty="0"/>
              <a:t>venous return</a:t>
            </a:r>
          </a:p>
          <a:p>
            <a:pPr>
              <a:lnSpc>
                <a:spcPct val="90000"/>
              </a:lnSpc>
            </a:pPr>
            <a:r>
              <a:rPr lang="en-US" dirty="0"/>
              <a:t>An interplay of forces result in blood flow</a:t>
            </a:r>
          </a:p>
          <a:p>
            <a:pPr>
              <a:lnSpc>
                <a:spcPct val="90000"/>
              </a:lnSpc>
            </a:pPr>
            <a:r>
              <a:rPr lang="en-US" dirty="0">
                <a:solidFill>
                  <a:srgbClr val="000000"/>
                </a:solidFill>
              </a:rPr>
              <a:t>Circulatory pressure is generated by ventricles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1544" y="692696"/>
            <a:ext cx="8280920" cy="5544616"/>
          </a:xfrm>
        </p:spPr>
        <p:txBody>
          <a:bodyPr>
            <a:normAutofit fontScale="85000" lnSpcReduction="20000"/>
          </a:bodyPr>
          <a:lstStyle/>
          <a:p>
            <a:r>
              <a:rPr lang="en-US" sz="3600" b="1" dirty="0">
                <a:cs typeface="Arabic Typesetting" pitchFamily="66" charset="-78"/>
              </a:rPr>
              <a:t>Properties of blood itself that affect its flow:</a:t>
            </a:r>
          </a:p>
          <a:p>
            <a:pPr>
              <a:buNone/>
            </a:pPr>
            <a:r>
              <a:rPr lang="en-US" b="1" dirty="0">
                <a:cs typeface="Arabic Typesetting" pitchFamily="66" charset="-78"/>
              </a:rPr>
              <a:t>    1. Viscosity</a:t>
            </a:r>
          </a:p>
          <a:p>
            <a:pPr>
              <a:buNone/>
            </a:pPr>
            <a:r>
              <a:rPr lang="en-US" b="1" dirty="0">
                <a:cs typeface="Arabic Typesetting" pitchFamily="66" charset="-78"/>
              </a:rPr>
              <a:t>    2. Inertial mass</a:t>
            </a:r>
            <a:r>
              <a:rPr lang="tr-TR" b="1" dirty="0">
                <a:cs typeface="Arabic Typesetting" pitchFamily="66" charset="-78"/>
              </a:rPr>
              <a:t> </a:t>
            </a:r>
            <a:r>
              <a:rPr lang="en-US" sz="2000" b="1" dirty="0">
                <a:cs typeface="Arabic Typesetting" pitchFamily="66" charset="-78"/>
              </a:rPr>
              <a:t>(mass of an object measured by its resistance to acceleration)</a:t>
            </a:r>
          </a:p>
          <a:p>
            <a:pPr>
              <a:buNone/>
            </a:pPr>
            <a:r>
              <a:rPr lang="en-US" b="1" dirty="0">
                <a:cs typeface="Arabic Typesetting" pitchFamily="66" charset="-78"/>
              </a:rPr>
              <a:t>    3. Volume of blood to be moved</a:t>
            </a:r>
          </a:p>
          <a:p>
            <a:endParaRPr lang="en-US" sz="3600" b="1" dirty="0">
              <a:cs typeface="Arabic Typesetting" pitchFamily="66" charset="-78"/>
            </a:endParaRPr>
          </a:p>
          <a:p>
            <a:r>
              <a:rPr lang="en-US" sz="3600" b="1" dirty="0">
                <a:cs typeface="Arabic Typesetting" pitchFamily="66" charset="-78"/>
              </a:rPr>
              <a:t>Factors that affect the motion of blood through the vascular conduits include:</a:t>
            </a:r>
            <a:r>
              <a:rPr lang="en-US" b="1" dirty="0">
                <a:cs typeface="Arabic Typesetting" pitchFamily="66" charset="-78"/>
              </a:rPr>
              <a:t>                           </a:t>
            </a:r>
          </a:p>
          <a:p>
            <a:pPr>
              <a:buNone/>
            </a:pPr>
            <a:r>
              <a:rPr lang="en-US" b="1" dirty="0">
                <a:cs typeface="Arabic Typesetting" pitchFamily="66" charset="-78"/>
              </a:rPr>
              <a:t>                      1. Size of blood vessel</a:t>
            </a:r>
          </a:p>
          <a:p>
            <a:pPr>
              <a:buNone/>
            </a:pPr>
            <a:r>
              <a:rPr lang="en-US" b="1" dirty="0">
                <a:cs typeface="Arabic Typesetting" pitchFamily="66" charset="-78"/>
              </a:rPr>
              <a:t>                      2. Condition of blood vessel</a:t>
            </a:r>
          </a:p>
          <a:p>
            <a:pPr>
              <a:buNone/>
            </a:pPr>
            <a:r>
              <a:rPr lang="en-US" b="1" dirty="0">
                <a:cs typeface="Arabic Typesetting" pitchFamily="66" charset="-78"/>
              </a:rPr>
              <a:t>                      3. Smoothness of lumen</a:t>
            </a:r>
          </a:p>
          <a:p>
            <a:pPr>
              <a:buNone/>
            </a:pPr>
            <a:r>
              <a:rPr lang="en-US" b="1" dirty="0">
                <a:cs typeface="Arabic Typesetting" pitchFamily="66" charset="-78"/>
              </a:rPr>
              <a:t>                      4. Elasticity of muscular layer (tunica media)</a:t>
            </a:r>
          </a:p>
          <a:p>
            <a:pPr>
              <a:buNone/>
            </a:pPr>
            <a:r>
              <a:rPr lang="en-US" b="1" dirty="0">
                <a:cs typeface="Arabic Typesetting" pitchFamily="66" charset="-78"/>
              </a:rPr>
              <a:t>                      5. Destination of blood (distal vascular bed)</a:t>
            </a:r>
          </a:p>
          <a:p>
            <a:pPr marL="0" indent="0">
              <a:buNone/>
            </a:pPr>
            <a:endParaRPr lang="en-US" dirty="0"/>
          </a:p>
        </p:txBody>
      </p:sp>
    </p:spTree>
    <p:extLst>
      <p:ext uri="{BB962C8B-B14F-4D97-AF65-F5344CB8AC3E}">
        <p14:creationId xmlns:p14="http://schemas.microsoft.com/office/powerpoint/2010/main" val="3994864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828800" y="152400"/>
            <a:ext cx="3907160" cy="630238"/>
          </a:xfrm>
          <a:solidFill>
            <a:schemeClr val="accent6">
              <a:lumMod val="20000"/>
              <a:lumOff val="80000"/>
            </a:schemeClr>
          </a:solidFill>
        </p:spPr>
        <p:txBody>
          <a:bodyPr>
            <a:normAutofit fontScale="90000"/>
          </a:bodyPr>
          <a:lstStyle/>
          <a:p>
            <a:pPr algn="l"/>
            <a:r>
              <a:rPr lang="en-US" b="1" dirty="0"/>
              <a:t>Blood viscosity</a:t>
            </a:r>
          </a:p>
        </p:txBody>
      </p:sp>
      <p:sp>
        <p:nvSpPr>
          <p:cNvPr id="54278" name="Text Box 6"/>
          <p:cNvSpPr txBox="1">
            <a:spLocks noChangeArrowheads="1"/>
          </p:cNvSpPr>
          <p:nvPr/>
        </p:nvSpPr>
        <p:spPr bwMode="auto">
          <a:xfrm>
            <a:off x="6023992" y="610136"/>
            <a:ext cx="4644008" cy="6247864"/>
          </a:xfrm>
          <a:prstGeom prst="rect">
            <a:avLst/>
          </a:prstGeom>
          <a:noFill/>
          <a:ln w="12700">
            <a:noFill/>
            <a:miter lim="800000"/>
            <a:headEnd type="none" w="sm" len="sm"/>
            <a:tailEnd type="none" w="sm" len="sm"/>
          </a:ln>
          <a:effectLst/>
        </p:spPr>
        <p:txBody>
          <a:bodyPr wrap="square">
            <a:spAutoFit/>
          </a:bodyPr>
          <a:lstStyle/>
          <a:p>
            <a:pPr>
              <a:buClr>
                <a:srgbClr val="0000FF"/>
              </a:buClr>
              <a:buFontTx/>
              <a:buChar char="•"/>
              <a:tabLst>
                <a:tab pos="171450" algn="l"/>
                <a:tab pos="1374775" algn="l"/>
                <a:tab pos="1658938" algn="l"/>
                <a:tab pos="1885950" algn="l"/>
              </a:tabLst>
            </a:pPr>
            <a:r>
              <a:rPr lang="en-US" sz="2000" dirty="0">
                <a:solidFill>
                  <a:srgbClr val="800080"/>
                </a:solidFill>
                <a:latin typeface="Calibri"/>
              </a:rPr>
              <a:t> </a:t>
            </a:r>
            <a:r>
              <a:rPr lang="en-US" sz="2000" b="1" dirty="0">
                <a:solidFill>
                  <a:prstClr val="black"/>
                </a:solidFill>
                <a:latin typeface="Calibri"/>
              </a:rPr>
              <a:t>For non-</a:t>
            </a:r>
            <a:r>
              <a:rPr lang="en-US" sz="2000" b="1" dirty="0" err="1">
                <a:solidFill>
                  <a:prstClr val="black"/>
                </a:solidFill>
                <a:latin typeface="Calibri"/>
              </a:rPr>
              <a:t>newtonian</a:t>
            </a:r>
            <a:r>
              <a:rPr lang="en-US" sz="2000" b="1" dirty="0">
                <a:solidFill>
                  <a:prstClr val="black"/>
                </a:solidFill>
                <a:latin typeface="Calibri"/>
              </a:rPr>
              <a:t> fluids </a:t>
            </a:r>
            <a:r>
              <a:rPr lang="en-US" sz="2000" b="1" u="sng" dirty="0">
                <a:solidFill>
                  <a:prstClr val="black"/>
                </a:solidFill>
                <a:latin typeface="Calibri"/>
              </a:rPr>
              <a:t>apparent viscosity </a:t>
            </a:r>
            <a:r>
              <a:rPr lang="en-US" sz="2000" b="1" dirty="0" err="1">
                <a:solidFill>
                  <a:prstClr val="black"/>
                </a:solidFill>
                <a:latin typeface="Calibri"/>
                <a:cs typeface="Times New Roman" pitchFamily="18" charset="0"/>
              </a:rPr>
              <a:t>μ</a:t>
            </a:r>
            <a:r>
              <a:rPr lang="en-US" sz="2000" b="1" baseline="-25000" dirty="0" err="1">
                <a:solidFill>
                  <a:prstClr val="black"/>
                </a:solidFill>
                <a:latin typeface="Calibri"/>
                <a:cs typeface="Times New Roman" pitchFamily="18" charset="0"/>
              </a:rPr>
              <a:t>α</a:t>
            </a:r>
            <a:r>
              <a:rPr lang="en-US" sz="2000" b="1" baseline="-25000" dirty="0">
                <a:solidFill>
                  <a:prstClr val="black"/>
                </a:solidFill>
                <a:latin typeface="Calibri"/>
                <a:cs typeface="Times New Roman" pitchFamily="18" charset="0"/>
              </a:rPr>
              <a:t> </a:t>
            </a:r>
            <a:r>
              <a:rPr lang="en-US" sz="2000" b="1" dirty="0">
                <a:solidFill>
                  <a:prstClr val="black"/>
                </a:solidFill>
                <a:latin typeface="Calibri"/>
              </a:rPr>
              <a:t>is defined as the slope of the rheological curve at a specific shear rate</a:t>
            </a:r>
            <a:endParaRPr lang="tr-TR" sz="2000" b="1" dirty="0">
              <a:solidFill>
                <a:prstClr val="black"/>
              </a:solidFill>
              <a:latin typeface="Calibri"/>
            </a:endParaRPr>
          </a:p>
          <a:p>
            <a:pPr>
              <a:buClr>
                <a:srgbClr val="0000FF"/>
              </a:buClr>
              <a:tabLst>
                <a:tab pos="171450" algn="l"/>
                <a:tab pos="1374775" algn="l"/>
                <a:tab pos="1658938" algn="l"/>
                <a:tab pos="1885950" algn="l"/>
              </a:tabLst>
            </a:pPr>
            <a:endParaRPr lang="en-US" sz="2000" b="1" dirty="0">
              <a:solidFill>
                <a:prstClr val="black"/>
              </a:solidFill>
              <a:latin typeface="Calibri"/>
            </a:endParaRPr>
          </a:p>
          <a:p>
            <a:pPr>
              <a:buClr>
                <a:srgbClr val="0000FF"/>
              </a:buClr>
              <a:buFontTx/>
              <a:buChar char="•"/>
              <a:tabLst>
                <a:tab pos="171450" algn="l"/>
                <a:tab pos="1374775" algn="l"/>
                <a:tab pos="1658938" algn="l"/>
                <a:tab pos="1885950" algn="l"/>
              </a:tabLst>
            </a:pPr>
            <a:r>
              <a:rPr lang="en-US" sz="2000" b="1" dirty="0">
                <a:solidFill>
                  <a:prstClr val="black"/>
                </a:solidFill>
                <a:latin typeface="Calibri"/>
              </a:rPr>
              <a:t> </a:t>
            </a:r>
            <a:r>
              <a:rPr lang="en-US" sz="2000" b="1" u="sng" dirty="0">
                <a:solidFill>
                  <a:prstClr val="black"/>
                </a:solidFill>
                <a:latin typeface="Calibri"/>
              </a:rPr>
              <a:t>Relative apparent viscosity </a:t>
            </a:r>
            <a:r>
              <a:rPr lang="en-US" sz="2000" b="1" dirty="0">
                <a:solidFill>
                  <a:prstClr val="black"/>
                </a:solidFill>
                <a:latin typeface="Calibri"/>
              </a:rPr>
              <a:t>is the ratio of the apparent viscosity of a 	solution divided by the apparent viscosity of the solvent</a:t>
            </a:r>
          </a:p>
          <a:p>
            <a:pPr>
              <a:lnSpc>
                <a:spcPct val="150000"/>
              </a:lnSpc>
              <a:buClr>
                <a:srgbClr val="0000FF"/>
              </a:buClr>
              <a:buFontTx/>
              <a:buChar char="•"/>
              <a:tabLst>
                <a:tab pos="171450" algn="l"/>
                <a:tab pos="2286000" algn="l"/>
                <a:tab pos="2400300" algn="l"/>
              </a:tabLst>
            </a:pPr>
            <a:r>
              <a:rPr lang="en-US" sz="2000" b="1" u="sng" dirty="0">
                <a:solidFill>
                  <a:prstClr val="black"/>
                </a:solidFill>
                <a:latin typeface="Calibri"/>
              </a:rPr>
              <a:t>Blood is a non-Newtonian fluid</a:t>
            </a:r>
          </a:p>
          <a:p>
            <a:pPr>
              <a:lnSpc>
                <a:spcPct val="150000"/>
              </a:lnSpc>
              <a:buClr>
                <a:srgbClr val="0000FF"/>
              </a:buClr>
              <a:buFontTx/>
              <a:buChar char="•"/>
              <a:tabLst>
                <a:tab pos="171450" algn="l"/>
                <a:tab pos="2286000" algn="l"/>
                <a:tab pos="2400300" algn="l"/>
              </a:tabLst>
            </a:pPr>
            <a:r>
              <a:rPr lang="en-US" sz="2000" b="1" dirty="0">
                <a:solidFill>
                  <a:prstClr val="black"/>
                </a:solidFill>
                <a:latin typeface="Calibri"/>
              </a:rPr>
              <a:t> Apparent blood viscosity depends on shear rate</a:t>
            </a:r>
          </a:p>
          <a:p>
            <a:pPr>
              <a:lnSpc>
                <a:spcPct val="150000"/>
              </a:lnSpc>
              <a:buClr>
                <a:srgbClr val="0000FF"/>
              </a:buClr>
              <a:buFontTx/>
              <a:buChar char="•"/>
              <a:tabLst>
                <a:tab pos="171450" algn="l"/>
                <a:tab pos="2286000" algn="l"/>
                <a:tab pos="2400300" algn="l"/>
              </a:tabLst>
            </a:pPr>
            <a:r>
              <a:rPr lang="en-US" sz="2000" b="1" dirty="0">
                <a:solidFill>
                  <a:prstClr val="black"/>
                </a:solidFill>
                <a:latin typeface="Calibri"/>
              </a:rPr>
              <a:t> Low shear rate=&gt; </a:t>
            </a:r>
            <a:r>
              <a:rPr lang="en-US" sz="2000" b="1" dirty="0" err="1">
                <a:solidFill>
                  <a:prstClr val="black"/>
                </a:solidFill>
                <a:latin typeface="Calibri"/>
              </a:rPr>
              <a:t>Rouleaux</a:t>
            </a:r>
            <a:r>
              <a:rPr lang="en-US" sz="2000" b="1" dirty="0">
                <a:solidFill>
                  <a:prstClr val="black"/>
                </a:solidFill>
                <a:latin typeface="Calibri"/>
              </a:rPr>
              <a:t> formations and sedimentation=&gt;high 	apparent viscosity</a:t>
            </a:r>
          </a:p>
          <a:p>
            <a:pPr>
              <a:lnSpc>
                <a:spcPct val="150000"/>
              </a:lnSpc>
              <a:buClr>
                <a:srgbClr val="0000FF"/>
              </a:buClr>
              <a:buFontTx/>
              <a:buChar char="•"/>
              <a:tabLst>
                <a:tab pos="171450" algn="l"/>
                <a:tab pos="2286000" algn="l"/>
                <a:tab pos="2400300" algn="l"/>
              </a:tabLst>
            </a:pPr>
            <a:r>
              <a:rPr lang="en-US" sz="2000" b="1" dirty="0">
                <a:solidFill>
                  <a:prstClr val="black"/>
                </a:solidFill>
                <a:latin typeface="Calibri"/>
              </a:rPr>
              <a:t> High shear rate=&gt; the stacks break down=&gt; </a:t>
            </a:r>
            <a:r>
              <a:rPr lang="en-US" sz="2000" b="1" dirty="0" err="1">
                <a:solidFill>
                  <a:prstClr val="black"/>
                </a:solidFill>
                <a:latin typeface="Calibri"/>
              </a:rPr>
              <a:t>newtonian</a:t>
            </a:r>
            <a:r>
              <a:rPr lang="en-US" sz="2000" b="1" dirty="0">
                <a:solidFill>
                  <a:prstClr val="black"/>
                </a:solidFill>
                <a:latin typeface="Calibri"/>
              </a:rPr>
              <a:t> </a:t>
            </a:r>
            <a:r>
              <a:rPr lang="en-US" sz="2000" b="1" dirty="0" err="1">
                <a:solidFill>
                  <a:prstClr val="black"/>
                </a:solidFill>
                <a:latin typeface="Calibri"/>
              </a:rPr>
              <a:t>behaviour</a:t>
            </a:r>
            <a:endParaRPr lang="en-US" sz="2000" b="1" dirty="0">
              <a:solidFill>
                <a:srgbClr val="800080"/>
              </a:solidFill>
              <a:latin typeface="Calibri"/>
            </a:endParaRPr>
          </a:p>
        </p:txBody>
      </p:sp>
      <p:sp>
        <p:nvSpPr>
          <p:cNvPr id="5" name="4 Metin kutusu"/>
          <p:cNvSpPr txBox="1"/>
          <p:nvPr/>
        </p:nvSpPr>
        <p:spPr>
          <a:xfrm>
            <a:off x="2063552" y="1052736"/>
            <a:ext cx="3744416" cy="5355312"/>
          </a:xfrm>
          <a:prstGeom prst="rect">
            <a:avLst/>
          </a:prstGeom>
          <a:solidFill>
            <a:schemeClr val="accent3">
              <a:lumMod val="20000"/>
              <a:lumOff val="80000"/>
            </a:schemeClr>
          </a:solidFill>
        </p:spPr>
        <p:txBody>
          <a:bodyPr wrap="square" rtlCol="0">
            <a:spAutoFit/>
          </a:bodyPr>
          <a:lstStyle/>
          <a:p>
            <a:pPr>
              <a:lnSpc>
                <a:spcPct val="150000"/>
              </a:lnSpc>
              <a:buFont typeface="Wingdings" pitchFamily="2" charset="2"/>
              <a:buChar char="q"/>
            </a:pPr>
            <a:r>
              <a:rPr lang="en-US" b="1" baseline="30000" dirty="0">
                <a:solidFill>
                  <a:prstClr val="black"/>
                </a:solidFill>
                <a:latin typeface="Calibri"/>
              </a:rPr>
              <a:t>[</a:t>
            </a:r>
            <a:r>
              <a:rPr lang="en-US" b="1" dirty="0">
                <a:solidFill>
                  <a:prstClr val="black"/>
                </a:solidFill>
                <a:latin typeface="Calibri"/>
              </a:rPr>
              <a:t>Newtonian fluids are named after </a:t>
            </a:r>
            <a:r>
              <a:rPr lang="en-US" b="1" dirty="0">
                <a:solidFill>
                  <a:prstClr val="black"/>
                </a:solidFill>
                <a:latin typeface="Calibri"/>
                <a:hlinkClick r:id="rId3" tooltip="Isaac Newton"/>
              </a:rPr>
              <a:t>Isaac Newton</a:t>
            </a:r>
            <a:r>
              <a:rPr lang="en-US" b="1" dirty="0">
                <a:solidFill>
                  <a:prstClr val="black"/>
                </a:solidFill>
                <a:latin typeface="Calibri"/>
              </a:rPr>
              <a:t>, who first postulated the relation between the </a:t>
            </a:r>
            <a:r>
              <a:rPr lang="en-US" b="1" dirty="0">
                <a:solidFill>
                  <a:prstClr val="black"/>
                </a:solidFill>
                <a:latin typeface="Calibri"/>
                <a:hlinkClick r:id="rId4" tooltip="Shear strain rate (page does not exist)"/>
              </a:rPr>
              <a:t>shear strain rate</a:t>
            </a:r>
            <a:r>
              <a:rPr lang="en-US" b="1" dirty="0">
                <a:solidFill>
                  <a:prstClr val="black"/>
                </a:solidFill>
                <a:latin typeface="Calibri"/>
              </a:rPr>
              <a:t> and </a:t>
            </a:r>
            <a:r>
              <a:rPr lang="en-US" b="1" dirty="0">
                <a:solidFill>
                  <a:prstClr val="black"/>
                </a:solidFill>
                <a:latin typeface="Calibri"/>
                <a:hlinkClick r:id="rId5" tooltip="Shear stress"/>
              </a:rPr>
              <a:t>shear stress</a:t>
            </a:r>
            <a:r>
              <a:rPr lang="en-US" b="1" dirty="0">
                <a:solidFill>
                  <a:prstClr val="black"/>
                </a:solidFill>
                <a:latin typeface="Calibri"/>
              </a:rPr>
              <a:t> for such fluids in </a:t>
            </a:r>
            <a:r>
              <a:rPr lang="en-US" b="1" dirty="0">
                <a:solidFill>
                  <a:prstClr val="black"/>
                </a:solidFill>
                <a:latin typeface="Calibri"/>
                <a:hlinkClick r:id="rId6" tooltip="Differential calculus"/>
              </a:rPr>
              <a:t>differential</a:t>
            </a:r>
            <a:r>
              <a:rPr lang="en-US" b="1" dirty="0">
                <a:solidFill>
                  <a:prstClr val="black"/>
                </a:solidFill>
                <a:latin typeface="Calibri"/>
              </a:rPr>
              <a:t> form.</a:t>
            </a:r>
            <a:endParaRPr lang="tr-TR" dirty="0">
              <a:solidFill>
                <a:prstClr val="black"/>
              </a:solidFill>
              <a:latin typeface="Calibri"/>
            </a:endParaRPr>
          </a:p>
          <a:p>
            <a:pPr>
              <a:lnSpc>
                <a:spcPct val="150000"/>
              </a:lnSpc>
              <a:buFont typeface="Wingdings" pitchFamily="2" charset="2"/>
              <a:buChar char="q"/>
            </a:pPr>
            <a:r>
              <a:rPr lang="tr-TR" b="1" dirty="0">
                <a:solidFill>
                  <a:prstClr val="black"/>
                </a:solidFill>
                <a:latin typeface="Calibri"/>
              </a:rPr>
              <a:t>A</a:t>
            </a:r>
            <a:r>
              <a:rPr lang="en-US" b="1" dirty="0">
                <a:solidFill>
                  <a:prstClr val="black"/>
                </a:solidFill>
                <a:latin typeface="Calibri"/>
              </a:rPr>
              <a:t> Newtonian fluid is a </a:t>
            </a:r>
            <a:r>
              <a:rPr lang="en-US" b="1" dirty="0">
                <a:solidFill>
                  <a:prstClr val="black"/>
                </a:solidFill>
                <a:latin typeface="Calibri"/>
                <a:hlinkClick r:id="rId7" tooltip="Fluid"/>
              </a:rPr>
              <a:t>fluid</a:t>
            </a:r>
            <a:r>
              <a:rPr lang="en-US" b="1" dirty="0">
                <a:solidFill>
                  <a:prstClr val="black"/>
                </a:solidFill>
                <a:latin typeface="Calibri"/>
              </a:rPr>
              <a:t> in which the </a:t>
            </a:r>
            <a:r>
              <a:rPr lang="en-US" b="1" dirty="0">
                <a:solidFill>
                  <a:prstClr val="black"/>
                </a:solidFill>
                <a:latin typeface="Calibri"/>
                <a:hlinkClick r:id="rId8" tooltip="Viscous stress tensor"/>
              </a:rPr>
              <a:t>viscous stresses</a:t>
            </a:r>
            <a:r>
              <a:rPr lang="en-US" b="1" dirty="0">
                <a:solidFill>
                  <a:prstClr val="black"/>
                </a:solidFill>
                <a:latin typeface="Calibri"/>
              </a:rPr>
              <a:t> arising from its </a:t>
            </a:r>
            <a:r>
              <a:rPr lang="en-US" b="1" dirty="0">
                <a:solidFill>
                  <a:prstClr val="black"/>
                </a:solidFill>
                <a:latin typeface="Calibri"/>
                <a:hlinkClick r:id="rId9" tooltip="Fluid dynamics"/>
              </a:rPr>
              <a:t>flow</a:t>
            </a:r>
            <a:r>
              <a:rPr lang="en-US" b="1" dirty="0">
                <a:solidFill>
                  <a:prstClr val="black"/>
                </a:solidFill>
                <a:latin typeface="Calibri"/>
              </a:rPr>
              <a:t>, at every point, are linearly</a:t>
            </a:r>
            <a:r>
              <a:rPr lang="en-US" b="1" baseline="30000" dirty="0">
                <a:solidFill>
                  <a:prstClr val="black"/>
                </a:solidFill>
                <a:latin typeface="Calibri"/>
                <a:hlinkClick r:id="rId10"/>
              </a:rPr>
              <a:t>[1]</a:t>
            </a:r>
            <a:r>
              <a:rPr lang="en-US" b="1" dirty="0">
                <a:solidFill>
                  <a:prstClr val="black"/>
                </a:solidFill>
                <a:latin typeface="Calibri"/>
              </a:rPr>
              <a:t> proportional to the local </a:t>
            </a:r>
            <a:r>
              <a:rPr lang="en-US" b="1" dirty="0">
                <a:solidFill>
                  <a:prstClr val="black"/>
                </a:solidFill>
                <a:latin typeface="Calibri"/>
                <a:hlinkClick r:id="rId11" tooltip="Strain rate"/>
              </a:rPr>
              <a:t>strain rate</a:t>
            </a:r>
            <a:r>
              <a:rPr lang="en-US" b="1" dirty="0">
                <a:solidFill>
                  <a:prstClr val="black"/>
                </a:solidFill>
                <a:latin typeface="Calibri"/>
              </a:rPr>
              <a:t>—the </a:t>
            </a:r>
            <a:r>
              <a:rPr lang="en-US" b="1" dirty="0">
                <a:solidFill>
                  <a:prstClr val="black"/>
                </a:solidFill>
                <a:latin typeface="Calibri"/>
                <a:hlinkClick r:id="rId12" tooltip="Derivative (mathematics)"/>
              </a:rPr>
              <a:t>rate of change</a:t>
            </a:r>
            <a:r>
              <a:rPr lang="en-US" b="1" dirty="0">
                <a:solidFill>
                  <a:prstClr val="black"/>
                </a:solidFill>
                <a:latin typeface="Calibri"/>
              </a:rPr>
              <a:t> of its </a:t>
            </a:r>
            <a:r>
              <a:rPr lang="en-US" b="1" dirty="0">
                <a:solidFill>
                  <a:prstClr val="black"/>
                </a:solidFill>
                <a:latin typeface="Calibri"/>
                <a:hlinkClick r:id="rId13" tooltip="Deformation (mechanics)"/>
              </a:rPr>
              <a:t>deformation</a:t>
            </a:r>
            <a:r>
              <a:rPr lang="en-US" b="1" dirty="0">
                <a:solidFill>
                  <a:prstClr val="black"/>
                </a:solidFill>
                <a:latin typeface="Calibri"/>
              </a:rPr>
              <a:t> over time.</a:t>
            </a:r>
            <a:endParaRPr lang="tr-TR" b="1" dirty="0">
              <a:solidFill>
                <a:prstClr val="black"/>
              </a:solidFill>
              <a:latin typeface="Calibri"/>
            </a:endParaRPr>
          </a:p>
          <a:p>
            <a:pPr>
              <a:lnSpc>
                <a:spcPct val="150000"/>
              </a:lnSpc>
              <a:buFont typeface="Wingdings" pitchFamily="2" charset="2"/>
              <a:buChar char="q"/>
            </a:pPr>
            <a:endParaRPr lang="en-US" b="1" dirty="0">
              <a:solidFill>
                <a:srgbClr val="C0504D">
                  <a:lumMod val="50000"/>
                </a:srgbClr>
              </a:solidFill>
              <a:latin typeface="Calibri"/>
            </a:endParaRPr>
          </a:p>
          <a:p>
            <a:endParaRPr lang="tr-TR" dirty="0">
              <a:solidFill>
                <a:srgbClr val="C0504D">
                  <a:lumMod val="50000"/>
                </a:srgbClr>
              </a:solidFill>
              <a:latin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9576" y="548680"/>
            <a:ext cx="8136904" cy="5904656"/>
          </a:xfrm>
        </p:spPr>
        <p:txBody>
          <a:bodyPr>
            <a:normAutofit fontScale="92500" lnSpcReduction="10000"/>
          </a:bodyPr>
          <a:lstStyle/>
          <a:p>
            <a:pPr>
              <a:buNone/>
            </a:pPr>
            <a:r>
              <a:rPr lang="en-US" sz="2200" b="1" u="sng" dirty="0">
                <a:cs typeface="Arabic Typesetting" pitchFamily="66" charset="-78"/>
              </a:rPr>
              <a:t>PRESSURE </a:t>
            </a:r>
            <a:r>
              <a:rPr lang="en-US" sz="2200" b="1" dirty="0">
                <a:cs typeface="Arabic Typesetting" pitchFamily="66" charset="-78"/>
              </a:rPr>
              <a:t>: force per unit area.     </a:t>
            </a:r>
          </a:p>
          <a:p>
            <a:pPr marL="0" indent="107950">
              <a:buNone/>
            </a:pPr>
            <a:r>
              <a:rPr lang="en-US" sz="2200" b="1" dirty="0">
                <a:cs typeface="Arabic Typesetting" pitchFamily="66" charset="-78"/>
              </a:rPr>
              <a:t>    Units  :  </a:t>
            </a:r>
            <a:r>
              <a:rPr lang="en-US" sz="2200" b="1" dirty="0" err="1">
                <a:cs typeface="Arabic Typesetting" pitchFamily="66" charset="-78"/>
              </a:rPr>
              <a:t>Newtons</a:t>
            </a:r>
            <a:r>
              <a:rPr lang="en-US" sz="2200" b="1" dirty="0">
                <a:cs typeface="Arabic Typesetting" pitchFamily="66" charset="-78"/>
              </a:rPr>
              <a:t>/m²,  </a:t>
            </a:r>
            <a:r>
              <a:rPr lang="en-US" sz="2200" b="1" dirty="0" err="1">
                <a:cs typeface="Arabic Typesetting" pitchFamily="66" charset="-78"/>
              </a:rPr>
              <a:t>pascal</a:t>
            </a:r>
            <a:r>
              <a:rPr lang="en-US" sz="2200" b="1" dirty="0">
                <a:cs typeface="Arabic Typesetting" pitchFamily="66" charset="-78"/>
              </a:rPr>
              <a:t> (Pa), </a:t>
            </a:r>
            <a:r>
              <a:rPr lang="tr-TR" sz="2200" b="1" dirty="0">
                <a:cs typeface="Arabic Typesetting" pitchFamily="66" charset="-78"/>
              </a:rPr>
              <a:t>a</a:t>
            </a:r>
            <a:r>
              <a:rPr lang="en-US" sz="2200" b="1" dirty="0" err="1">
                <a:cs typeface="Arabic Typesetting" pitchFamily="66" charset="-78"/>
              </a:rPr>
              <a:t>tmospheres</a:t>
            </a:r>
            <a:r>
              <a:rPr lang="en-US" sz="2200" b="1" dirty="0">
                <a:cs typeface="Arabic Typesetting" pitchFamily="66" charset="-78"/>
              </a:rPr>
              <a:t>(</a:t>
            </a:r>
            <a:r>
              <a:rPr lang="en-US" sz="2200" b="1" dirty="0" err="1">
                <a:cs typeface="Arabic Typesetting" pitchFamily="66" charset="-78"/>
              </a:rPr>
              <a:t>atm</a:t>
            </a:r>
            <a:r>
              <a:rPr lang="en-US" sz="2200" b="1" dirty="0">
                <a:cs typeface="Arabic Typesetting" pitchFamily="66" charset="-78"/>
              </a:rPr>
              <a:t>),</a:t>
            </a:r>
            <a:r>
              <a:rPr lang="tr-TR" sz="2200" b="1" dirty="0">
                <a:cs typeface="Arabic Typesetting" pitchFamily="66" charset="-78"/>
              </a:rPr>
              <a:t> </a:t>
            </a:r>
            <a:r>
              <a:rPr lang="en-US" sz="2200" b="1" dirty="0">
                <a:cs typeface="Arabic Typesetting" pitchFamily="66" charset="-78"/>
              </a:rPr>
              <a:t> mmHg.</a:t>
            </a:r>
          </a:p>
          <a:p>
            <a:pPr>
              <a:buNone/>
            </a:pPr>
            <a:r>
              <a:rPr lang="en-US" sz="2200" b="1" dirty="0">
                <a:cs typeface="Arabic Typesetting" pitchFamily="66" charset="-78"/>
              </a:rPr>
              <a:t> </a:t>
            </a:r>
          </a:p>
          <a:p>
            <a:pPr>
              <a:buNone/>
            </a:pPr>
            <a:r>
              <a:rPr lang="en-US" sz="2200" b="1" u="sng" dirty="0">
                <a:cs typeface="Arabic Typesetting" pitchFamily="66" charset="-78"/>
              </a:rPr>
              <a:t>FLOW RATE</a:t>
            </a:r>
            <a:r>
              <a:rPr lang="en-US" sz="2200" b="1" dirty="0">
                <a:cs typeface="Arabic Typesetting" pitchFamily="66" charset="-78"/>
              </a:rPr>
              <a:t>: Amount of fluid passing a given point over a given period of  time</a:t>
            </a:r>
          </a:p>
          <a:p>
            <a:pPr>
              <a:buNone/>
            </a:pPr>
            <a:r>
              <a:rPr lang="en-US" sz="2200" b="1" dirty="0">
                <a:cs typeface="Arabic Typesetting" pitchFamily="66" charset="-78"/>
              </a:rPr>
              <a:t>                      </a:t>
            </a:r>
          </a:p>
          <a:p>
            <a:pPr>
              <a:buNone/>
            </a:pPr>
            <a:r>
              <a:rPr lang="en-US" sz="2200" b="1" u="sng" dirty="0">
                <a:cs typeface="Arabic Typesetting" pitchFamily="66" charset="-78"/>
              </a:rPr>
              <a:t>VISCOSITY: </a:t>
            </a:r>
            <a:r>
              <a:rPr lang="en-US" sz="2200" b="1" dirty="0">
                <a:cs typeface="Arabic Typesetting" pitchFamily="66" charset="-78"/>
              </a:rPr>
              <a:t>The internal friction between adjacent layers of fluid.</a:t>
            </a:r>
          </a:p>
          <a:p>
            <a:pPr>
              <a:buNone/>
            </a:pPr>
            <a:r>
              <a:rPr lang="en-US" sz="2200" b="1" dirty="0">
                <a:cs typeface="Arabic Typesetting" pitchFamily="66" charset="-78"/>
              </a:rPr>
              <a:t>    Blood is 1.5 times as viscous as water and its viscosity is directly related to  h</a:t>
            </a:r>
            <a:r>
              <a:rPr lang="tr-TR" sz="2200" b="1" dirty="0" err="1">
                <a:cs typeface="Arabic Typesetting" pitchFamily="66" charset="-78"/>
              </a:rPr>
              <a:t>ematocrite</a:t>
            </a:r>
            <a:r>
              <a:rPr lang="en-US" sz="2200" b="1" dirty="0">
                <a:cs typeface="Arabic Typesetting" pitchFamily="66" charset="-78"/>
              </a:rPr>
              <a:t> level</a:t>
            </a:r>
            <a:endParaRPr lang="tr-TR" sz="2200" b="1" dirty="0">
              <a:cs typeface="Arabic Typesetting" pitchFamily="66" charset="-78"/>
            </a:endParaRPr>
          </a:p>
          <a:p>
            <a:pPr>
              <a:buNone/>
            </a:pPr>
            <a:r>
              <a:rPr lang="en-US" sz="2400" b="1" u="sng" dirty="0">
                <a:cs typeface="Arabic Typesetting" pitchFamily="66" charset="-78"/>
              </a:rPr>
              <a:t>KINETIC ENERGY</a:t>
            </a:r>
            <a:r>
              <a:rPr lang="en-US" sz="2400" b="1" dirty="0">
                <a:cs typeface="Arabic Typesetting" pitchFamily="66" charset="-78"/>
              </a:rPr>
              <a:t>:  active energy ,  the energy of motion. </a:t>
            </a:r>
          </a:p>
          <a:p>
            <a:pPr>
              <a:buNone/>
            </a:pPr>
            <a:r>
              <a:rPr lang="en-US" sz="2400" b="1" dirty="0">
                <a:cs typeface="Arabic Typesetting" pitchFamily="66" charset="-78"/>
              </a:rPr>
              <a:t>In </a:t>
            </a:r>
            <a:r>
              <a:rPr lang="en-US" sz="2400" b="1" dirty="0" err="1">
                <a:cs typeface="Arabic Typesetting" pitchFamily="66" charset="-78"/>
              </a:rPr>
              <a:t>hemodynamics</a:t>
            </a:r>
            <a:r>
              <a:rPr lang="en-US" sz="2400" b="1" dirty="0">
                <a:cs typeface="Arabic Typesetting" pitchFamily="66" charset="-78"/>
              </a:rPr>
              <a:t>- described as the forward movement of blood.</a:t>
            </a:r>
          </a:p>
          <a:p>
            <a:pPr>
              <a:buNone/>
            </a:pPr>
            <a:endParaRPr lang="en-US" sz="2400" b="1" u="sng" dirty="0">
              <a:cs typeface="Arabic Typesetting" pitchFamily="66" charset="-78"/>
            </a:endParaRPr>
          </a:p>
          <a:p>
            <a:pPr>
              <a:buNone/>
            </a:pPr>
            <a:r>
              <a:rPr lang="en-US" sz="2400" b="1" u="sng" dirty="0">
                <a:cs typeface="Arabic Typesetting" pitchFamily="66" charset="-78"/>
              </a:rPr>
              <a:t>POTENTIAL ENERGY</a:t>
            </a:r>
            <a:r>
              <a:rPr lang="en-US" sz="2400" b="1" dirty="0">
                <a:cs typeface="Arabic Typesetting" pitchFamily="66" charset="-78"/>
              </a:rPr>
              <a:t>:  stored energy. </a:t>
            </a:r>
          </a:p>
          <a:p>
            <a:pPr>
              <a:buNone/>
            </a:pPr>
            <a:r>
              <a:rPr lang="en-US" sz="2400" b="1" dirty="0">
                <a:cs typeface="Arabic Typesetting" pitchFamily="66" charset="-78"/>
              </a:rPr>
              <a:t>Kinetic energy is transferred into potential energy when it produces a lateral pressure or stretching of vessel walls during systole.</a:t>
            </a:r>
          </a:p>
          <a:p>
            <a:pPr>
              <a:buNone/>
            </a:pPr>
            <a:r>
              <a:rPr lang="en-US" sz="2400" b="1" dirty="0">
                <a:cs typeface="Arabic Typesetting" pitchFamily="66" charset="-78"/>
              </a:rPr>
              <a:t>The potential energy is converted back into kinetic energy when the arterial walls rebound during diastole.</a:t>
            </a:r>
          </a:p>
          <a:p>
            <a:pPr>
              <a:buNone/>
            </a:pPr>
            <a:endParaRPr lang="en-US" sz="2200" b="1" dirty="0">
              <a:cs typeface="Arabic Typesetting" pitchFamily="66" charset="-78"/>
            </a:endParaRPr>
          </a:p>
          <a:p>
            <a:pPr marL="0" indent="0">
              <a:buNone/>
            </a:pPr>
            <a:endParaRPr lang="en-US" dirty="0"/>
          </a:p>
        </p:txBody>
      </p:sp>
    </p:spTree>
    <p:extLst>
      <p:ext uri="{BB962C8B-B14F-4D97-AF65-F5344CB8AC3E}">
        <p14:creationId xmlns:p14="http://schemas.microsoft.com/office/powerpoint/2010/main" val="3583260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135560" y="0"/>
            <a:ext cx="7772400" cy="1143000"/>
          </a:xfrm>
          <a:solidFill>
            <a:schemeClr val="accent3">
              <a:lumMod val="40000"/>
              <a:lumOff val="60000"/>
            </a:schemeClr>
          </a:solidFill>
        </p:spPr>
        <p:txBody>
          <a:bodyPr/>
          <a:lstStyle/>
          <a:p>
            <a:r>
              <a:rPr lang="en-US" b="1" dirty="0"/>
              <a:t>Resistance</a:t>
            </a:r>
          </a:p>
        </p:txBody>
      </p:sp>
      <p:sp>
        <p:nvSpPr>
          <p:cNvPr id="26627" name="Rectangle 3"/>
          <p:cNvSpPr>
            <a:spLocks noGrp="1" noChangeArrowheads="1"/>
          </p:cNvSpPr>
          <p:nvPr>
            <p:ph type="body" idx="1"/>
          </p:nvPr>
        </p:nvSpPr>
        <p:spPr>
          <a:xfrm>
            <a:off x="1775520" y="1340768"/>
            <a:ext cx="9425880" cy="5517232"/>
          </a:xfrm>
        </p:spPr>
        <p:txBody>
          <a:bodyPr/>
          <a:lstStyle/>
          <a:p>
            <a:r>
              <a:rPr lang="en-US" dirty="0"/>
              <a:t>Friction between blood and the walls of vessels</a:t>
            </a:r>
          </a:p>
          <a:p>
            <a:pPr lvl="1"/>
            <a:r>
              <a:rPr lang="en-US" dirty="0"/>
              <a:t>average blood vessel radius</a:t>
            </a:r>
          </a:p>
          <a:p>
            <a:pPr lvl="2"/>
            <a:r>
              <a:rPr lang="en-US" dirty="0"/>
              <a:t>smaller vessels offer more resistance to blood flow</a:t>
            </a:r>
          </a:p>
          <a:p>
            <a:pPr lvl="2"/>
            <a:r>
              <a:rPr lang="en-US" dirty="0"/>
              <a:t>cause moment to moment fluctuations in pressure</a:t>
            </a:r>
          </a:p>
          <a:p>
            <a:pPr lvl="1"/>
            <a:r>
              <a:rPr lang="en-US" dirty="0"/>
              <a:t>blood viscosity (thickness)</a:t>
            </a:r>
          </a:p>
          <a:p>
            <a:pPr lvl="2"/>
            <a:r>
              <a:rPr lang="en-US" dirty="0"/>
              <a:t>ratio of red blood cells to plasma volume</a:t>
            </a:r>
          </a:p>
          <a:p>
            <a:pPr lvl="2"/>
            <a:r>
              <a:rPr lang="en-US" dirty="0"/>
              <a:t>increases in viscosity increase resistance</a:t>
            </a:r>
          </a:p>
          <a:p>
            <a:pPr lvl="3"/>
            <a:r>
              <a:rPr lang="en-US" dirty="0"/>
              <a:t>dehydration or </a:t>
            </a:r>
            <a:r>
              <a:rPr lang="en-US" dirty="0" err="1"/>
              <a:t>polycythemia</a:t>
            </a:r>
            <a:endParaRPr lang="en-US" dirty="0"/>
          </a:p>
          <a:p>
            <a:pPr lvl="1"/>
            <a:r>
              <a:rPr lang="en-US" dirty="0"/>
              <a:t>total blood vessel length</a:t>
            </a:r>
          </a:p>
          <a:p>
            <a:pPr lvl="2"/>
            <a:r>
              <a:rPr lang="en-US" dirty="0"/>
              <a:t>the longer the vessel, the greater the resistance to flow</a:t>
            </a:r>
          </a:p>
          <a:p>
            <a:pPr lvl="2"/>
            <a:r>
              <a:rPr lang="en-US" dirty="0"/>
              <a:t>200 miles of blood vessels for every pound of fat</a:t>
            </a:r>
          </a:p>
          <a:p>
            <a:pPr lvl="3"/>
            <a:r>
              <a:rPr lang="en-US" dirty="0"/>
              <a:t>obesity causes high blood pressure</a:t>
            </a:r>
          </a:p>
          <a:p>
            <a:pPr lvl="2"/>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The Blood</a:t>
            </a:r>
          </a:p>
        </p:txBody>
      </p:sp>
      <p:sp>
        <p:nvSpPr>
          <p:cNvPr id="26627" name="Rectangle 3"/>
          <p:cNvSpPr>
            <a:spLocks noGrp="1" noChangeArrowheads="1"/>
          </p:cNvSpPr>
          <p:nvPr>
            <p:ph type="body" idx="1"/>
          </p:nvPr>
        </p:nvSpPr>
        <p:spPr/>
        <p:txBody>
          <a:bodyPr>
            <a:normAutofit/>
          </a:bodyPr>
          <a:lstStyle/>
          <a:p>
            <a:r>
              <a:rPr lang="tr-TR" sz="2400" dirty="0"/>
              <a:t>T</a:t>
            </a:r>
            <a:r>
              <a:rPr lang="en-US" sz="2400" dirty="0"/>
              <a:t>he actual transportation of materials from the heart and tissues.</a:t>
            </a:r>
          </a:p>
          <a:p>
            <a:r>
              <a:rPr lang="en-US" sz="2400" dirty="0"/>
              <a:t>Blood plasma filter out of the capillaries into the tissues becoming interstitial fluid.  It returns to the capillaries after exchange, but less is returned to the capillaries.  This is referred to as lymph cause the fluid enters the lymph capillaries.</a:t>
            </a:r>
          </a:p>
          <a:p>
            <a:pPr lvl="1"/>
            <a:r>
              <a:rPr lang="en-US" sz="2000" dirty="0"/>
              <a:t>Maintains proper body fluid.</a:t>
            </a:r>
          </a:p>
          <a:p>
            <a:pPr lvl="1"/>
            <a:r>
              <a:rPr lang="en-US" sz="2000" dirty="0"/>
              <a:t>During ex, increase in blood flow and pressure lead to more interstitial fluid.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2"/>
          <p:cNvSpPr>
            <a:spLocks noChangeShapeType="1"/>
          </p:cNvSpPr>
          <p:nvPr/>
        </p:nvSpPr>
        <p:spPr bwMode="auto">
          <a:xfrm>
            <a:off x="2978150" y="642939"/>
            <a:ext cx="0" cy="5710237"/>
          </a:xfrm>
          <a:prstGeom prst="line">
            <a:avLst/>
          </a:prstGeom>
          <a:noFill/>
          <a:ln w="19050">
            <a:solidFill>
              <a:schemeClr val="tx1"/>
            </a:solidFill>
            <a:round/>
            <a:headEnd/>
            <a:tailEnd/>
          </a:ln>
          <a:effectLst/>
        </p:spPr>
        <p:txBody>
          <a:bodyPr wrap="none" anchor="ctr"/>
          <a:lstStyle/>
          <a:p>
            <a:endParaRPr lang="tr-TR">
              <a:solidFill>
                <a:prstClr val="black"/>
              </a:solidFill>
              <a:latin typeface="Calibri"/>
            </a:endParaRPr>
          </a:p>
        </p:txBody>
      </p:sp>
      <p:sp>
        <p:nvSpPr>
          <p:cNvPr id="22531" name="Line 3"/>
          <p:cNvSpPr>
            <a:spLocks noChangeShapeType="1"/>
          </p:cNvSpPr>
          <p:nvPr/>
        </p:nvSpPr>
        <p:spPr bwMode="auto">
          <a:xfrm>
            <a:off x="2971800" y="6353175"/>
            <a:ext cx="7137400" cy="0"/>
          </a:xfrm>
          <a:prstGeom prst="line">
            <a:avLst/>
          </a:prstGeom>
          <a:noFill/>
          <a:ln w="19050">
            <a:solidFill>
              <a:schemeClr val="tx1"/>
            </a:solidFill>
            <a:round/>
            <a:headEnd/>
            <a:tailEnd/>
          </a:ln>
          <a:effectLst/>
        </p:spPr>
        <p:txBody>
          <a:bodyPr wrap="none" anchor="ctr"/>
          <a:lstStyle/>
          <a:p>
            <a:endParaRPr lang="tr-TR">
              <a:solidFill>
                <a:prstClr val="black"/>
              </a:solidFill>
              <a:latin typeface="Calibri"/>
            </a:endParaRPr>
          </a:p>
        </p:txBody>
      </p:sp>
      <p:sp>
        <p:nvSpPr>
          <p:cNvPr id="22532" name="Text Box 4"/>
          <p:cNvSpPr txBox="1">
            <a:spLocks noChangeArrowheads="1"/>
          </p:cNvSpPr>
          <p:nvPr/>
        </p:nvSpPr>
        <p:spPr bwMode="auto">
          <a:xfrm>
            <a:off x="1587500" y="160339"/>
            <a:ext cx="1118640" cy="1200329"/>
          </a:xfrm>
          <a:prstGeom prst="rect">
            <a:avLst/>
          </a:prstGeom>
          <a:noFill/>
          <a:ln w="9525">
            <a:noFill/>
            <a:miter lim="800000"/>
            <a:headEnd/>
            <a:tailEnd/>
          </a:ln>
          <a:effectLst/>
        </p:spPr>
        <p:txBody>
          <a:bodyPr wrap="none">
            <a:spAutoFit/>
          </a:bodyPr>
          <a:lstStyle/>
          <a:p>
            <a:pPr eaLnBrk="0" hangingPunct="0"/>
            <a:r>
              <a:rPr lang="cs-CZ" sz="2400" b="1" dirty="0">
                <a:solidFill>
                  <a:prstClr val="black"/>
                </a:solidFill>
                <a:latin typeface="Calibri"/>
              </a:rPr>
              <a:t>Minut</a:t>
            </a:r>
            <a:r>
              <a:rPr lang="en-US" sz="2400" b="1" dirty="0">
                <a:solidFill>
                  <a:prstClr val="black"/>
                </a:solidFill>
                <a:latin typeface="Calibri"/>
              </a:rPr>
              <a:t>e</a:t>
            </a:r>
            <a:endParaRPr lang="cs-CZ" sz="2400" b="1" dirty="0">
              <a:solidFill>
                <a:prstClr val="black"/>
              </a:solidFill>
              <a:latin typeface="Calibri"/>
            </a:endParaRPr>
          </a:p>
          <a:p>
            <a:pPr eaLnBrk="0" hangingPunct="0"/>
            <a:r>
              <a:rPr lang="en-US" sz="2400" b="1" dirty="0">
                <a:solidFill>
                  <a:prstClr val="black"/>
                </a:solidFill>
                <a:latin typeface="Calibri"/>
              </a:rPr>
              <a:t>cardiac</a:t>
            </a:r>
            <a:endParaRPr lang="cs-CZ" sz="2400" b="1" dirty="0">
              <a:solidFill>
                <a:prstClr val="black"/>
              </a:solidFill>
              <a:latin typeface="Calibri"/>
            </a:endParaRPr>
          </a:p>
          <a:p>
            <a:pPr eaLnBrk="0" hangingPunct="0"/>
            <a:r>
              <a:rPr lang="en-US" sz="2400" b="1" dirty="0">
                <a:solidFill>
                  <a:prstClr val="black"/>
                </a:solidFill>
                <a:latin typeface="Calibri"/>
              </a:rPr>
              <a:t>output</a:t>
            </a:r>
            <a:endParaRPr lang="cs-CZ" sz="2400" b="1" dirty="0">
              <a:solidFill>
                <a:prstClr val="black"/>
              </a:solidFill>
              <a:latin typeface="Calibri"/>
            </a:endParaRPr>
          </a:p>
        </p:txBody>
      </p:sp>
      <p:sp>
        <p:nvSpPr>
          <p:cNvPr id="22533" name="Text Box 5"/>
          <p:cNvSpPr txBox="1">
            <a:spLocks noChangeArrowheads="1"/>
          </p:cNvSpPr>
          <p:nvPr/>
        </p:nvSpPr>
        <p:spPr bwMode="auto">
          <a:xfrm>
            <a:off x="7659688" y="6375401"/>
            <a:ext cx="2989344" cy="461665"/>
          </a:xfrm>
          <a:prstGeom prst="rect">
            <a:avLst/>
          </a:prstGeom>
          <a:noFill/>
          <a:ln w="9525">
            <a:noFill/>
            <a:miter lim="800000"/>
            <a:headEnd/>
            <a:tailEnd/>
          </a:ln>
          <a:effectLst/>
        </p:spPr>
        <p:txBody>
          <a:bodyPr wrap="none">
            <a:spAutoFit/>
          </a:bodyPr>
          <a:lstStyle/>
          <a:p>
            <a:pPr eaLnBrk="0" hangingPunct="0"/>
            <a:r>
              <a:rPr lang="en-US" sz="2400" b="1" dirty="0">
                <a:solidFill>
                  <a:prstClr val="black"/>
                </a:solidFill>
                <a:latin typeface="Calibri"/>
              </a:rPr>
              <a:t>End-diastolic pressure</a:t>
            </a:r>
            <a:endParaRPr lang="cs-CZ" sz="2400" b="1" dirty="0">
              <a:solidFill>
                <a:prstClr val="black"/>
              </a:solidFill>
              <a:latin typeface="Calibri"/>
            </a:endParaRPr>
          </a:p>
        </p:txBody>
      </p:sp>
      <p:sp>
        <p:nvSpPr>
          <p:cNvPr id="22534" name="Freeform 6"/>
          <p:cNvSpPr>
            <a:spLocks/>
          </p:cNvSpPr>
          <p:nvPr/>
        </p:nvSpPr>
        <p:spPr bwMode="auto">
          <a:xfrm>
            <a:off x="2971800" y="912813"/>
            <a:ext cx="7264400" cy="5440362"/>
          </a:xfrm>
          <a:custGeom>
            <a:avLst/>
            <a:gdLst/>
            <a:ahLst/>
            <a:cxnLst>
              <a:cxn ang="0">
                <a:pos x="0" y="3427"/>
              </a:cxn>
              <a:cxn ang="0">
                <a:pos x="660" y="2295"/>
              </a:cxn>
              <a:cxn ang="0">
                <a:pos x="1448" y="1350"/>
              </a:cxn>
              <a:cxn ang="0">
                <a:pos x="2438" y="585"/>
              </a:cxn>
              <a:cxn ang="0">
                <a:pos x="3488" y="150"/>
              </a:cxn>
              <a:cxn ang="0">
                <a:pos x="4576" y="0"/>
              </a:cxn>
            </a:cxnLst>
            <a:rect l="0" t="0" r="r" b="b"/>
            <a:pathLst>
              <a:path w="4576" h="3427">
                <a:moveTo>
                  <a:pt x="0" y="3427"/>
                </a:moveTo>
                <a:cubicBezTo>
                  <a:pt x="110" y="3238"/>
                  <a:pt x="419" y="2641"/>
                  <a:pt x="660" y="2295"/>
                </a:cubicBezTo>
                <a:cubicBezTo>
                  <a:pt x="901" y="1949"/>
                  <a:pt x="1152" y="1635"/>
                  <a:pt x="1448" y="1350"/>
                </a:cubicBezTo>
                <a:cubicBezTo>
                  <a:pt x="1744" y="1065"/>
                  <a:pt x="2098" y="785"/>
                  <a:pt x="2438" y="585"/>
                </a:cubicBezTo>
                <a:cubicBezTo>
                  <a:pt x="2778" y="385"/>
                  <a:pt x="3132" y="247"/>
                  <a:pt x="3488" y="150"/>
                </a:cubicBezTo>
                <a:cubicBezTo>
                  <a:pt x="3844" y="53"/>
                  <a:pt x="4349" y="31"/>
                  <a:pt x="4576" y="0"/>
                </a:cubicBezTo>
              </a:path>
            </a:pathLst>
          </a:custGeom>
          <a:noFill/>
          <a:ln w="19050" cmpd="sng">
            <a:solidFill>
              <a:schemeClr val="tx1"/>
            </a:solidFill>
            <a:round/>
            <a:headEnd/>
            <a:tailEnd/>
          </a:ln>
          <a:effectLst/>
        </p:spPr>
        <p:txBody>
          <a:bodyPr wrap="none" anchor="ctr"/>
          <a:lstStyle/>
          <a:p>
            <a:endParaRPr lang="tr-TR">
              <a:solidFill>
                <a:prstClr val="black"/>
              </a:solidFill>
              <a:latin typeface="Calibri"/>
            </a:endParaRPr>
          </a:p>
        </p:txBody>
      </p:sp>
      <p:sp>
        <p:nvSpPr>
          <p:cNvPr id="22535" name="Line 7"/>
          <p:cNvSpPr>
            <a:spLocks noChangeShapeType="1"/>
          </p:cNvSpPr>
          <p:nvPr/>
        </p:nvSpPr>
        <p:spPr bwMode="auto">
          <a:xfrm flipV="1">
            <a:off x="5619750" y="2714625"/>
            <a:ext cx="0" cy="3638550"/>
          </a:xfrm>
          <a:prstGeom prst="line">
            <a:avLst/>
          </a:prstGeom>
          <a:noFill/>
          <a:ln w="9525">
            <a:solidFill>
              <a:schemeClr val="tx1"/>
            </a:solidFill>
            <a:round/>
            <a:headEnd/>
            <a:tailEnd type="triangle" w="med" len="med"/>
          </a:ln>
          <a:effectLst/>
        </p:spPr>
        <p:txBody>
          <a:bodyPr wrap="none" anchor="ctr"/>
          <a:lstStyle/>
          <a:p>
            <a:endParaRPr lang="tr-TR">
              <a:solidFill>
                <a:prstClr val="black"/>
              </a:solidFill>
              <a:latin typeface="Calibri"/>
            </a:endParaRPr>
          </a:p>
        </p:txBody>
      </p:sp>
      <p:sp>
        <p:nvSpPr>
          <p:cNvPr id="22536" name="Line 8"/>
          <p:cNvSpPr>
            <a:spLocks noChangeShapeType="1"/>
          </p:cNvSpPr>
          <p:nvPr/>
        </p:nvSpPr>
        <p:spPr bwMode="auto">
          <a:xfrm flipH="1">
            <a:off x="2971800" y="2736850"/>
            <a:ext cx="2636838" cy="0"/>
          </a:xfrm>
          <a:prstGeom prst="line">
            <a:avLst/>
          </a:prstGeom>
          <a:noFill/>
          <a:ln w="9525">
            <a:solidFill>
              <a:schemeClr val="tx1"/>
            </a:solidFill>
            <a:round/>
            <a:headEnd/>
            <a:tailEnd type="triangle" w="med" len="med"/>
          </a:ln>
          <a:effectLst/>
        </p:spPr>
        <p:txBody>
          <a:bodyPr wrap="none" anchor="ctr"/>
          <a:lstStyle/>
          <a:p>
            <a:endParaRPr lang="tr-TR">
              <a:solidFill>
                <a:prstClr val="black"/>
              </a:solidFill>
              <a:latin typeface="Calibri"/>
            </a:endParaRPr>
          </a:p>
        </p:txBody>
      </p:sp>
      <p:sp>
        <p:nvSpPr>
          <p:cNvPr id="22537" name="Text Box 9"/>
          <p:cNvSpPr txBox="1">
            <a:spLocks noChangeArrowheads="1"/>
          </p:cNvSpPr>
          <p:nvPr/>
        </p:nvSpPr>
        <p:spPr bwMode="auto">
          <a:xfrm>
            <a:off x="3143672" y="1052737"/>
            <a:ext cx="3816424" cy="1015663"/>
          </a:xfrm>
          <a:prstGeom prst="rect">
            <a:avLst/>
          </a:prstGeom>
          <a:noFill/>
          <a:ln w="9525">
            <a:noFill/>
            <a:miter lim="800000"/>
            <a:headEnd/>
            <a:tailEnd/>
          </a:ln>
          <a:effectLst/>
        </p:spPr>
        <p:txBody>
          <a:bodyPr wrap="square">
            <a:spAutoFit/>
          </a:bodyPr>
          <a:lstStyle/>
          <a:p>
            <a:pPr algn="ctr" eaLnBrk="0" hangingPunct="0"/>
            <a:r>
              <a:rPr lang="en-US" sz="2000" b="1" dirty="0">
                <a:solidFill>
                  <a:prstClr val="black"/>
                </a:solidFill>
                <a:latin typeface="Calibri"/>
              </a:rPr>
              <a:t>Heart is a pump whose volume of the output is governed by its influx</a:t>
            </a:r>
            <a:r>
              <a:rPr lang="cs-CZ" sz="2000" b="1" dirty="0">
                <a:solidFill>
                  <a:prstClr val="black"/>
                </a:solidFill>
                <a:latin typeface="Calibri"/>
              </a:rPr>
              <a:t> (</a:t>
            </a:r>
            <a:r>
              <a:rPr lang="en-US" sz="2000" b="1" dirty="0">
                <a:solidFill>
                  <a:prstClr val="black"/>
                </a:solidFill>
                <a:latin typeface="Calibri"/>
              </a:rPr>
              <a:t>i.e. pressure on the influx</a:t>
            </a:r>
            <a:r>
              <a:rPr lang="cs-CZ" sz="2000" b="1" dirty="0">
                <a:solidFill>
                  <a:prstClr val="black"/>
                </a:solidFill>
                <a:latin typeface="Calibri"/>
              </a:rPr>
              <a:t>)</a:t>
            </a:r>
            <a:endParaRPr lang="en-US" sz="2000" b="1" dirty="0">
              <a:solidFill>
                <a:prstClr val="black"/>
              </a:solidFill>
              <a:latin typeface="Calibri"/>
            </a:endParaRPr>
          </a:p>
        </p:txBody>
      </p:sp>
      <p:sp>
        <p:nvSpPr>
          <p:cNvPr id="22538" name="AutoShape 10"/>
          <p:cNvSpPr>
            <a:spLocks noChangeArrowheads="1"/>
          </p:cNvSpPr>
          <p:nvPr/>
        </p:nvSpPr>
        <p:spPr bwMode="auto">
          <a:xfrm>
            <a:off x="6804025" y="1905001"/>
            <a:ext cx="2171700" cy="4429125"/>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1"/>
            </a:solidFill>
            <a:miter lim="800000"/>
            <a:headEnd/>
            <a:tailEnd/>
          </a:ln>
          <a:effectLst/>
        </p:spPr>
        <p:txBody>
          <a:bodyPr wrap="none" anchor="ctr"/>
          <a:lstStyle/>
          <a:p>
            <a:endParaRPr lang="tr-TR">
              <a:solidFill>
                <a:prstClr val="black"/>
              </a:solidFill>
              <a:latin typeface="Calibri"/>
            </a:endParaRPr>
          </a:p>
        </p:txBody>
      </p:sp>
      <p:pic>
        <p:nvPicPr>
          <p:cNvPr id="22539" name="Picture 11" descr="j0290010"/>
          <p:cNvPicPr>
            <a:picLocks noChangeAspect="1" noChangeArrowheads="1"/>
          </p:cNvPicPr>
          <p:nvPr/>
        </p:nvPicPr>
        <p:blipFill>
          <a:blip r:embed="rId2" cstate="print"/>
          <a:srcRect/>
          <a:stretch>
            <a:fillRect/>
          </a:stretch>
        </p:blipFill>
        <p:spPr bwMode="auto">
          <a:xfrm>
            <a:off x="7740650" y="4437064"/>
            <a:ext cx="1631950" cy="1863725"/>
          </a:xfrm>
          <a:prstGeom prst="rect">
            <a:avLst/>
          </a:prstGeom>
          <a:noFill/>
        </p:spPr>
      </p:pic>
      <p:sp>
        <p:nvSpPr>
          <p:cNvPr id="22540" name="Text Box 12"/>
          <p:cNvSpPr txBox="1">
            <a:spLocks noChangeArrowheads="1"/>
          </p:cNvSpPr>
          <p:nvPr/>
        </p:nvSpPr>
        <p:spPr bwMode="auto">
          <a:xfrm>
            <a:off x="4295776" y="188914"/>
            <a:ext cx="3744913" cy="646331"/>
          </a:xfrm>
          <a:prstGeom prst="rect">
            <a:avLst/>
          </a:prstGeom>
          <a:solidFill>
            <a:schemeClr val="accent6">
              <a:lumMod val="60000"/>
              <a:lumOff val="40000"/>
            </a:schemeClr>
          </a:solidFill>
          <a:ln w="9525">
            <a:noFill/>
            <a:miter lim="800000"/>
            <a:headEnd/>
            <a:tailEnd/>
          </a:ln>
          <a:effectLst/>
        </p:spPr>
        <p:txBody>
          <a:bodyPr>
            <a:spAutoFit/>
          </a:bodyPr>
          <a:lstStyle/>
          <a:p>
            <a:pPr>
              <a:spcBef>
                <a:spcPct val="50000"/>
              </a:spcBef>
            </a:pPr>
            <a:r>
              <a:rPr lang="cs-CZ" sz="3600" b="1" u="sng" dirty="0">
                <a:solidFill>
                  <a:prstClr val="black"/>
                </a:solidFill>
                <a:latin typeface="Calibri"/>
              </a:rPr>
              <a:t>Frank-Starling </a:t>
            </a:r>
            <a:r>
              <a:rPr lang="en-US" sz="3600" b="1" u="sng" dirty="0">
                <a:solidFill>
                  <a:prstClr val="black"/>
                </a:solidFill>
                <a:latin typeface="Calibri"/>
              </a:rPr>
              <a:t>law</a:t>
            </a:r>
            <a:endParaRPr lang="cs-CZ" sz="3600" b="1" u="sng" dirty="0">
              <a:solidFill>
                <a:prstClr val="black"/>
              </a:solidFill>
              <a:latin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500438" y="2297114"/>
            <a:ext cx="1757362" cy="701675"/>
          </a:xfrm>
          <a:prstGeom prst="rect">
            <a:avLst/>
          </a:prstGeom>
          <a:solidFill>
            <a:schemeClr val="accent2">
              <a:lumMod val="20000"/>
              <a:lumOff val="80000"/>
            </a:schemeClr>
          </a:solidFill>
          <a:ln w="9525">
            <a:noFill/>
            <a:miter lim="800000"/>
            <a:headEnd/>
            <a:tailEnd/>
          </a:ln>
          <a:effectLst/>
        </p:spPr>
        <p:txBody>
          <a:bodyPr wrap="none">
            <a:spAutoFit/>
          </a:bodyPr>
          <a:lstStyle/>
          <a:p>
            <a:pPr eaLnBrk="0" hangingPunct="0"/>
            <a:r>
              <a:rPr lang="cs-CZ" sz="2000" b="1">
                <a:solidFill>
                  <a:srgbClr val="000000"/>
                </a:solidFill>
                <a:latin typeface="Calibri"/>
              </a:rPr>
              <a:t>Venous return</a:t>
            </a:r>
            <a:endParaRPr lang="en-US" sz="2000" b="1">
              <a:solidFill>
                <a:srgbClr val="000000"/>
              </a:solidFill>
              <a:latin typeface="Calibri"/>
            </a:endParaRPr>
          </a:p>
          <a:p>
            <a:pPr eaLnBrk="0" hangingPunct="0"/>
            <a:r>
              <a:rPr lang="en-US" sz="2000" b="1">
                <a:solidFill>
                  <a:srgbClr val="000000"/>
                </a:solidFill>
                <a:latin typeface="Calibri"/>
              </a:rPr>
              <a:t>(Preload)</a:t>
            </a:r>
          </a:p>
        </p:txBody>
      </p:sp>
      <p:sp>
        <p:nvSpPr>
          <p:cNvPr id="30723" name="Text Box 3"/>
          <p:cNvSpPr txBox="1">
            <a:spLocks noChangeArrowheads="1"/>
          </p:cNvSpPr>
          <p:nvPr/>
        </p:nvSpPr>
        <p:spPr bwMode="auto">
          <a:xfrm>
            <a:off x="8331201" y="2492375"/>
            <a:ext cx="1509131" cy="400110"/>
          </a:xfrm>
          <a:prstGeom prst="rect">
            <a:avLst/>
          </a:prstGeom>
          <a:noFill/>
          <a:ln w="9525">
            <a:solidFill>
              <a:schemeClr val="tx1"/>
            </a:solidFill>
            <a:miter lim="800000"/>
            <a:headEnd/>
            <a:tailEnd/>
          </a:ln>
          <a:effectLst/>
        </p:spPr>
        <p:txBody>
          <a:bodyPr wrap="none">
            <a:spAutoFit/>
          </a:bodyPr>
          <a:lstStyle/>
          <a:p>
            <a:pPr eaLnBrk="0" hangingPunct="0"/>
            <a:r>
              <a:rPr lang="en-US" sz="2000" b="1" i="1" dirty="0" err="1">
                <a:solidFill>
                  <a:prstClr val="black"/>
                </a:solidFill>
                <a:latin typeface="Calibri"/>
              </a:rPr>
              <a:t>myo</a:t>
            </a:r>
            <a:r>
              <a:rPr lang="cs-CZ" sz="2000" b="1" i="1" dirty="0">
                <a:solidFill>
                  <a:prstClr val="black"/>
                </a:solidFill>
                <a:latin typeface="Calibri"/>
              </a:rPr>
              <a:t>c</a:t>
            </a:r>
            <a:r>
              <a:rPr lang="en-US" sz="2000" b="1" i="1" dirty="0" err="1">
                <a:solidFill>
                  <a:prstClr val="black"/>
                </a:solidFill>
                <a:latin typeface="Calibri"/>
              </a:rPr>
              <a:t>ard</a:t>
            </a:r>
            <a:r>
              <a:rPr lang="cs-CZ" sz="2000" b="1" i="1" dirty="0">
                <a:solidFill>
                  <a:prstClr val="black"/>
                </a:solidFill>
                <a:latin typeface="Calibri"/>
              </a:rPr>
              <a:t>ium</a:t>
            </a:r>
            <a:endParaRPr lang="en-US" sz="2000" b="1" i="1" dirty="0">
              <a:solidFill>
                <a:prstClr val="black"/>
              </a:solidFill>
              <a:latin typeface="Calibri"/>
            </a:endParaRPr>
          </a:p>
        </p:txBody>
      </p:sp>
      <p:sp>
        <p:nvSpPr>
          <p:cNvPr id="30724" name="Text Box 4"/>
          <p:cNvSpPr txBox="1">
            <a:spLocks noChangeArrowheads="1"/>
          </p:cNvSpPr>
          <p:nvPr/>
        </p:nvSpPr>
        <p:spPr bwMode="auto">
          <a:xfrm>
            <a:off x="2514600" y="1739901"/>
            <a:ext cx="1409700" cy="366713"/>
          </a:xfrm>
          <a:prstGeom prst="rect">
            <a:avLst/>
          </a:prstGeom>
          <a:noFill/>
          <a:ln w="9525">
            <a:solidFill>
              <a:schemeClr val="tx1"/>
            </a:solidFill>
            <a:miter lim="800000"/>
            <a:headEnd/>
            <a:tailEnd/>
          </a:ln>
          <a:effectLst/>
        </p:spPr>
        <p:txBody>
          <a:bodyPr wrap="none">
            <a:spAutoFit/>
          </a:bodyPr>
          <a:lstStyle/>
          <a:p>
            <a:pPr eaLnBrk="0" hangingPunct="0"/>
            <a:r>
              <a:rPr lang="cs-CZ" b="1" dirty="0">
                <a:solidFill>
                  <a:prstClr val="black"/>
                </a:solidFill>
                <a:latin typeface="Calibri"/>
              </a:rPr>
              <a:t>Fluid volume</a:t>
            </a:r>
            <a:endParaRPr lang="en-US" sz="2400" b="1" dirty="0">
              <a:solidFill>
                <a:prstClr val="black"/>
              </a:solidFill>
              <a:latin typeface="Calibri"/>
            </a:endParaRPr>
          </a:p>
        </p:txBody>
      </p:sp>
      <p:sp>
        <p:nvSpPr>
          <p:cNvPr id="30725" name="Text Box 5"/>
          <p:cNvSpPr txBox="1">
            <a:spLocks noChangeArrowheads="1"/>
          </p:cNvSpPr>
          <p:nvPr/>
        </p:nvSpPr>
        <p:spPr bwMode="auto">
          <a:xfrm>
            <a:off x="5735960" y="1628800"/>
            <a:ext cx="1479892" cy="923330"/>
          </a:xfrm>
          <a:prstGeom prst="rect">
            <a:avLst/>
          </a:prstGeom>
          <a:noFill/>
          <a:ln w="9525">
            <a:solidFill>
              <a:schemeClr val="tx1"/>
            </a:solidFill>
            <a:miter lim="800000"/>
            <a:headEnd/>
            <a:tailEnd/>
          </a:ln>
          <a:effectLst/>
        </p:spPr>
        <p:txBody>
          <a:bodyPr wrap="none">
            <a:spAutoFit/>
          </a:bodyPr>
          <a:lstStyle/>
          <a:p>
            <a:pPr eaLnBrk="0" hangingPunct="0"/>
            <a:r>
              <a:rPr lang="cs-CZ" b="1" dirty="0">
                <a:solidFill>
                  <a:prstClr val="black"/>
                </a:solidFill>
                <a:latin typeface="Calibri"/>
              </a:rPr>
              <a:t>venous</a:t>
            </a:r>
            <a:r>
              <a:rPr lang="en-US" b="1" dirty="0">
                <a:solidFill>
                  <a:prstClr val="black"/>
                </a:solidFill>
                <a:latin typeface="Calibri"/>
              </a:rPr>
              <a:t> tonus</a:t>
            </a:r>
          </a:p>
          <a:p>
            <a:pPr eaLnBrk="0" hangingPunct="0"/>
            <a:r>
              <a:rPr lang="cs-CZ" b="1" dirty="0">
                <a:solidFill>
                  <a:prstClr val="black"/>
                </a:solidFill>
                <a:latin typeface="Calibri"/>
              </a:rPr>
              <a:t>breathing</a:t>
            </a:r>
            <a:endParaRPr lang="en-US" b="1" dirty="0">
              <a:solidFill>
                <a:prstClr val="black"/>
              </a:solidFill>
              <a:latin typeface="Calibri"/>
            </a:endParaRPr>
          </a:p>
          <a:p>
            <a:pPr eaLnBrk="0" hangingPunct="0"/>
            <a:r>
              <a:rPr lang="cs-CZ" b="1" dirty="0">
                <a:solidFill>
                  <a:prstClr val="black"/>
                </a:solidFill>
                <a:latin typeface="Calibri"/>
              </a:rPr>
              <a:t>Muscle </a:t>
            </a:r>
            <a:r>
              <a:rPr lang="en-US" b="1" dirty="0">
                <a:solidFill>
                  <a:prstClr val="black"/>
                </a:solidFill>
                <a:latin typeface="Calibri"/>
              </a:rPr>
              <a:t>pump</a:t>
            </a:r>
            <a:endParaRPr lang="en-US" sz="2400" b="1" dirty="0">
              <a:solidFill>
                <a:prstClr val="black"/>
              </a:solidFill>
              <a:latin typeface="Calibri"/>
            </a:endParaRPr>
          </a:p>
        </p:txBody>
      </p:sp>
      <p:sp>
        <p:nvSpPr>
          <p:cNvPr id="30726" name="Text Box 6"/>
          <p:cNvSpPr txBox="1">
            <a:spLocks noChangeArrowheads="1"/>
          </p:cNvSpPr>
          <p:nvPr/>
        </p:nvSpPr>
        <p:spPr bwMode="auto">
          <a:xfrm>
            <a:off x="3733801" y="3125788"/>
            <a:ext cx="575607" cy="369332"/>
          </a:xfrm>
          <a:prstGeom prst="rect">
            <a:avLst/>
          </a:prstGeom>
          <a:noFill/>
          <a:ln w="9525">
            <a:noFill/>
            <a:miter lim="800000"/>
            <a:headEnd/>
            <a:tailEnd/>
          </a:ln>
          <a:effectLst/>
        </p:spPr>
        <p:txBody>
          <a:bodyPr wrap="none">
            <a:spAutoFit/>
          </a:bodyPr>
          <a:lstStyle/>
          <a:p>
            <a:pPr eaLnBrk="0" hangingPunct="0"/>
            <a:r>
              <a:rPr lang="en-US" b="1" dirty="0">
                <a:solidFill>
                  <a:prstClr val="black"/>
                </a:solidFill>
                <a:latin typeface="Calibri"/>
              </a:rPr>
              <a:t>EDV</a:t>
            </a:r>
            <a:endParaRPr lang="en-US" sz="2400" b="1" dirty="0">
              <a:solidFill>
                <a:prstClr val="black"/>
              </a:solidFill>
              <a:latin typeface="Calibri"/>
            </a:endParaRPr>
          </a:p>
        </p:txBody>
      </p:sp>
      <p:sp>
        <p:nvSpPr>
          <p:cNvPr id="30727" name="Text Box 7"/>
          <p:cNvSpPr txBox="1">
            <a:spLocks noChangeArrowheads="1"/>
          </p:cNvSpPr>
          <p:nvPr/>
        </p:nvSpPr>
        <p:spPr bwMode="auto">
          <a:xfrm>
            <a:off x="4679951" y="3111500"/>
            <a:ext cx="537519" cy="369332"/>
          </a:xfrm>
          <a:prstGeom prst="rect">
            <a:avLst/>
          </a:prstGeom>
          <a:noFill/>
          <a:ln w="9525">
            <a:noFill/>
            <a:miter lim="800000"/>
            <a:headEnd/>
            <a:tailEnd/>
          </a:ln>
          <a:effectLst/>
        </p:spPr>
        <p:txBody>
          <a:bodyPr wrap="none">
            <a:spAutoFit/>
          </a:bodyPr>
          <a:lstStyle/>
          <a:p>
            <a:pPr eaLnBrk="0" hangingPunct="0"/>
            <a:r>
              <a:rPr lang="en-US" b="1">
                <a:solidFill>
                  <a:prstClr val="black"/>
                </a:solidFill>
                <a:latin typeface="Calibri"/>
              </a:rPr>
              <a:t>ESV</a:t>
            </a:r>
            <a:endParaRPr lang="en-US" sz="2400" b="1">
              <a:solidFill>
                <a:prstClr val="black"/>
              </a:solidFill>
              <a:latin typeface="Calibri"/>
            </a:endParaRPr>
          </a:p>
        </p:txBody>
      </p:sp>
      <p:sp>
        <p:nvSpPr>
          <p:cNvPr id="30728" name="Text Box 8"/>
          <p:cNvSpPr txBox="1">
            <a:spLocks noChangeArrowheads="1"/>
          </p:cNvSpPr>
          <p:nvPr/>
        </p:nvSpPr>
        <p:spPr bwMode="auto">
          <a:xfrm>
            <a:off x="3606801" y="4562475"/>
            <a:ext cx="724429" cy="707886"/>
          </a:xfrm>
          <a:prstGeom prst="rect">
            <a:avLst/>
          </a:prstGeom>
          <a:solidFill>
            <a:schemeClr val="accent3">
              <a:lumMod val="20000"/>
              <a:lumOff val="80000"/>
            </a:schemeClr>
          </a:solidFill>
          <a:ln w="19050" cmpd="dbl">
            <a:solidFill>
              <a:schemeClr val="tx1"/>
            </a:solidFill>
            <a:prstDash val="dashDot"/>
            <a:miter lim="800000"/>
            <a:headEnd/>
            <a:tailEnd/>
          </a:ln>
          <a:effectLst/>
        </p:spPr>
        <p:txBody>
          <a:bodyPr wrap="none">
            <a:spAutoFit/>
          </a:bodyPr>
          <a:lstStyle/>
          <a:p>
            <a:pPr eaLnBrk="0" hangingPunct="0"/>
            <a:r>
              <a:rPr lang="cs-CZ" sz="4000" b="1" dirty="0">
                <a:solidFill>
                  <a:prstClr val="black"/>
                </a:solidFill>
                <a:latin typeface="Calibri"/>
              </a:rPr>
              <a:t>S</a:t>
            </a:r>
            <a:r>
              <a:rPr lang="en-US" sz="4000" b="1" dirty="0">
                <a:solidFill>
                  <a:prstClr val="black"/>
                </a:solidFill>
                <a:latin typeface="Calibri"/>
              </a:rPr>
              <a:t>V</a:t>
            </a:r>
          </a:p>
        </p:txBody>
      </p:sp>
      <p:sp>
        <p:nvSpPr>
          <p:cNvPr id="30729" name="Text Box 9"/>
          <p:cNvSpPr txBox="1">
            <a:spLocks noChangeArrowheads="1"/>
          </p:cNvSpPr>
          <p:nvPr/>
        </p:nvSpPr>
        <p:spPr bwMode="auto">
          <a:xfrm>
            <a:off x="2322513" y="5540376"/>
            <a:ext cx="1993900" cy="701675"/>
          </a:xfrm>
          <a:prstGeom prst="rect">
            <a:avLst/>
          </a:prstGeom>
          <a:solidFill>
            <a:schemeClr val="accent2">
              <a:lumMod val="20000"/>
              <a:lumOff val="80000"/>
            </a:schemeClr>
          </a:solidFill>
          <a:ln w="9525">
            <a:noFill/>
            <a:miter lim="800000"/>
            <a:headEnd/>
            <a:tailEnd/>
          </a:ln>
          <a:effectLst/>
        </p:spPr>
        <p:txBody>
          <a:bodyPr wrap="none">
            <a:spAutoFit/>
          </a:bodyPr>
          <a:lstStyle/>
          <a:p>
            <a:pPr algn="ctr" eaLnBrk="0" hangingPunct="0"/>
            <a:r>
              <a:rPr lang="en-US" sz="2000" b="1" dirty="0">
                <a:solidFill>
                  <a:srgbClr val="000000"/>
                </a:solidFill>
                <a:latin typeface="Calibri"/>
              </a:rPr>
              <a:t>Vessel </a:t>
            </a:r>
            <a:r>
              <a:rPr lang="cs-CZ" sz="2000" b="1" dirty="0">
                <a:solidFill>
                  <a:srgbClr val="000000"/>
                </a:solidFill>
                <a:latin typeface="Calibri"/>
              </a:rPr>
              <a:t>resistance</a:t>
            </a:r>
            <a:endParaRPr lang="en-US" sz="2000" b="1" dirty="0">
              <a:solidFill>
                <a:srgbClr val="000000"/>
              </a:solidFill>
              <a:latin typeface="Calibri"/>
            </a:endParaRPr>
          </a:p>
          <a:p>
            <a:pPr algn="ctr" eaLnBrk="0" hangingPunct="0"/>
            <a:r>
              <a:rPr lang="en-US" sz="2000" b="1" dirty="0">
                <a:solidFill>
                  <a:srgbClr val="000000"/>
                </a:solidFill>
                <a:latin typeface="Calibri"/>
              </a:rPr>
              <a:t>(</a:t>
            </a:r>
            <a:r>
              <a:rPr lang="en-US" sz="2000" b="1" dirty="0" err="1">
                <a:solidFill>
                  <a:srgbClr val="000000"/>
                </a:solidFill>
                <a:latin typeface="Calibri"/>
              </a:rPr>
              <a:t>Afterload</a:t>
            </a:r>
            <a:r>
              <a:rPr lang="en-US" sz="2000" b="1" dirty="0">
                <a:solidFill>
                  <a:srgbClr val="000000"/>
                </a:solidFill>
                <a:latin typeface="Calibri"/>
              </a:rPr>
              <a:t>)</a:t>
            </a:r>
          </a:p>
        </p:txBody>
      </p:sp>
      <p:sp>
        <p:nvSpPr>
          <p:cNvPr id="30730" name="Line 10"/>
          <p:cNvSpPr>
            <a:spLocks noChangeShapeType="1"/>
          </p:cNvSpPr>
          <p:nvPr/>
        </p:nvSpPr>
        <p:spPr bwMode="auto">
          <a:xfrm>
            <a:off x="3505200" y="2120901"/>
            <a:ext cx="304800" cy="176213"/>
          </a:xfrm>
          <a:prstGeom prst="line">
            <a:avLst/>
          </a:prstGeom>
          <a:noFill/>
          <a:ln w="9525">
            <a:solidFill>
              <a:schemeClr val="tx1"/>
            </a:solidFill>
            <a:round/>
            <a:headEnd/>
            <a:tailEnd type="triangle" w="med" len="med"/>
          </a:ln>
          <a:effectLst/>
        </p:spPr>
        <p:txBody>
          <a:bodyPr wrap="none" anchor="ctr"/>
          <a:lstStyle/>
          <a:p>
            <a:endParaRPr lang="tr-TR" b="1">
              <a:solidFill>
                <a:prstClr val="black"/>
              </a:solidFill>
              <a:latin typeface="Calibri"/>
            </a:endParaRPr>
          </a:p>
        </p:txBody>
      </p:sp>
      <p:sp>
        <p:nvSpPr>
          <p:cNvPr id="30731" name="Line 11"/>
          <p:cNvSpPr>
            <a:spLocks noChangeShapeType="1"/>
          </p:cNvSpPr>
          <p:nvPr/>
        </p:nvSpPr>
        <p:spPr bwMode="auto">
          <a:xfrm flipH="1">
            <a:off x="4267200" y="1988841"/>
            <a:ext cx="1468760" cy="308273"/>
          </a:xfrm>
          <a:prstGeom prst="line">
            <a:avLst/>
          </a:prstGeom>
          <a:noFill/>
          <a:ln w="9525">
            <a:solidFill>
              <a:schemeClr val="tx1"/>
            </a:solidFill>
            <a:round/>
            <a:headEnd/>
            <a:tailEnd type="triangle" w="med" len="med"/>
          </a:ln>
          <a:effectLst/>
        </p:spPr>
        <p:txBody>
          <a:bodyPr wrap="none" anchor="ctr"/>
          <a:lstStyle/>
          <a:p>
            <a:endParaRPr lang="tr-TR">
              <a:solidFill>
                <a:prstClr val="black"/>
              </a:solidFill>
              <a:latin typeface="Calibri"/>
            </a:endParaRPr>
          </a:p>
        </p:txBody>
      </p:sp>
      <p:sp>
        <p:nvSpPr>
          <p:cNvPr id="30732" name="Line 12"/>
          <p:cNvSpPr>
            <a:spLocks noChangeShapeType="1"/>
          </p:cNvSpPr>
          <p:nvPr/>
        </p:nvSpPr>
        <p:spPr bwMode="auto">
          <a:xfrm>
            <a:off x="4114800" y="2998788"/>
            <a:ext cx="0" cy="188912"/>
          </a:xfrm>
          <a:prstGeom prst="line">
            <a:avLst/>
          </a:prstGeom>
          <a:noFill/>
          <a:ln w="9525">
            <a:solidFill>
              <a:schemeClr val="tx1"/>
            </a:solidFill>
            <a:round/>
            <a:headEnd/>
            <a:tailEnd type="triangle" w="med" len="med"/>
          </a:ln>
          <a:effectLst/>
        </p:spPr>
        <p:txBody>
          <a:bodyPr wrap="none" anchor="ctr"/>
          <a:lstStyle/>
          <a:p>
            <a:endParaRPr lang="tr-TR" b="1">
              <a:solidFill>
                <a:prstClr val="black"/>
              </a:solidFill>
              <a:latin typeface="Calibri"/>
            </a:endParaRPr>
          </a:p>
        </p:txBody>
      </p:sp>
      <p:sp>
        <p:nvSpPr>
          <p:cNvPr id="30733" name="Line 13"/>
          <p:cNvSpPr>
            <a:spLocks noChangeShapeType="1"/>
          </p:cNvSpPr>
          <p:nvPr/>
        </p:nvSpPr>
        <p:spPr bwMode="auto">
          <a:xfrm>
            <a:off x="4038600" y="3416301"/>
            <a:ext cx="0" cy="1146175"/>
          </a:xfrm>
          <a:prstGeom prst="line">
            <a:avLst/>
          </a:prstGeom>
          <a:noFill/>
          <a:ln w="9525">
            <a:solidFill>
              <a:schemeClr val="tx1"/>
            </a:solidFill>
            <a:round/>
            <a:headEnd/>
            <a:tailEnd type="triangle" w="med" len="med"/>
          </a:ln>
          <a:effectLst/>
        </p:spPr>
        <p:txBody>
          <a:bodyPr wrap="none" anchor="ctr"/>
          <a:lstStyle/>
          <a:p>
            <a:endParaRPr lang="tr-TR" b="1">
              <a:solidFill>
                <a:prstClr val="black"/>
              </a:solidFill>
              <a:latin typeface="Calibri"/>
            </a:endParaRPr>
          </a:p>
        </p:txBody>
      </p:sp>
      <p:sp>
        <p:nvSpPr>
          <p:cNvPr id="30734" name="Line 14"/>
          <p:cNvSpPr>
            <a:spLocks noChangeShapeType="1"/>
          </p:cNvSpPr>
          <p:nvPr/>
        </p:nvSpPr>
        <p:spPr bwMode="auto">
          <a:xfrm>
            <a:off x="4038600" y="4025900"/>
            <a:ext cx="838200" cy="0"/>
          </a:xfrm>
          <a:prstGeom prst="line">
            <a:avLst/>
          </a:prstGeom>
          <a:noFill/>
          <a:ln w="9525">
            <a:solidFill>
              <a:schemeClr val="tx1"/>
            </a:solidFill>
            <a:round/>
            <a:headEnd/>
            <a:tailEnd/>
          </a:ln>
          <a:effectLst/>
        </p:spPr>
        <p:txBody>
          <a:bodyPr wrap="none" anchor="ctr"/>
          <a:lstStyle/>
          <a:p>
            <a:endParaRPr lang="tr-TR" b="1">
              <a:solidFill>
                <a:prstClr val="black"/>
              </a:solidFill>
              <a:latin typeface="Calibri"/>
            </a:endParaRPr>
          </a:p>
        </p:txBody>
      </p:sp>
      <p:sp>
        <p:nvSpPr>
          <p:cNvPr id="30735" name="Line 15"/>
          <p:cNvSpPr>
            <a:spLocks noChangeShapeType="1"/>
          </p:cNvSpPr>
          <p:nvPr/>
        </p:nvSpPr>
        <p:spPr bwMode="auto">
          <a:xfrm flipV="1">
            <a:off x="4876800" y="3416300"/>
            <a:ext cx="0" cy="609600"/>
          </a:xfrm>
          <a:prstGeom prst="line">
            <a:avLst/>
          </a:prstGeom>
          <a:noFill/>
          <a:ln w="9525">
            <a:solidFill>
              <a:schemeClr val="tx1"/>
            </a:solidFill>
            <a:round/>
            <a:headEnd/>
            <a:tailEnd type="triangle" w="med" len="med"/>
          </a:ln>
          <a:effectLst/>
        </p:spPr>
        <p:txBody>
          <a:bodyPr wrap="none" anchor="ctr"/>
          <a:lstStyle/>
          <a:p>
            <a:endParaRPr lang="tr-TR" b="1">
              <a:solidFill>
                <a:prstClr val="black"/>
              </a:solidFill>
              <a:latin typeface="Calibri"/>
            </a:endParaRPr>
          </a:p>
        </p:txBody>
      </p:sp>
      <p:sp>
        <p:nvSpPr>
          <p:cNvPr id="30736" name="Line 16"/>
          <p:cNvSpPr>
            <a:spLocks noChangeShapeType="1"/>
          </p:cNvSpPr>
          <p:nvPr/>
        </p:nvSpPr>
        <p:spPr bwMode="auto">
          <a:xfrm flipH="1">
            <a:off x="4267200" y="3263900"/>
            <a:ext cx="457200" cy="0"/>
          </a:xfrm>
          <a:prstGeom prst="line">
            <a:avLst/>
          </a:prstGeom>
          <a:noFill/>
          <a:ln w="9525">
            <a:solidFill>
              <a:schemeClr val="tx1"/>
            </a:solidFill>
            <a:round/>
            <a:headEnd/>
            <a:tailEnd type="triangle" w="med" len="med"/>
          </a:ln>
          <a:effectLst/>
        </p:spPr>
        <p:txBody>
          <a:bodyPr wrap="none" anchor="ctr"/>
          <a:lstStyle/>
          <a:p>
            <a:endParaRPr lang="tr-TR" b="1">
              <a:solidFill>
                <a:prstClr val="black"/>
              </a:solidFill>
              <a:latin typeface="Calibri"/>
            </a:endParaRPr>
          </a:p>
        </p:txBody>
      </p:sp>
      <p:sp>
        <p:nvSpPr>
          <p:cNvPr id="30737" name="Line 17"/>
          <p:cNvSpPr>
            <a:spLocks noChangeShapeType="1"/>
          </p:cNvSpPr>
          <p:nvPr/>
        </p:nvSpPr>
        <p:spPr bwMode="auto">
          <a:xfrm flipV="1">
            <a:off x="3467100" y="5264150"/>
            <a:ext cx="342900" cy="285750"/>
          </a:xfrm>
          <a:prstGeom prst="line">
            <a:avLst/>
          </a:prstGeom>
          <a:noFill/>
          <a:ln w="25400">
            <a:solidFill>
              <a:schemeClr val="tx1"/>
            </a:solidFill>
            <a:round/>
            <a:headEnd/>
            <a:tailEnd type="triangle" w="med" len="med"/>
          </a:ln>
          <a:effectLst/>
        </p:spPr>
        <p:txBody>
          <a:bodyPr wrap="none" anchor="ctr"/>
          <a:lstStyle/>
          <a:p>
            <a:endParaRPr lang="tr-TR" b="1">
              <a:solidFill>
                <a:prstClr val="black"/>
              </a:solidFill>
              <a:latin typeface="Calibri"/>
            </a:endParaRPr>
          </a:p>
        </p:txBody>
      </p:sp>
      <p:sp>
        <p:nvSpPr>
          <p:cNvPr id="30738" name="Line 18"/>
          <p:cNvSpPr>
            <a:spLocks noChangeShapeType="1"/>
          </p:cNvSpPr>
          <p:nvPr/>
        </p:nvSpPr>
        <p:spPr bwMode="auto">
          <a:xfrm flipH="1">
            <a:off x="4387851" y="3492500"/>
            <a:ext cx="1878013" cy="1143000"/>
          </a:xfrm>
          <a:prstGeom prst="line">
            <a:avLst/>
          </a:prstGeom>
          <a:noFill/>
          <a:ln w="9525">
            <a:solidFill>
              <a:schemeClr val="tx1"/>
            </a:solidFill>
            <a:round/>
            <a:headEnd/>
            <a:tailEnd type="triangle" w="med" len="med"/>
          </a:ln>
          <a:effectLst/>
        </p:spPr>
        <p:txBody>
          <a:bodyPr wrap="none" anchor="ctr"/>
          <a:lstStyle/>
          <a:p>
            <a:endParaRPr lang="tr-TR">
              <a:solidFill>
                <a:prstClr val="black"/>
              </a:solidFill>
              <a:latin typeface="Calibri"/>
            </a:endParaRPr>
          </a:p>
        </p:txBody>
      </p:sp>
      <p:sp>
        <p:nvSpPr>
          <p:cNvPr id="30739" name="Text Box 19"/>
          <p:cNvSpPr txBox="1">
            <a:spLocks noChangeArrowheads="1"/>
          </p:cNvSpPr>
          <p:nvPr/>
        </p:nvSpPr>
        <p:spPr bwMode="auto">
          <a:xfrm>
            <a:off x="5707064" y="3065464"/>
            <a:ext cx="1506537" cy="396875"/>
          </a:xfrm>
          <a:prstGeom prst="rect">
            <a:avLst/>
          </a:prstGeom>
          <a:solidFill>
            <a:schemeClr val="accent2">
              <a:lumMod val="20000"/>
              <a:lumOff val="80000"/>
            </a:schemeClr>
          </a:solidFill>
          <a:ln w="9525">
            <a:noFill/>
            <a:miter lim="800000"/>
            <a:headEnd/>
            <a:tailEnd/>
          </a:ln>
          <a:effectLst/>
        </p:spPr>
        <p:txBody>
          <a:bodyPr wrap="none">
            <a:spAutoFit/>
          </a:bodyPr>
          <a:lstStyle/>
          <a:p>
            <a:pPr eaLnBrk="0" hangingPunct="0"/>
            <a:r>
              <a:rPr lang="cs-CZ" sz="2000" b="1" dirty="0">
                <a:solidFill>
                  <a:srgbClr val="000000"/>
                </a:solidFill>
                <a:latin typeface="Calibri"/>
              </a:rPr>
              <a:t>c</a:t>
            </a:r>
            <a:r>
              <a:rPr lang="en-US" sz="2000" b="1" dirty="0" err="1">
                <a:solidFill>
                  <a:srgbClr val="000000"/>
                </a:solidFill>
                <a:latin typeface="Calibri"/>
              </a:rPr>
              <a:t>ontra</a:t>
            </a:r>
            <a:r>
              <a:rPr lang="cs-CZ" sz="2000" b="1" dirty="0">
                <a:solidFill>
                  <a:srgbClr val="000000"/>
                </a:solidFill>
                <a:latin typeface="Calibri"/>
              </a:rPr>
              <a:t>c</a:t>
            </a:r>
            <a:r>
              <a:rPr lang="en-US" sz="2000" b="1" dirty="0" err="1">
                <a:solidFill>
                  <a:srgbClr val="000000"/>
                </a:solidFill>
                <a:latin typeface="Calibri"/>
              </a:rPr>
              <a:t>tilit</a:t>
            </a:r>
            <a:r>
              <a:rPr lang="cs-CZ" sz="2000" b="1" dirty="0">
                <a:solidFill>
                  <a:srgbClr val="000000"/>
                </a:solidFill>
                <a:latin typeface="Calibri"/>
              </a:rPr>
              <a:t>y</a:t>
            </a:r>
            <a:endParaRPr lang="en-US" sz="2000" b="1" dirty="0">
              <a:solidFill>
                <a:srgbClr val="000000"/>
              </a:solidFill>
              <a:latin typeface="Calibri"/>
            </a:endParaRPr>
          </a:p>
        </p:txBody>
      </p:sp>
      <p:sp>
        <p:nvSpPr>
          <p:cNvPr id="30741" name="Line 21"/>
          <p:cNvSpPr>
            <a:spLocks noChangeShapeType="1"/>
          </p:cNvSpPr>
          <p:nvPr/>
        </p:nvSpPr>
        <p:spPr bwMode="auto">
          <a:xfrm flipH="1">
            <a:off x="7213600" y="2882900"/>
            <a:ext cx="1117600" cy="381000"/>
          </a:xfrm>
          <a:prstGeom prst="line">
            <a:avLst/>
          </a:prstGeom>
          <a:noFill/>
          <a:ln w="9525">
            <a:solidFill>
              <a:schemeClr val="tx1"/>
            </a:solidFill>
            <a:round/>
            <a:headEnd/>
            <a:tailEnd type="triangle" w="med" len="med"/>
          </a:ln>
          <a:effectLst/>
        </p:spPr>
        <p:txBody>
          <a:bodyPr wrap="none" anchor="ctr"/>
          <a:lstStyle/>
          <a:p>
            <a:endParaRPr lang="tr-TR">
              <a:solidFill>
                <a:prstClr val="black"/>
              </a:solidFill>
              <a:latin typeface="Calibri"/>
            </a:endParaRPr>
          </a:p>
        </p:txBody>
      </p:sp>
      <p:sp>
        <p:nvSpPr>
          <p:cNvPr id="30742" name="Rectangle 22"/>
          <p:cNvSpPr>
            <a:spLocks noChangeArrowheads="1"/>
          </p:cNvSpPr>
          <p:nvPr/>
        </p:nvSpPr>
        <p:spPr bwMode="auto">
          <a:xfrm>
            <a:off x="6168008" y="3573016"/>
            <a:ext cx="4860032" cy="3385542"/>
          </a:xfrm>
          <a:prstGeom prst="rect">
            <a:avLst/>
          </a:prstGeom>
          <a:noFill/>
          <a:ln w="9525">
            <a:noFill/>
            <a:miter lim="800000"/>
            <a:headEnd/>
            <a:tailEnd/>
          </a:ln>
          <a:effectLst/>
        </p:spPr>
        <p:txBody>
          <a:bodyPr wrap="square">
            <a:spAutoFit/>
          </a:bodyPr>
          <a:lstStyle/>
          <a:p>
            <a:pPr eaLnBrk="0" hangingPunct="0">
              <a:spcBef>
                <a:spcPct val="50000"/>
              </a:spcBef>
              <a:buFontTx/>
              <a:buChar char="•"/>
            </a:pPr>
            <a:r>
              <a:rPr lang="en-US" sz="3200" b="1" dirty="0">
                <a:solidFill>
                  <a:prstClr val="black"/>
                </a:solidFill>
                <a:latin typeface="Calibri"/>
              </a:rPr>
              <a:t> Depends on</a:t>
            </a:r>
            <a:r>
              <a:rPr lang="cs-CZ" sz="3200" b="1" dirty="0">
                <a:solidFill>
                  <a:prstClr val="black"/>
                </a:solidFill>
                <a:latin typeface="Calibri"/>
              </a:rPr>
              <a:t>: </a:t>
            </a:r>
            <a:endParaRPr lang="tr-TR" sz="3200" b="1" dirty="0">
              <a:solidFill>
                <a:prstClr val="black"/>
              </a:solidFill>
              <a:latin typeface="Calibri"/>
            </a:endParaRPr>
          </a:p>
          <a:p>
            <a:pPr marL="720000" eaLnBrk="0" hangingPunct="0">
              <a:buFontTx/>
              <a:buChar char="•"/>
            </a:pPr>
            <a:r>
              <a:rPr lang="cs-CZ" sz="2800" b="1" dirty="0">
                <a:solidFill>
                  <a:prstClr val="black"/>
                </a:solidFill>
                <a:latin typeface="Calibri"/>
              </a:rPr>
              <a:t>preload, </a:t>
            </a:r>
            <a:endParaRPr lang="tr-TR" sz="2800" b="1" dirty="0">
              <a:solidFill>
                <a:prstClr val="black"/>
              </a:solidFill>
              <a:latin typeface="Calibri"/>
            </a:endParaRPr>
          </a:p>
          <a:p>
            <a:pPr marL="720000" eaLnBrk="0" hangingPunct="0">
              <a:buFontTx/>
              <a:buChar char="•"/>
            </a:pPr>
            <a:r>
              <a:rPr lang="cs-CZ" sz="2800" b="1" dirty="0">
                <a:solidFill>
                  <a:prstClr val="black"/>
                </a:solidFill>
                <a:latin typeface="Calibri"/>
              </a:rPr>
              <a:t>afterload, </a:t>
            </a:r>
            <a:endParaRPr lang="tr-TR" sz="2800" b="1" dirty="0">
              <a:solidFill>
                <a:prstClr val="black"/>
              </a:solidFill>
              <a:latin typeface="Calibri"/>
            </a:endParaRPr>
          </a:p>
          <a:p>
            <a:pPr marL="720000" eaLnBrk="0" hangingPunct="0">
              <a:buFontTx/>
              <a:buChar char="•"/>
            </a:pPr>
            <a:r>
              <a:rPr lang="cs-CZ" sz="2800" b="1" dirty="0">
                <a:solidFill>
                  <a:prstClr val="black"/>
                </a:solidFill>
                <a:latin typeface="Calibri"/>
              </a:rPr>
              <a:t>Contractility</a:t>
            </a:r>
            <a:endParaRPr lang="tr-TR" sz="2800" b="1" dirty="0">
              <a:solidFill>
                <a:prstClr val="black"/>
              </a:solidFill>
              <a:latin typeface="Calibri"/>
            </a:endParaRPr>
          </a:p>
          <a:p>
            <a:pPr marL="357188" eaLnBrk="0" hangingPunct="0"/>
            <a:r>
              <a:rPr lang="cs-CZ" sz="3600" b="1" dirty="0">
                <a:solidFill>
                  <a:prstClr val="black"/>
                </a:solidFill>
                <a:latin typeface="Calibri"/>
              </a:rPr>
              <a:t>SV = ED</a:t>
            </a:r>
            <a:r>
              <a:rPr lang="tr-TR" sz="3600" b="1" dirty="0">
                <a:solidFill>
                  <a:prstClr val="black"/>
                </a:solidFill>
                <a:latin typeface="Calibri"/>
              </a:rPr>
              <a:t>V</a:t>
            </a:r>
            <a:r>
              <a:rPr lang="cs-CZ" sz="3600" b="1" dirty="0">
                <a:solidFill>
                  <a:prstClr val="black"/>
                </a:solidFill>
                <a:latin typeface="Calibri"/>
              </a:rPr>
              <a:t>– ESV</a:t>
            </a:r>
            <a:endParaRPr lang="tr-TR" sz="3600" b="1" dirty="0">
              <a:solidFill>
                <a:prstClr val="black"/>
              </a:solidFill>
              <a:latin typeface="Calibri"/>
            </a:endParaRPr>
          </a:p>
          <a:p>
            <a:pPr eaLnBrk="0" hangingPunct="0">
              <a:spcBef>
                <a:spcPct val="50000"/>
              </a:spcBef>
              <a:buFontTx/>
              <a:buChar char="•"/>
            </a:pPr>
            <a:r>
              <a:rPr lang="cs-CZ" b="1" dirty="0">
                <a:solidFill>
                  <a:prstClr val="black"/>
                </a:solidFill>
                <a:latin typeface="Calibri"/>
              </a:rPr>
              <a:t>EDV</a:t>
            </a:r>
            <a:r>
              <a:rPr lang="tr-TR" b="1" dirty="0">
                <a:solidFill>
                  <a:prstClr val="black"/>
                </a:solidFill>
                <a:latin typeface="Calibri"/>
              </a:rPr>
              <a:t>=</a:t>
            </a:r>
            <a:r>
              <a:rPr lang="cs-CZ" b="1" dirty="0">
                <a:solidFill>
                  <a:prstClr val="black"/>
                </a:solidFill>
                <a:latin typeface="Calibri"/>
              </a:rPr>
              <a:t> (end</a:t>
            </a:r>
            <a:r>
              <a:rPr lang="tr-TR" b="1" dirty="0">
                <a:solidFill>
                  <a:prstClr val="black"/>
                </a:solidFill>
                <a:latin typeface="Calibri"/>
              </a:rPr>
              <a:t>-</a:t>
            </a:r>
            <a:r>
              <a:rPr lang="cs-CZ" b="1" dirty="0">
                <a:solidFill>
                  <a:prstClr val="black"/>
                </a:solidFill>
                <a:latin typeface="Calibri"/>
              </a:rPr>
              <a:t>diastolic volume)</a:t>
            </a:r>
            <a:endParaRPr lang="tr-TR" b="1" dirty="0">
              <a:solidFill>
                <a:prstClr val="black"/>
              </a:solidFill>
              <a:latin typeface="Calibri"/>
            </a:endParaRPr>
          </a:p>
          <a:p>
            <a:pPr eaLnBrk="0" hangingPunct="0">
              <a:spcBef>
                <a:spcPct val="50000"/>
              </a:spcBef>
              <a:buFontTx/>
              <a:buChar char="•"/>
            </a:pPr>
            <a:r>
              <a:rPr lang="cs-CZ" b="1" dirty="0">
                <a:solidFill>
                  <a:prstClr val="black"/>
                </a:solidFill>
                <a:latin typeface="Calibri"/>
              </a:rPr>
              <a:t>ESV (end</a:t>
            </a:r>
            <a:r>
              <a:rPr lang="tr-TR" b="1" dirty="0">
                <a:solidFill>
                  <a:prstClr val="black"/>
                </a:solidFill>
                <a:latin typeface="Calibri"/>
              </a:rPr>
              <a:t>-</a:t>
            </a:r>
            <a:r>
              <a:rPr lang="cs-CZ" b="1" dirty="0">
                <a:solidFill>
                  <a:prstClr val="black"/>
                </a:solidFill>
                <a:latin typeface="Calibri"/>
              </a:rPr>
              <a:t>systolic volume)</a:t>
            </a:r>
          </a:p>
        </p:txBody>
      </p:sp>
      <p:sp>
        <p:nvSpPr>
          <p:cNvPr id="23" name="Rectangle 2"/>
          <p:cNvSpPr txBox="1">
            <a:spLocks noChangeArrowheads="1"/>
          </p:cNvSpPr>
          <p:nvPr/>
        </p:nvSpPr>
        <p:spPr>
          <a:xfrm>
            <a:off x="1981200" y="274638"/>
            <a:ext cx="8147248" cy="634082"/>
          </a:xfrm>
          <a:prstGeom prst="rect">
            <a:avLst/>
          </a:prstGeom>
          <a:solidFill>
            <a:schemeClr val="accent5">
              <a:lumMod val="20000"/>
              <a:lumOff val="80000"/>
            </a:schemeClr>
          </a:solidFill>
        </p:spPr>
        <p:txBody>
          <a:bodyPr/>
          <a:lstStyle/>
          <a:p>
            <a:pPr algn="ctr">
              <a:spcBef>
                <a:spcPct val="0"/>
              </a:spcBef>
              <a:defRPr/>
            </a:pPr>
            <a:r>
              <a:rPr lang="cs-CZ" sz="4400" b="1">
                <a:solidFill>
                  <a:prstClr val="black"/>
                </a:solidFill>
                <a:latin typeface="Calibri"/>
              </a:rPr>
              <a:t>Stroke (systolic) volume (SV)</a:t>
            </a:r>
            <a:endParaRPr lang="cs-CZ" sz="4400" b="1" u="sng" dirty="0">
              <a:solidFill>
                <a:prstClr val="black"/>
              </a:solidFill>
              <a:latin typeface="Calibri"/>
            </a:endParaRPr>
          </a:p>
        </p:txBody>
      </p:sp>
      <p:sp>
        <p:nvSpPr>
          <p:cNvPr id="24" name="23 Dikdörtgen"/>
          <p:cNvSpPr/>
          <p:nvPr/>
        </p:nvSpPr>
        <p:spPr>
          <a:xfrm>
            <a:off x="1847528" y="908721"/>
            <a:ext cx="7848872" cy="461665"/>
          </a:xfrm>
          <a:prstGeom prst="rect">
            <a:avLst/>
          </a:prstGeom>
        </p:spPr>
        <p:txBody>
          <a:bodyPr wrap="square">
            <a:spAutoFit/>
          </a:bodyPr>
          <a:lstStyle/>
          <a:p>
            <a:r>
              <a:rPr lang="tr-TR" sz="2400" b="1" dirty="0">
                <a:solidFill>
                  <a:prstClr val="black"/>
                </a:solidFill>
                <a:latin typeface="Calibri"/>
              </a:rPr>
              <a:t>B</a:t>
            </a:r>
            <a:r>
              <a:rPr lang="cs-CZ" sz="2400" b="1" dirty="0">
                <a:solidFill>
                  <a:prstClr val="black"/>
                </a:solidFill>
                <a:latin typeface="Calibri"/>
              </a:rPr>
              <a:t>lood volume ejected from ventricle during systole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03200"/>
            <a:ext cx="7772400" cy="1143000"/>
          </a:xfrm>
          <a:solidFill>
            <a:schemeClr val="accent1">
              <a:lumMod val="20000"/>
              <a:lumOff val="80000"/>
            </a:schemeClr>
          </a:solidFill>
        </p:spPr>
        <p:txBody>
          <a:bodyPr/>
          <a:lstStyle/>
          <a:p>
            <a:r>
              <a:rPr lang="en-US" b="1" dirty="0"/>
              <a:t>Cardiac output, cardiac index</a:t>
            </a:r>
            <a:endParaRPr lang="cs-CZ" b="1" dirty="0"/>
          </a:p>
        </p:txBody>
      </p:sp>
      <p:sp>
        <p:nvSpPr>
          <p:cNvPr id="47107" name="Text Box 3"/>
          <p:cNvSpPr txBox="1">
            <a:spLocks noGrp="1" noChangeArrowheads="1"/>
          </p:cNvSpPr>
          <p:nvPr>
            <p:ph type="body" idx="1"/>
          </p:nvPr>
        </p:nvSpPr>
        <p:spPr>
          <a:xfrm>
            <a:off x="1991544" y="1412776"/>
            <a:ext cx="8606606" cy="5216624"/>
          </a:xfrm>
          <a:noFill/>
          <a:ln/>
        </p:spPr>
        <p:txBody>
          <a:bodyPr/>
          <a:lstStyle/>
          <a:p>
            <a:pPr>
              <a:lnSpc>
                <a:spcPct val="90000"/>
              </a:lnSpc>
              <a:buFontTx/>
              <a:buNone/>
            </a:pPr>
            <a:r>
              <a:rPr lang="en-US" sz="2800" b="1" dirty="0"/>
              <a:t>CO </a:t>
            </a:r>
            <a:r>
              <a:rPr lang="tr-TR" sz="2800" b="1" dirty="0"/>
              <a:t>(</a:t>
            </a:r>
            <a:r>
              <a:rPr lang="tr-TR" sz="2800" b="1" dirty="0" err="1"/>
              <a:t>Cardiac</a:t>
            </a:r>
            <a:r>
              <a:rPr lang="tr-TR" sz="2800" b="1" dirty="0"/>
              <a:t> </a:t>
            </a:r>
            <a:r>
              <a:rPr lang="tr-TR" sz="2800" b="1" dirty="0" err="1"/>
              <a:t>Output</a:t>
            </a:r>
            <a:r>
              <a:rPr lang="tr-TR" sz="2800" b="1" dirty="0"/>
              <a:t>) </a:t>
            </a:r>
            <a:r>
              <a:rPr lang="en-US" sz="2800" b="1" dirty="0"/>
              <a:t>= HR × SV </a:t>
            </a:r>
          </a:p>
          <a:p>
            <a:pPr>
              <a:lnSpc>
                <a:spcPct val="90000"/>
              </a:lnSpc>
              <a:buFontTx/>
              <a:buNone/>
            </a:pPr>
            <a:r>
              <a:rPr lang="en-US" sz="2800" b="1" dirty="0"/>
              <a:t>(HR = heart rate, SV = stroke volume)</a:t>
            </a:r>
          </a:p>
          <a:p>
            <a:pPr>
              <a:lnSpc>
                <a:spcPct val="90000"/>
              </a:lnSpc>
            </a:pPr>
            <a:r>
              <a:rPr lang="en-US" sz="2800" b="1" u="sng" dirty="0"/>
              <a:t>Normal values</a:t>
            </a:r>
            <a:r>
              <a:rPr lang="en-US" sz="2800" b="1" dirty="0"/>
              <a:t>: 4–</a:t>
            </a:r>
            <a:r>
              <a:rPr lang="tr-TR" sz="2800" b="1" dirty="0"/>
              <a:t>5</a:t>
            </a:r>
            <a:r>
              <a:rPr lang="en-US" sz="2800" b="1" dirty="0"/>
              <a:t> L/min</a:t>
            </a:r>
          </a:p>
          <a:p>
            <a:pPr>
              <a:lnSpc>
                <a:spcPct val="90000"/>
              </a:lnSpc>
            </a:pPr>
            <a:endParaRPr lang="en-US" sz="2800" b="1" dirty="0"/>
          </a:p>
          <a:p>
            <a:pPr>
              <a:lnSpc>
                <a:spcPct val="90000"/>
              </a:lnSpc>
              <a:buFontTx/>
              <a:buNone/>
            </a:pPr>
            <a:r>
              <a:rPr lang="en-US" sz="2800" b="1" dirty="0"/>
              <a:t>CI</a:t>
            </a:r>
            <a:r>
              <a:rPr lang="tr-TR" sz="2800" b="1" dirty="0"/>
              <a:t> (</a:t>
            </a:r>
            <a:r>
              <a:rPr lang="tr-TR" sz="2800" b="1" dirty="0" err="1"/>
              <a:t>Cardiac</a:t>
            </a:r>
            <a:r>
              <a:rPr lang="tr-TR" sz="2800" b="1" dirty="0"/>
              <a:t> </a:t>
            </a:r>
            <a:r>
              <a:rPr lang="tr-TR" sz="2800" b="1" dirty="0" err="1"/>
              <a:t>Index</a:t>
            </a:r>
            <a:r>
              <a:rPr lang="tr-TR" sz="2800" b="1" dirty="0"/>
              <a:t>)</a:t>
            </a:r>
            <a:r>
              <a:rPr lang="en-US" sz="2800" b="1" dirty="0"/>
              <a:t> = CO/body surface</a:t>
            </a:r>
          </a:p>
          <a:p>
            <a:pPr>
              <a:lnSpc>
                <a:spcPct val="90000"/>
              </a:lnSpc>
            </a:pPr>
            <a:r>
              <a:rPr lang="en-US" sz="2800" b="1" dirty="0"/>
              <a:t>Normal values: 2.8 – 4.2 L/m</a:t>
            </a:r>
            <a:r>
              <a:rPr lang="en-US" sz="2800" b="1" baseline="30000" dirty="0"/>
              <a:t>2</a:t>
            </a:r>
            <a:endParaRPr lang="tr-TR" sz="2800" b="1" baseline="30000" dirty="0"/>
          </a:p>
          <a:p>
            <a:pPr>
              <a:lnSpc>
                <a:spcPct val="90000"/>
              </a:lnSpc>
            </a:pPr>
            <a:endParaRPr lang="tr-TR" sz="2800" b="1" baseline="30000" dirty="0"/>
          </a:p>
          <a:p>
            <a:pPr>
              <a:lnSpc>
                <a:spcPct val="90000"/>
              </a:lnSpc>
            </a:pPr>
            <a:r>
              <a:rPr lang="tr-TR" sz="2800" b="1" dirty="0" err="1"/>
              <a:t>Larger</a:t>
            </a:r>
            <a:r>
              <a:rPr lang="tr-TR" sz="2800" b="1" dirty="0"/>
              <a:t> body </a:t>
            </a:r>
            <a:r>
              <a:rPr lang="tr-TR" sz="2800" b="1" dirty="0" err="1"/>
              <a:t>surface</a:t>
            </a:r>
            <a:r>
              <a:rPr lang="tr-TR" sz="2800" b="1" dirty="0"/>
              <a:t> </a:t>
            </a:r>
            <a:r>
              <a:rPr lang="tr-TR" sz="2800" b="1" dirty="0" err="1"/>
              <a:t>decreases</a:t>
            </a:r>
            <a:r>
              <a:rPr lang="tr-TR" sz="2800" b="1" dirty="0"/>
              <a:t> </a:t>
            </a:r>
            <a:r>
              <a:rPr lang="tr-TR" sz="2800" b="1" dirty="0" err="1"/>
              <a:t>cardiac</a:t>
            </a:r>
            <a:r>
              <a:rPr lang="tr-TR" sz="2800" b="1" dirty="0"/>
              <a:t> </a:t>
            </a:r>
            <a:r>
              <a:rPr lang="tr-TR" sz="2800" b="1" dirty="0" err="1"/>
              <a:t>index</a:t>
            </a:r>
            <a:r>
              <a:rPr lang="tr-TR" sz="2800" b="1" dirty="0"/>
              <a:t>  </a:t>
            </a:r>
            <a:r>
              <a:rPr lang="tr-TR" sz="2800" b="1" dirty="0" err="1"/>
              <a:t>value</a:t>
            </a:r>
            <a:endParaRPr lang="tr-TR" sz="2800" b="1" dirty="0"/>
          </a:p>
          <a:p>
            <a:pPr>
              <a:lnSpc>
                <a:spcPct val="90000"/>
              </a:lnSpc>
            </a:pPr>
            <a:r>
              <a:rPr lang="tr-TR" sz="2800" b="1" dirty="0" err="1"/>
              <a:t>Larger</a:t>
            </a:r>
            <a:r>
              <a:rPr lang="tr-TR" sz="2800" b="1" dirty="0"/>
              <a:t> </a:t>
            </a:r>
            <a:r>
              <a:rPr lang="tr-TR" sz="2800" b="1" dirty="0" err="1"/>
              <a:t>dog</a:t>
            </a:r>
            <a:r>
              <a:rPr lang="tr-TR" sz="2800" b="1" dirty="0"/>
              <a:t> </a:t>
            </a:r>
            <a:r>
              <a:rPr lang="tr-TR" sz="2800" b="1" dirty="0" err="1"/>
              <a:t>breeds</a:t>
            </a:r>
            <a:r>
              <a:rPr lang="tr-TR" sz="2800" b="1" dirty="0"/>
              <a:t> </a:t>
            </a:r>
            <a:r>
              <a:rPr lang="tr-TR" sz="2800" b="1" dirty="0" err="1"/>
              <a:t>have</a:t>
            </a:r>
            <a:r>
              <a:rPr lang="tr-TR" sz="2800" b="1" dirty="0"/>
              <a:t> </a:t>
            </a:r>
            <a:r>
              <a:rPr lang="tr-TR" sz="2800" b="1" dirty="0" err="1"/>
              <a:t>lower</a:t>
            </a:r>
            <a:r>
              <a:rPr lang="tr-TR" sz="2800" b="1" dirty="0"/>
              <a:t> HR </a:t>
            </a:r>
            <a:r>
              <a:rPr lang="tr-TR" sz="2800" b="1" dirty="0" err="1"/>
              <a:t>than</a:t>
            </a:r>
            <a:r>
              <a:rPr lang="tr-TR" sz="2800" b="1" dirty="0"/>
              <a:t> </a:t>
            </a:r>
            <a:r>
              <a:rPr lang="tr-TR" sz="2800" b="1" dirty="0" err="1"/>
              <a:t>the</a:t>
            </a:r>
            <a:r>
              <a:rPr lang="tr-TR" sz="2800" b="1" dirty="0"/>
              <a:t> </a:t>
            </a:r>
            <a:r>
              <a:rPr lang="tr-TR" sz="2800" b="1" dirty="0" err="1"/>
              <a:t>smaller</a:t>
            </a:r>
            <a:r>
              <a:rPr lang="tr-TR" sz="2800" b="1" dirty="0"/>
              <a:t> </a:t>
            </a:r>
            <a:r>
              <a:rPr lang="tr-TR" sz="2800" b="1" dirty="0" err="1"/>
              <a:t>breeds</a:t>
            </a:r>
            <a:r>
              <a:rPr lang="tr-TR" sz="2800" b="1" dirty="0"/>
              <a:t>.</a:t>
            </a:r>
            <a:endParaRPr lang="en-US" sz="2800" b="1" baseline="30000" dirty="0"/>
          </a:p>
          <a:p>
            <a:pPr>
              <a:lnSpc>
                <a:spcPct val="90000"/>
              </a:lnSpc>
            </a:pPr>
            <a:endParaRPr lang="en-US"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The blood 	</a:t>
            </a:r>
          </a:p>
        </p:txBody>
      </p:sp>
      <p:sp>
        <p:nvSpPr>
          <p:cNvPr id="27651" name="Rectangle 3"/>
          <p:cNvSpPr>
            <a:spLocks noGrp="1" noChangeArrowheads="1"/>
          </p:cNvSpPr>
          <p:nvPr>
            <p:ph type="body" idx="1"/>
          </p:nvPr>
        </p:nvSpPr>
        <p:spPr>
          <a:xfrm>
            <a:off x="1919536" y="1124744"/>
            <a:ext cx="8424936" cy="5400600"/>
          </a:xfrm>
        </p:spPr>
        <p:txBody>
          <a:bodyPr>
            <a:normAutofit fontScale="77500" lnSpcReduction="20000"/>
          </a:bodyPr>
          <a:lstStyle/>
          <a:p>
            <a:pPr lvl="1"/>
            <a:r>
              <a:rPr lang="en-US" dirty="0"/>
              <a:t>Transportation</a:t>
            </a:r>
          </a:p>
          <a:p>
            <a:pPr lvl="1"/>
            <a:r>
              <a:rPr lang="en-US" dirty="0"/>
              <a:t>temperature regulation</a:t>
            </a:r>
          </a:p>
          <a:p>
            <a:pPr lvl="1"/>
            <a:r>
              <a:rPr lang="en-US" dirty="0"/>
              <a:t>acid base (pH) balance)</a:t>
            </a:r>
          </a:p>
          <a:p>
            <a:r>
              <a:rPr lang="en-US" sz="3000" dirty="0"/>
              <a:t>We know about the transportation</a:t>
            </a:r>
          </a:p>
          <a:p>
            <a:r>
              <a:rPr lang="en-US" sz="3000" dirty="0"/>
              <a:t>Blood picks up heat from the body core and directs it to the periphery or skin.</a:t>
            </a:r>
          </a:p>
          <a:p>
            <a:r>
              <a:rPr lang="en-US" sz="3000" dirty="0"/>
              <a:t>Blood buffers the acid produced during anaerobic metabolism, maintaining the proper pH for efficient activity in metabolism.</a:t>
            </a:r>
            <a:endParaRPr lang="tr-TR" sz="3000" dirty="0"/>
          </a:p>
          <a:p>
            <a:r>
              <a:rPr lang="en-US" sz="2800" dirty="0"/>
              <a:t>Depends on the size and training status</a:t>
            </a:r>
          </a:p>
          <a:p>
            <a:r>
              <a:rPr lang="en-US" sz="2800" dirty="0"/>
              <a:t>Larger volumes assoc. </a:t>
            </a:r>
            <a:r>
              <a:rPr lang="tr-TR" sz="2800" dirty="0"/>
              <a:t>w</a:t>
            </a:r>
            <a:r>
              <a:rPr lang="en-US" sz="2800" dirty="0" err="1"/>
              <a:t>ith</a:t>
            </a:r>
            <a:r>
              <a:rPr lang="en-US" sz="2800" dirty="0"/>
              <a:t> larger individuals and higher endurance</a:t>
            </a:r>
          </a:p>
          <a:p>
            <a:r>
              <a:rPr lang="en-US" sz="2800" dirty="0"/>
              <a:t>5-6 L in men; 4-5 L in women</a:t>
            </a:r>
          </a:p>
          <a:p>
            <a:r>
              <a:rPr lang="tr-TR" sz="2800" dirty="0"/>
              <a:t>P</a:t>
            </a:r>
            <a:r>
              <a:rPr lang="en-US" sz="2800" dirty="0" err="1"/>
              <a:t>lasma</a:t>
            </a:r>
            <a:r>
              <a:rPr lang="en-US" sz="2800" dirty="0"/>
              <a:t> 55-60% but can decrease 10% due to intense heat and dehydration</a:t>
            </a:r>
            <a:r>
              <a:rPr lang="tr-TR" sz="2800" dirty="0"/>
              <a:t>, </a:t>
            </a:r>
            <a:r>
              <a:rPr lang="en-US" sz="2800" dirty="0"/>
              <a:t>exercise</a:t>
            </a:r>
            <a:endParaRPr lang="tr-TR" sz="2800" dirty="0"/>
          </a:p>
          <a:p>
            <a:r>
              <a:rPr lang="en-US" sz="2800" dirty="0"/>
              <a:t> 90% of plasma is H20, 7% is plasma proteins, 3% is cellular nutrients (electrolytes, etc)</a:t>
            </a:r>
          </a:p>
          <a:p>
            <a:endParaRPr lang="en-US"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2" descr="7"/>
          <p:cNvPicPr>
            <a:picLocks noChangeAspect="1" noChangeArrowheads="1"/>
          </p:cNvPicPr>
          <p:nvPr/>
        </p:nvPicPr>
        <p:blipFill>
          <a:blip r:embed="rId2" cstate="print">
            <a:lum contrast="24000"/>
          </a:blip>
          <a:srcRect l="12318" r="10779"/>
          <a:stretch>
            <a:fillRect/>
          </a:stretch>
        </p:blipFill>
        <p:spPr bwMode="auto">
          <a:xfrm>
            <a:off x="6312024" y="737242"/>
            <a:ext cx="3240360" cy="6120758"/>
          </a:xfrm>
          <a:prstGeom prst="rect">
            <a:avLst/>
          </a:prstGeom>
          <a:noFill/>
        </p:spPr>
      </p:pic>
      <p:sp>
        <p:nvSpPr>
          <p:cNvPr id="4" name="Text Box 35"/>
          <p:cNvSpPr txBox="1">
            <a:spLocks noChangeArrowheads="1"/>
          </p:cNvSpPr>
          <p:nvPr/>
        </p:nvSpPr>
        <p:spPr bwMode="auto">
          <a:xfrm>
            <a:off x="1919536" y="1268761"/>
            <a:ext cx="4055368" cy="5109091"/>
          </a:xfrm>
          <a:prstGeom prst="rect">
            <a:avLst/>
          </a:prstGeom>
          <a:noFill/>
          <a:ln w="12700">
            <a:noFill/>
            <a:miter lim="800000"/>
            <a:headEnd type="none" w="sm" len="sm"/>
            <a:tailEnd type="none" w="sm" len="sm"/>
          </a:ln>
          <a:effectLst/>
        </p:spPr>
        <p:txBody>
          <a:bodyPr wrap="square">
            <a:spAutoFit/>
          </a:bodyPr>
          <a:lstStyle/>
          <a:p>
            <a:pPr>
              <a:buClr>
                <a:srgbClr val="0000FF"/>
              </a:buClr>
              <a:buFont typeface="Wingdings" pitchFamily="2" charset="2"/>
              <a:buChar char="q"/>
              <a:tabLst>
                <a:tab pos="171450" algn="l"/>
                <a:tab pos="2286000" algn="l"/>
                <a:tab pos="2400300" algn="l"/>
              </a:tabLst>
            </a:pPr>
            <a:r>
              <a:rPr lang="en-US" sz="2000" dirty="0">
                <a:solidFill>
                  <a:srgbClr val="800080"/>
                </a:solidFill>
                <a:latin typeface="Calibri"/>
              </a:rPr>
              <a:t> </a:t>
            </a:r>
            <a:r>
              <a:rPr lang="en-US" b="1" dirty="0">
                <a:solidFill>
                  <a:prstClr val="black"/>
                </a:solidFill>
                <a:latin typeface="Calibri"/>
              </a:rPr>
              <a:t>Whole blood consists of </a:t>
            </a:r>
            <a:r>
              <a:rPr lang="en-US" b="1" dirty="0">
                <a:solidFill>
                  <a:srgbClr val="800080"/>
                </a:solidFill>
                <a:latin typeface="Calibri"/>
              </a:rPr>
              <a:t>formed elements</a:t>
            </a:r>
            <a:r>
              <a:rPr lang="en-US" b="1" dirty="0">
                <a:solidFill>
                  <a:prstClr val="black"/>
                </a:solidFill>
                <a:latin typeface="Calibri"/>
              </a:rPr>
              <a:t> and </a:t>
            </a:r>
            <a:r>
              <a:rPr lang="en-US" b="1" dirty="0">
                <a:solidFill>
                  <a:srgbClr val="800080"/>
                </a:solidFill>
                <a:latin typeface="Calibri"/>
              </a:rPr>
              <a:t>plasma</a:t>
            </a:r>
          </a:p>
          <a:p>
            <a:pPr>
              <a:buClr>
                <a:srgbClr val="0000FF"/>
              </a:buClr>
              <a:buFontTx/>
              <a:buChar char="•"/>
              <a:tabLst>
                <a:tab pos="171450" algn="l"/>
                <a:tab pos="2286000" algn="l"/>
                <a:tab pos="2400300" algn="l"/>
              </a:tabLst>
            </a:pPr>
            <a:endParaRPr lang="en-US" b="1" dirty="0">
              <a:solidFill>
                <a:srgbClr val="800080"/>
              </a:solidFill>
              <a:latin typeface="Calibri"/>
            </a:endParaRPr>
          </a:p>
          <a:p>
            <a:pPr>
              <a:buClr>
                <a:srgbClr val="0000FF"/>
              </a:buClr>
              <a:buFontTx/>
              <a:buChar char="•"/>
              <a:tabLst>
                <a:tab pos="171450" algn="l"/>
                <a:tab pos="2286000" algn="l"/>
                <a:tab pos="2400300" algn="l"/>
              </a:tabLst>
            </a:pPr>
            <a:r>
              <a:rPr lang="en-US" b="1" dirty="0">
                <a:solidFill>
                  <a:prstClr val="black"/>
                </a:solidFill>
                <a:latin typeface="Calibri"/>
              </a:rPr>
              <a:t> Formed elements:</a:t>
            </a:r>
            <a:endParaRPr lang="tr-TR" b="1" dirty="0">
              <a:solidFill>
                <a:prstClr val="black"/>
              </a:solidFill>
              <a:latin typeface="Calibri"/>
            </a:endParaRPr>
          </a:p>
          <a:p>
            <a:pPr>
              <a:buClr>
                <a:srgbClr val="0000FF"/>
              </a:buClr>
              <a:buFont typeface="Wingdings" pitchFamily="2" charset="2"/>
              <a:buChar char="v"/>
              <a:tabLst>
                <a:tab pos="171450" algn="l"/>
                <a:tab pos="2286000" algn="l"/>
                <a:tab pos="2400300" algn="l"/>
              </a:tabLst>
            </a:pPr>
            <a:r>
              <a:rPr lang="en-US" b="1" dirty="0">
                <a:solidFill>
                  <a:prstClr val="black"/>
                </a:solidFill>
                <a:latin typeface="Calibri"/>
              </a:rPr>
              <a:t> Red blood cells (RBCs) or </a:t>
            </a:r>
            <a:r>
              <a:rPr lang="en-US" b="1" dirty="0" err="1">
                <a:solidFill>
                  <a:prstClr val="black"/>
                </a:solidFill>
                <a:latin typeface="Calibri"/>
              </a:rPr>
              <a:t>erhythrocytes</a:t>
            </a:r>
            <a:r>
              <a:rPr lang="en-US" b="1" dirty="0">
                <a:solidFill>
                  <a:prstClr val="black"/>
                </a:solidFill>
                <a:latin typeface="Calibri"/>
              </a:rPr>
              <a:t> (99.9%)</a:t>
            </a:r>
            <a:endParaRPr lang="tr-TR" b="1" dirty="0">
              <a:solidFill>
                <a:prstClr val="black"/>
              </a:solidFill>
              <a:latin typeface="Calibri"/>
            </a:endParaRPr>
          </a:p>
          <a:p>
            <a:pPr>
              <a:buClr>
                <a:srgbClr val="0000FF"/>
              </a:buClr>
              <a:buFont typeface="Wingdings" pitchFamily="2" charset="2"/>
              <a:buChar char="v"/>
              <a:tabLst>
                <a:tab pos="171450" algn="l"/>
                <a:tab pos="2286000" algn="l"/>
                <a:tab pos="2400300" algn="l"/>
              </a:tabLst>
            </a:pPr>
            <a:r>
              <a:rPr lang="en-US" b="1" dirty="0">
                <a:solidFill>
                  <a:prstClr val="black"/>
                </a:solidFill>
                <a:latin typeface="Calibri"/>
              </a:rPr>
              <a:t>White blood cells (WBCs) </a:t>
            </a:r>
            <a:endParaRPr lang="tr-TR" b="1" dirty="0">
              <a:solidFill>
                <a:prstClr val="black"/>
              </a:solidFill>
              <a:latin typeface="Calibri"/>
            </a:endParaRPr>
          </a:p>
          <a:p>
            <a:pPr>
              <a:buClr>
                <a:srgbClr val="0000FF"/>
              </a:buClr>
              <a:tabLst>
                <a:tab pos="171450" algn="l"/>
                <a:tab pos="2286000" algn="l"/>
                <a:tab pos="2400300" algn="l"/>
              </a:tabLst>
            </a:pPr>
            <a:r>
              <a:rPr lang="tr-TR" b="1" dirty="0">
                <a:solidFill>
                  <a:prstClr val="black"/>
                </a:solidFill>
                <a:latin typeface="Calibri"/>
              </a:rPr>
              <a:t>     </a:t>
            </a:r>
            <a:r>
              <a:rPr lang="en-US" b="1" dirty="0">
                <a:solidFill>
                  <a:prstClr val="black"/>
                </a:solidFill>
                <a:latin typeface="Calibri"/>
              </a:rPr>
              <a:t>or leukocytes</a:t>
            </a:r>
            <a:endParaRPr lang="tr-TR" b="1" dirty="0">
              <a:solidFill>
                <a:prstClr val="black"/>
              </a:solidFill>
              <a:latin typeface="Calibri"/>
            </a:endParaRPr>
          </a:p>
          <a:p>
            <a:pPr>
              <a:buClr>
                <a:srgbClr val="0000FF"/>
              </a:buClr>
              <a:buFont typeface="Wingdings" pitchFamily="2" charset="2"/>
              <a:buChar char="v"/>
              <a:tabLst>
                <a:tab pos="171450" algn="l"/>
                <a:tab pos="2286000" algn="l"/>
                <a:tab pos="2400300" algn="l"/>
              </a:tabLst>
            </a:pPr>
            <a:r>
              <a:rPr lang="en-US" b="1" dirty="0">
                <a:solidFill>
                  <a:prstClr val="black"/>
                </a:solidFill>
                <a:latin typeface="Calibri"/>
              </a:rPr>
              <a:t>Platelets</a:t>
            </a:r>
          </a:p>
          <a:p>
            <a:pPr marL="914400" lvl="1">
              <a:buClr>
                <a:srgbClr val="0000FF"/>
              </a:buClr>
              <a:tabLst>
                <a:tab pos="171450" algn="l"/>
                <a:tab pos="2286000" algn="l"/>
                <a:tab pos="2400300" algn="l"/>
              </a:tabLst>
            </a:pPr>
            <a:endParaRPr lang="en-US" b="1" dirty="0">
              <a:solidFill>
                <a:prstClr val="black"/>
              </a:solidFill>
              <a:latin typeface="Calibri"/>
            </a:endParaRPr>
          </a:p>
          <a:p>
            <a:pPr>
              <a:buClr>
                <a:srgbClr val="0000FF"/>
              </a:buClr>
              <a:buFont typeface="Wingdings" pitchFamily="2" charset="2"/>
              <a:buChar char="q"/>
              <a:tabLst>
                <a:tab pos="171450" algn="l"/>
                <a:tab pos="2286000" algn="l"/>
                <a:tab pos="2400300" algn="l"/>
              </a:tabLst>
            </a:pPr>
            <a:r>
              <a:rPr lang="en-US" b="1" dirty="0">
                <a:solidFill>
                  <a:srgbClr val="800080"/>
                </a:solidFill>
                <a:latin typeface="Calibri"/>
              </a:rPr>
              <a:t> </a:t>
            </a:r>
            <a:r>
              <a:rPr lang="en-US" b="1" dirty="0">
                <a:solidFill>
                  <a:prstClr val="black"/>
                </a:solidFill>
                <a:latin typeface="Calibri"/>
              </a:rPr>
              <a:t>Plasma consists of: </a:t>
            </a:r>
            <a:endParaRPr lang="tr-TR" b="1" dirty="0">
              <a:solidFill>
                <a:prstClr val="black"/>
              </a:solidFill>
              <a:latin typeface="Calibri"/>
            </a:endParaRPr>
          </a:p>
          <a:p>
            <a:pPr>
              <a:buClr>
                <a:srgbClr val="0000FF"/>
              </a:buClr>
              <a:tabLst>
                <a:tab pos="171450" algn="l"/>
                <a:tab pos="2286000" algn="l"/>
                <a:tab pos="2400300" algn="l"/>
              </a:tabLst>
            </a:pPr>
            <a:r>
              <a:rPr lang="tr-TR" b="1" dirty="0">
                <a:solidFill>
                  <a:prstClr val="black"/>
                </a:solidFill>
                <a:latin typeface="Calibri"/>
              </a:rPr>
              <a:t>	</a:t>
            </a:r>
            <a:r>
              <a:rPr lang="en-US" b="1" dirty="0">
                <a:solidFill>
                  <a:prstClr val="black"/>
                </a:solidFill>
                <a:latin typeface="Calibri"/>
              </a:rPr>
              <a:t>Water (92%)</a:t>
            </a:r>
          </a:p>
          <a:p>
            <a:pPr>
              <a:buClr>
                <a:srgbClr val="0000FF"/>
              </a:buClr>
              <a:tabLst>
                <a:tab pos="171450" algn="l"/>
                <a:tab pos="2286000" algn="l"/>
                <a:tab pos="2400300" algn="l"/>
              </a:tabLst>
            </a:pPr>
            <a:r>
              <a:rPr lang="en-US" b="1" dirty="0">
                <a:solidFill>
                  <a:srgbClr val="800080"/>
                </a:solidFill>
                <a:latin typeface="Calibri"/>
              </a:rPr>
              <a:t>	</a:t>
            </a:r>
            <a:r>
              <a:rPr lang="en-US" b="1" dirty="0">
                <a:solidFill>
                  <a:prstClr val="black"/>
                </a:solidFill>
                <a:latin typeface="Calibri"/>
              </a:rPr>
              <a:t>Plasma proteins (7%)</a:t>
            </a:r>
          </a:p>
          <a:p>
            <a:pPr>
              <a:buClr>
                <a:srgbClr val="0000FF"/>
              </a:buClr>
              <a:tabLst>
                <a:tab pos="171450" algn="l"/>
                <a:tab pos="2286000" algn="l"/>
                <a:tab pos="2400300" algn="l"/>
              </a:tabLst>
            </a:pPr>
            <a:r>
              <a:rPr lang="en-US" b="1" dirty="0">
                <a:solidFill>
                  <a:prstClr val="black"/>
                </a:solidFill>
                <a:latin typeface="Calibri"/>
              </a:rPr>
              <a:t>	Other solutes (1%)</a:t>
            </a:r>
          </a:p>
          <a:p>
            <a:pPr>
              <a:buClr>
                <a:srgbClr val="0000FF"/>
              </a:buClr>
              <a:tabLst>
                <a:tab pos="171450" algn="l"/>
                <a:tab pos="2286000" algn="l"/>
                <a:tab pos="2400300" algn="l"/>
              </a:tabLst>
            </a:pPr>
            <a:endParaRPr lang="en-US" b="1" dirty="0">
              <a:solidFill>
                <a:prstClr val="black"/>
              </a:solidFill>
              <a:latin typeface="Calibri"/>
            </a:endParaRPr>
          </a:p>
          <a:p>
            <a:pPr>
              <a:buClr>
                <a:srgbClr val="0000FF"/>
              </a:buClr>
              <a:buFont typeface="Wingdings" pitchFamily="2" charset="2"/>
              <a:buChar char="q"/>
              <a:tabLst>
                <a:tab pos="171450" algn="l"/>
                <a:tab pos="2286000" algn="l"/>
                <a:tab pos="2400300" algn="l"/>
              </a:tabLst>
            </a:pPr>
            <a:r>
              <a:rPr lang="en-US" b="1" dirty="0">
                <a:solidFill>
                  <a:prstClr val="black"/>
                </a:solidFill>
                <a:latin typeface="Calibri"/>
              </a:rPr>
              <a:t> </a:t>
            </a:r>
            <a:r>
              <a:rPr lang="en-US" b="1" dirty="0" err="1">
                <a:solidFill>
                  <a:prstClr val="black"/>
                </a:solidFill>
                <a:latin typeface="Calibri"/>
              </a:rPr>
              <a:t>Hematocrit</a:t>
            </a:r>
            <a:r>
              <a:rPr lang="en-US" b="1" dirty="0">
                <a:solidFill>
                  <a:prstClr val="black"/>
                </a:solidFill>
                <a:latin typeface="Calibri"/>
              </a:rPr>
              <a:t> (H) is the percentage of whole blood </a:t>
            </a:r>
            <a:r>
              <a:rPr lang="tr-TR" b="1" dirty="0">
                <a:solidFill>
                  <a:prstClr val="black"/>
                </a:solidFill>
                <a:latin typeface="Calibri"/>
              </a:rPr>
              <a:t>o</a:t>
            </a:r>
            <a:r>
              <a:rPr lang="en-US" b="1" dirty="0" err="1">
                <a:solidFill>
                  <a:prstClr val="black"/>
                </a:solidFill>
                <a:latin typeface="Calibri"/>
              </a:rPr>
              <a:t>ccupied</a:t>
            </a:r>
            <a:r>
              <a:rPr lang="en-US" b="1" dirty="0">
                <a:solidFill>
                  <a:prstClr val="black"/>
                </a:solidFill>
                <a:latin typeface="Calibri"/>
              </a:rPr>
              <a:t> by cellular elements</a:t>
            </a:r>
          </a:p>
        </p:txBody>
      </p:sp>
      <p:grpSp>
        <p:nvGrpSpPr>
          <p:cNvPr id="2" name="Group 40"/>
          <p:cNvGrpSpPr>
            <a:grpSpLocks/>
          </p:cNvGrpSpPr>
          <p:nvPr/>
        </p:nvGrpSpPr>
        <p:grpSpPr bwMode="auto">
          <a:xfrm>
            <a:off x="4655841" y="3140968"/>
            <a:ext cx="995363" cy="609600"/>
            <a:chOff x="3069" y="1344"/>
            <a:chExt cx="627" cy="384"/>
          </a:xfrm>
        </p:grpSpPr>
        <p:sp>
          <p:nvSpPr>
            <p:cNvPr id="6" name="AutoShape 38"/>
            <p:cNvSpPr>
              <a:spLocks/>
            </p:cNvSpPr>
            <p:nvPr/>
          </p:nvSpPr>
          <p:spPr bwMode="auto">
            <a:xfrm>
              <a:off x="3069" y="1344"/>
              <a:ext cx="48" cy="384"/>
            </a:xfrm>
            <a:prstGeom prst="rightBrace">
              <a:avLst>
                <a:gd name="adj1" fmla="val 66667"/>
                <a:gd name="adj2" fmla="val 50000"/>
              </a:avLst>
            </a:prstGeom>
            <a:noFill/>
            <a:ln w="31750">
              <a:solidFill>
                <a:schemeClr val="folHlink"/>
              </a:solidFill>
              <a:round/>
              <a:headEnd type="none" w="sm" len="sm"/>
              <a:tailEnd type="none" w="sm" len="sm"/>
            </a:ln>
            <a:effectLst/>
          </p:spPr>
          <p:txBody>
            <a:bodyPr wrap="none" anchor="ctr"/>
            <a:lstStyle/>
            <a:p>
              <a:endParaRPr lang="tr-TR">
                <a:solidFill>
                  <a:prstClr val="black"/>
                </a:solidFill>
                <a:latin typeface="Calibri"/>
              </a:endParaRPr>
            </a:p>
          </p:txBody>
        </p:sp>
        <p:sp>
          <p:nvSpPr>
            <p:cNvPr id="7" name="Text Box 39"/>
            <p:cNvSpPr txBox="1">
              <a:spLocks noChangeArrowheads="1"/>
            </p:cNvSpPr>
            <p:nvPr/>
          </p:nvSpPr>
          <p:spPr bwMode="auto">
            <a:xfrm>
              <a:off x="3160" y="1392"/>
              <a:ext cx="536" cy="250"/>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sz="2000" dirty="0">
                  <a:solidFill>
                    <a:prstClr val="black"/>
                  </a:solidFill>
                  <a:latin typeface="Calibri"/>
                </a:rPr>
                <a:t>0.1%</a:t>
              </a:r>
            </a:p>
          </p:txBody>
        </p:sp>
      </p:grpSp>
      <p:sp>
        <p:nvSpPr>
          <p:cNvPr id="8" name="Rectangle 2"/>
          <p:cNvSpPr>
            <a:spLocks noGrp="1" noChangeArrowheads="1"/>
          </p:cNvSpPr>
          <p:nvPr>
            <p:ph type="title"/>
          </p:nvPr>
        </p:nvSpPr>
        <p:spPr>
          <a:xfrm>
            <a:off x="1981200" y="274638"/>
            <a:ext cx="4834880" cy="562074"/>
          </a:xfrm>
          <a:solidFill>
            <a:schemeClr val="accent2">
              <a:lumMod val="20000"/>
              <a:lumOff val="80000"/>
            </a:schemeClr>
          </a:solidFill>
        </p:spPr>
        <p:txBody>
          <a:bodyPr>
            <a:normAutofit fontScale="90000"/>
          </a:bodyPr>
          <a:lstStyle/>
          <a:p>
            <a:pPr algn="l"/>
            <a:r>
              <a:rPr lang="en-US" b="1" dirty="0"/>
              <a:t>Blood Composition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The blood</a:t>
            </a:r>
          </a:p>
        </p:txBody>
      </p:sp>
      <p:sp>
        <p:nvSpPr>
          <p:cNvPr id="47107" name="Rectangle 3"/>
          <p:cNvSpPr>
            <a:spLocks noGrp="1" noChangeArrowheads="1"/>
          </p:cNvSpPr>
          <p:nvPr>
            <p:ph type="body" idx="1"/>
          </p:nvPr>
        </p:nvSpPr>
        <p:spPr/>
        <p:txBody>
          <a:bodyPr/>
          <a:lstStyle/>
          <a:p>
            <a:r>
              <a:rPr lang="en-US" sz="2600" dirty="0" err="1"/>
              <a:t>Hemoconcentration</a:t>
            </a:r>
            <a:r>
              <a:rPr lang="en-US" sz="2600" dirty="0"/>
              <a:t>-</a:t>
            </a:r>
          </a:p>
          <a:p>
            <a:pPr lvl="1"/>
            <a:r>
              <a:rPr lang="en-US" sz="2400" dirty="0"/>
              <a:t>when </a:t>
            </a:r>
            <a:r>
              <a:rPr lang="en-US" sz="2400" b="1" dirty="0"/>
              <a:t>plasma is reduced, </a:t>
            </a:r>
            <a:r>
              <a:rPr lang="en-US" sz="2400" dirty="0" err="1"/>
              <a:t>hemoconcentration</a:t>
            </a:r>
            <a:r>
              <a:rPr lang="en-US" sz="2400" dirty="0"/>
              <a:t> occurs.  Fluid portion of the blood is decreased, making the cellular and protein portions of the blood a higher fraction of the blood.</a:t>
            </a:r>
          </a:p>
          <a:p>
            <a:pPr lvl="1"/>
            <a:r>
              <a:rPr lang="en-US" sz="2400" b="1" dirty="0"/>
              <a:t>RBC increase </a:t>
            </a:r>
            <a:r>
              <a:rPr lang="en-US" sz="2400" dirty="0"/>
              <a:t>20 to 25%, </a:t>
            </a:r>
            <a:r>
              <a:rPr lang="en-US" sz="2400" dirty="0" err="1"/>
              <a:t>hematocrits</a:t>
            </a:r>
            <a:r>
              <a:rPr lang="en-US" sz="2400" dirty="0"/>
              <a:t> increase 40 to 50%.  </a:t>
            </a:r>
          </a:p>
          <a:p>
            <a:pPr lvl="1"/>
            <a:r>
              <a:rPr lang="en-US" sz="2400" dirty="0"/>
              <a:t>As </a:t>
            </a:r>
            <a:r>
              <a:rPr lang="en-US" sz="2400" dirty="0" err="1"/>
              <a:t>hematocrit</a:t>
            </a:r>
            <a:r>
              <a:rPr lang="en-US" sz="2400" dirty="0"/>
              <a:t> increases, this increases the amt of RBC per unit.  This increases the blood’s O2 carrying capacity.  Will talk more about this during </a:t>
            </a:r>
            <a:r>
              <a:rPr lang="en-US" sz="2400" dirty="0" err="1"/>
              <a:t>ergogenic</a:t>
            </a:r>
            <a:r>
              <a:rPr lang="en-US" sz="2400" dirty="0"/>
              <a:t> aids-presentation day.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p:txBody>
          <a:bodyPr>
            <a:normAutofit/>
          </a:bodyPr>
          <a:lstStyle/>
          <a:p>
            <a:r>
              <a:rPr lang="en-US" sz="2400"/>
              <a:t>Mature RBC have no nucleus and can’t reproduce.</a:t>
            </a:r>
          </a:p>
          <a:p>
            <a:r>
              <a:rPr lang="en-US" sz="2400"/>
              <a:t>Life span is 4 months but reproduction=destruction rate</a:t>
            </a:r>
          </a:p>
          <a:p>
            <a:r>
              <a:rPr lang="en-US" sz="2400"/>
              <a:t>RBC carry O2 in the blood.  Decreases in this cause major O2 function problems.</a:t>
            </a:r>
          </a:p>
          <a:p>
            <a:r>
              <a:rPr lang="en-US" sz="2400"/>
              <a:t>Increased circulation and intense heat causes the cell to become destroyed during exercise.</a:t>
            </a:r>
          </a:p>
          <a:p>
            <a:r>
              <a:rPr lang="en-US" sz="2400"/>
              <a:t>RBC transport O2 via hemoglobin. Globin is a protein. Hemo is pigment.  Heme contains iron which binds O2.</a:t>
            </a:r>
          </a:p>
          <a:p>
            <a:r>
              <a:rPr lang="en-US" sz="2400"/>
              <a:t>Each RBC has 250 million hemoglobin molecules each able to bind 4 O2 molecules. This equal 1 billion O2 molecules for 1 red blood cell.   Carbon monoxide can affect this binding process.</a:t>
            </a:r>
          </a:p>
        </p:txBody>
      </p:sp>
      <p:pic>
        <p:nvPicPr>
          <p:cNvPr id="4" name="Picture 9" descr="RBCs3"/>
          <p:cNvPicPr>
            <a:picLocks noChangeAspect="1" noChangeArrowheads="1"/>
          </p:cNvPicPr>
          <p:nvPr/>
        </p:nvPicPr>
        <p:blipFill>
          <a:blip r:embed="rId2" cstate="print"/>
          <a:srcRect/>
          <a:stretch>
            <a:fillRect/>
          </a:stretch>
        </p:blipFill>
        <p:spPr bwMode="auto">
          <a:xfrm>
            <a:off x="8931276" y="1"/>
            <a:ext cx="1736725" cy="1279525"/>
          </a:xfrm>
          <a:prstGeom prst="rect">
            <a:avLst/>
          </a:prstGeom>
          <a:noFill/>
        </p:spPr>
      </p:pic>
      <p:sp>
        <p:nvSpPr>
          <p:cNvPr id="5" name="Rectangle 2"/>
          <p:cNvSpPr txBox="1">
            <a:spLocks noChangeArrowheads="1"/>
          </p:cNvSpPr>
          <p:nvPr/>
        </p:nvSpPr>
        <p:spPr>
          <a:xfrm>
            <a:off x="1981200" y="274638"/>
            <a:ext cx="4762872" cy="706090"/>
          </a:xfrm>
          <a:prstGeom prst="rect">
            <a:avLst/>
          </a:prstGeom>
          <a:solidFill>
            <a:schemeClr val="accent2">
              <a:lumMod val="20000"/>
              <a:lumOff val="80000"/>
            </a:schemeClr>
          </a:solidFill>
        </p:spPr>
        <p:txBody>
          <a:bodyPr vert="horz" lIns="91440" tIns="45720" rIns="91440" bIns="45720" rtlCol="0" anchor="ctr">
            <a:normAutofit fontScale="97500" lnSpcReduction="10000"/>
          </a:bodyPr>
          <a:lstStyle/>
          <a:p>
            <a:pPr>
              <a:spcBef>
                <a:spcPct val="0"/>
              </a:spcBef>
              <a:defRPr/>
            </a:pPr>
            <a:r>
              <a:rPr lang="en-US" sz="4400" b="1">
                <a:solidFill>
                  <a:srgbClr val="C00000"/>
                </a:solidFill>
                <a:latin typeface="Calibri"/>
              </a:rPr>
              <a:t>RED BLOOD CELLS</a:t>
            </a:r>
            <a:endParaRPr lang="en-US" sz="4400" b="1" dirty="0">
              <a:solidFill>
                <a:srgbClr val="C00000"/>
              </a:solidFill>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981200" y="274638"/>
            <a:ext cx="2962672" cy="1143000"/>
          </a:xfrm>
          <a:solidFill>
            <a:schemeClr val="accent1">
              <a:lumMod val="20000"/>
              <a:lumOff val="80000"/>
            </a:schemeClr>
          </a:solidFill>
        </p:spPr>
        <p:txBody>
          <a:bodyPr/>
          <a:lstStyle/>
          <a:p>
            <a:pPr algn="l"/>
            <a:r>
              <a:rPr lang="en-US" b="1" dirty="0">
                <a:solidFill>
                  <a:schemeClr val="tx1">
                    <a:lumMod val="50000"/>
                  </a:schemeClr>
                </a:solidFill>
              </a:rPr>
              <a:t>Plasma</a:t>
            </a:r>
          </a:p>
        </p:txBody>
      </p:sp>
      <p:sp>
        <p:nvSpPr>
          <p:cNvPr id="49155" name="Text Box 3"/>
          <p:cNvSpPr txBox="1">
            <a:spLocks noChangeArrowheads="1"/>
          </p:cNvSpPr>
          <p:nvPr/>
        </p:nvSpPr>
        <p:spPr bwMode="auto">
          <a:xfrm>
            <a:off x="1847528" y="1412776"/>
            <a:ext cx="8640960" cy="5940088"/>
          </a:xfrm>
          <a:prstGeom prst="rect">
            <a:avLst/>
          </a:prstGeom>
          <a:noFill/>
          <a:ln w="12700">
            <a:noFill/>
            <a:miter lim="800000"/>
            <a:headEnd type="none" w="sm" len="sm"/>
            <a:tailEnd type="none" w="sm" len="sm"/>
          </a:ln>
          <a:effectLst/>
        </p:spPr>
        <p:txBody>
          <a:bodyPr wrap="square">
            <a:spAutoFit/>
          </a:bodyPr>
          <a:lstStyle/>
          <a:p>
            <a:pPr>
              <a:buClr>
                <a:srgbClr val="0000FF"/>
              </a:buClr>
              <a:buFontTx/>
              <a:buChar char="•"/>
              <a:tabLst>
                <a:tab pos="171450" algn="l"/>
                <a:tab pos="1374775" algn="l"/>
                <a:tab pos="1658938" algn="l"/>
                <a:tab pos="1885950" algn="l"/>
              </a:tabLst>
            </a:pPr>
            <a:r>
              <a:rPr lang="en-US" sz="2000" b="1" dirty="0">
                <a:solidFill>
                  <a:prstClr val="black"/>
                </a:solidFill>
                <a:latin typeface="Calibri"/>
              </a:rPr>
              <a:t> Composition: Contains significant quantities of dissolved proteins</a:t>
            </a:r>
          </a:p>
          <a:p>
            <a:pPr>
              <a:buClr>
                <a:srgbClr val="0000FF"/>
              </a:buClr>
              <a:tabLst>
                <a:tab pos="171450" algn="l"/>
                <a:tab pos="1343025" algn="l"/>
                <a:tab pos="1374775" algn="l"/>
              </a:tabLst>
            </a:pPr>
            <a:r>
              <a:rPr lang="en-US" sz="2000" b="1" dirty="0">
                <a:solidFill>
                  <a:prstClr val="black"/>
                </a:solidFill>
                <a:latin typeface="Calibri"/>
              </a:rPr>
              <a:t>	</a:t>
            </a:r>
            <a:r>
              <a:rPr lang="tr-TR" sz="2000" b="1" dirty="0">
                <a:solidFill>
                  <a:prstClr val="black"/>
                </a:solidFill>
                <a:latin typeface="Calibri"/>
              </a:rPr>
              <a:t>	</a:t>
            </a:r>
            <a:r>
              <a:rPr lang="en-US" sz="2000" b="1" u="sng" dirty="0">
                <a:solidFill>
                  <a:prstClr val="black"/>
                </a:solidFill>
                <a:latin typeface="Calibri"/>
              </a:rPr>
              <a:t>Albumins</a:t>
            </a:r>
            <a:r>
              <a:rPr lang="en-US" sz="2000" b="1" dirty="0">
                <a:solidFill>
                  <a:prstClr val="black"/>
                </a:solidFill>
                <a:latin typeface="Calibri"/>
              </a:rPr>
              <a:t> (60%): Important for the transport of fatty acids, 	thyroid hormones  and steroid hormones. Also major </a:t>
            </a:r>
            <a:r>
              <a:rPr lang="tr-TR" sz="2000" b="1" dirty="0">
                <a:solidFill>
                  <a:prstClr val="black"/>
                </a:solidFill>
                <a:latin typeface="Calibri"/>
              </a:rPr>
              <a:t> </a:t>
            </a:r>
            <a:r>
              <a:rPr lang="en-US" sz="2000" b="1" dirty="0">
                <a:solidFill>
                  <a:prstClr val="black"/>
                </a:solidFill>
                <a:latin typeface="Calibri"/>
              </a:rPr>
              <a:t>contributors to the osmotic pressure of plasma</a:t>
            </a:r>
          </a:p>
          <a:p>
            <a:pPr>
              <a:buClr>
                <a:srgbClr val="0000FF"/>
              </a:buClr>
              <a:tabLst>
                <a:tab pos="171450" algn="l"/>
                <a:tab pos="1374775" algn="l"/>
                <a:tab pos="1658938" algn="l"/>
                <a:tab pos="1885950" algn="l"/>
              </a:tabLst>
            </a:pPr>
            <a:r>
              <a:rPr lang="en-US" sz="2000" b="1" dirty="0">
                <a:solidFill>
                  <a:prstClr val="black"/>
                </a:solidFill>
                <a:latin typeface="Calibri"/>
              </a:rPr>
              <a:t>		</a:t>
            </a:r>
            <a:r>
              <a:rPr lang="en-US" sz="2000" b="1" u="sng" dirty="0">
                <a:solidFill>
                  <a:prstClr val="black"/>
                </a:solidFill>
                <a:latin typeface="Calibri"/>
              </a:rPr>
              <a:t>Globulins</a:t>
            </a:r>
            <a:r>
              <a:rPr lang="en-US" sz="2000" b="1" dirty="0">
                <a:solidFill>
                  <a:prstClr val="black"/>
                </a:solidFill>
                <a:latin typeface="Calibri"/>
              </a:rPr>
              <a:t> (35%): Antibodies and transport proteins</a:t>
            </a:r>
          </a:p>
          <a:p>
            <a:pPr>
              <a:buClr>
                <a:srgbClr val="0000FF"/>
              </a:buClr>
              <a:tabLst>
                <a:tab pos="171450" algn="l"/>
                <a:tab pos="1374775" algn="l"/>
                <a:tab pos="1658938" algn="l"/>
                <a:tab pos="1885950" algn="l"/>
              </a:tabLst>
            </a:pPr>
            <a:r>
              <a:rPr lang="en-US" sz="2000" b="1" dirty="0">
                <a:solidFill>
                  <a:prstClr val="black"/>
                </a:solidFill>
                <a:latin typeface="Calibri"/>
              </a:rPr>
              <a:t>		</a:t>
            </a:r>
            <a:r>
              <a:rPr lang="en-US" sz="2000" b="1" u="sng" dirty="0">
                <a:solidFill>
                  <a:prstClr val="black"/>
                </a:solidFill>
                <a:latin typeface="Calibri"/>
              </a:rPr>
              <a:t>Fibrinogen: </a:t>
            </a:r>
            <a:r>
              <a:rPr lang="en-US" sz="2000" b="1" dirty="0">
                <a:solidFill>
                  <a:prstClr val="black"/>
                </a:solidFill>
                <a:latin typeface="Calibri"/>
              </a:rPr>
              <a:t>Important for blood clotting.</a:t>
            </a:r>
            <a:r>
              <a:rPr lang="tr-TR" sz="2000" b="1" dirty="0">
                <a:solidFill>
                  <a:prstClr val="black"/>
                </a:solidFill>
                <a:latin typeface="Calibri"/>
              </a:rPr>
              <a:t>  </a:t>
            </a:r>
            <a:r>
              <a:rPr lang="en-US" sz="2000" b="1" dirty="0">
                <a:solidFill>
                  <a:prstClr val="black"/>
                </a:solidFill>
                <a:latin typeface="Calibri"/>
              </a:rPr>
              <a:t>Fit forms fibrin, which is the network for a blood clot</a:t>
            </a:r>
          </a:p>
          <a:p>
            <a:pPr>
              <a:buClr>
                <a:srgbClr val="0000FF"/>
              </a:buClr>
              <a:tabLst>
                <a:tab pos="171450" algn="l"/>
                <a:tab pos="1374775" algn="l"/>
                <a:tab pos="1658938" algn="l"/>
                <a:tab pos="1885950" algn="l"/>
              </a:tabLst>
            </a:pPr>
            <a:r>
              <a:rPr lang="en-US" sz="2000" b="1" dirty="0">
                <a:solidFill>
                  <a:prstClr val="black"/>
                </a:solidFill>
                <a:latin typeface="Calibri"/>
              </a:rPr>
              <a:t>Also contains regulatory proteins, electrolytes, organic nutrients and organic waste</a:t>
            </a:r>
            <a:r>
              <a:rPr lang="tr-TR" sz="2000" b="1" dirty="0">
                <a:solidFill>
                  <a:prstClr val="black"/>
                </a:solidFill>
                <a:latin typeface="Calibri"/>
              </a:rPr>
              <a:t> (</a:t>
            </a:r>
            <a:r>
              <a:rPr lang="tr-TR" sz="2000" b="1" dirty="0" err="1">
                <a:solidFill>
                  <a:prstClr val="black"/>
                </a:solidFill>
                <a:latin typeface="Calibri"/>
              </a:rPr>
              <a:t>metabolytes</a:t>
            </a:r>
            <a:r>
              <a:rPr lang="tr-TR" sz="2000" b="1" dirty="0">
                <a:solidFill>
                  <a:prstClr val="black"/>
                </a:solidFill>
                <a:latin typeface="Calibri"/>
              </a:rPr>
              <a:t>)</a:t>
            </a:r>
          </a:p>
          <a:p>
            <a:pPr>
              <a:buClr>
                <a:srgbClr val="0000FF"/>
              </a:buClr>
              <a:buFontTx/>
              <a:buChar char="•"/>
              <a:tabLst>
                <a:tab pos="171450" algn="l"/>
                <a:tab pos="2286000" algn="l"/>
                <a:tab pos="2400300" algn="l"/>
              </a:tabLst>
            </a:pPr>
            <a:r>
              <a:rPr lang="en-US" sz="2000" b="1" dirty="0">
                <a:solidFill>
                  <a:prstClr val="black"/>
                </a:solidFill>
                <a:latin typeface="Calibri"/>
              </a:rPr>
              <a:t>Blood viscosity depends on plasma viscosity . The latter depends on the 	protein concentration of plasma</a:t>
            </a:r>
          </a:p>
          <a:p>
            <a:pPr>
              <a:buClr>
                <a:srgbClr val="0000FF"/>
              </a:buClr>
              <a:buFontTx/>
              <a:buChar char="•"/>
              <a:tabLst>
                <a:tab pos="171450" algn="l"/>
                <a:tab pos="2286000" algn="l"/>
                <a:tab pos="2400300" algn="l"/>
              </a:tabLst>
            </a:pPr>
            <a:r>
              <a:rPr lang="en-US" sz="2000" b="1" dirty="0">
                <a:solidFill>
                  <a:prstClr val="black"/>
                </a:solidFill>
                <a:latin typeface="Calibri"/>
              </a:rPr>
              <a:t> Protein concentration of plasma also affects the flexibility of the RBCs and 	the interactions between them (adhesiveness, aggregation)</a:t>
            </a:r>
            <a:endParaRPr lang="tr-TR" sz="2000" b="1" dirty="0">
              <a:solidFill>
                <a:prstClr val="black"/>
              </a:solidFill>
              <a:latin typeface="Calibri"/>
            </a:endParaRPr>
          </a:p>
          <a:p>
            <a:pPr>
              <a:buClr>
                <a:srgbClr val="0000FF"/>
              </a:buClr>
              <a:buFontTx/>
              <a:buChar char="•"/>
              <a:tabLst>
                <a:tab pos="171450" algn="l"/>
                <a:tab pos="2286000" algn="l"/>
                <a:tab pos="2400300" algn="l"/>
              </a:tabLst>
            </a:pPr>
            <a:r>
              <a:rPr lang="en-US" sz="2000" b="1" dirty="0">
                <a:solidFill>
                  <a:prstClr val="black"/>
                </a:solidFill>
                <a:latin typeface="Calibri"/>
              </a:rPr>
              <a:t>Blood viscosity also depends on temperature, on the presence of platelets 	(thrombi formation) and on the presence of WBCs (but only at pathological 	conditions) </a:t>
            </a:r>
          </a:p>
          <a:p>
            <a:pPr>
              <a:buClr>
                <a:srgbClr val="0000FF"/>
              </a:buClr>
              <a:buFontTx/>
              <a:buChar char="•"/>
              <a:tabLst>
                <a:tab pos="171450" algn="l"/>
                <a:tab pos="2286000" algn="l"/>
                <a:tab pos="2400300" algn="l"/>
              </a:tabLst>
            </a:pPr>
            <a:endParaRPr lang="en-US" sz="2000" b="1" dirty="0">
              <a:solidFill>
                <a:prstClr val="black"/>
              </a:solidFill>
              <a:latin typeface="Calibri"/>
            </a:endParaRPr>
          </a:p>
          <a:p>
            <a:pPr>
              <a:buClr>
                <a:srgbClr val="0000FF"/>
              </a:buClr>
              <a:tabLst>
                <a:tab pos="171450" algn="l"/>
                <a:tab pos="1374775" algn="l"/>
                <a:tab pos="1658938" algn="l"/>
                <a:tab pos="1885950" algn="l"/>
              </a:tabLst>
            </a:pPr>
            <a:endParaRPr lang="en-US" sz="2000" b="1" dirty="0">
              <a:solidFill>
                <a:prstClr val="black"/>
              </a:solidFill>
              <a:latin typeface="Calibri"/>
            </a:endParaRPr>
          </a:p>
          <a:p>
            <a:pPr>
              <a:buClr>
                <a:srgbClr val="0000FF"/>
              </a:buClr>
              <a:tabLst>
                <a:tab pos="171450" algn="l"/>
                <a:tab pos="1374775" algn="l"/>
                <a:tab pos="1658938" algn="l"/>
                <a:tab pos="1885950" algn="l"/>
              </a:tabLst>
            </a:pPr>
            <a:r>
              <a:rPr lang="en-US" sz="2000" b="1" dirty="0">
                <a:solidFill>
                  <a:prstClr val="black"/>
                </a:solidFill>
                <a:latin typeface="Calibri"/>
              </a:rPr>
              <a:t> </a:t>
            </a:r>
            <a:endParaRPr lang="en-US" sz="2000" dirty="0">
              <a:solidFill>
                <a:prstClr val="black"/>
              </a:solidFill>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chemeClr val="bg2"/>
          </a:solidFill>
        </p:spPr>
        <p:txBody>
          <a:bodyPr/>
          <a:lstStyle/>
          <a:p>
            <a:r>
              <a:rPr lang="en-US" b="1" dirty="0"/>
              <a:t>Blood viscosity</a:t>
            </a:r>
          </a:p>
        </p:txBody>
      </p:sp>
      <p:sp>
        <p:nvSpPr>
          <p:cNvPr id="30723" name="Rectangle 3"/>
          <p:cNvSpPr>
            <a:spLocks noGrp="1" noChangeArrowheads="1"/>
          </p:cNvSpPr>
          <p:nvPr>
            <p:ph type="body" idx="1"/>
          </p:nvPr>
        </p:nvSpPr>
        <p:spPr>
          <a:xfrm>
            <a:off x="1991544" y="1628800"/>
            <a:ext cx="8204448" cy="4182492"/>
          </a:xfrm>
        </p:spPr>
        <p:txBody>
          <a:bodyPr>
            <a:noAutofit/>
          </a:bodyPr>
          <a:lstStyle/>
          <a:p>
            <a:r>
              <a:rPr lang="en-US" sz="2400" b="1" dirty="0"/>
              <a:t>Thickness of the blood.</a:t>
            </a:r>
          </a:p>
          <a:p>
            <a:r>
              <a:rPr lang="en-US" sz="2400" b="1" dirty="0"/>
              <a:t>More viscous=greater resistance to flow.</a:t>
            </a:r>
          </a:p>
          <a:p>
            <a:r>
              <a:rPr lang="en-US" sz="2400" b="1" dirty="0"/>
              <a:t>Normally 2X greater than water</a:t>
            </a:r>
          </a:p>
          <a:p>
            <a:r>
              <a:rPr lang="en-US" sz="2400" b="1" dirty="0"/>
              <a:t>Higher </a:t>
            </a:r>
            <a:r>
              <a:rPr lang="en-US" sz="2400" b="1" dirty="0" err="1"/>
              <a:t>hematocrits</a:t>
            </a:r>
            <a:r>
              <a:rPr lang="en-US" sz="2400" b="1" dirty="0"/>
              <a:t> = greater resistance to flow.</a:t>
            </a:r>
          </a:p>
          <a:p>
            <a:r>
              <a:rPr lang="en-US" sz="2400" b="1" dirty="0"/>
              <a:t>We would suspect O2 transport to increase with greater RBC, however if plasma doesn’t increase, blood viscosity will decrease O2 transport.</a:t>
            </a:r>
          </a:p>
          <a:p>
            <a:pPr lvl="1"/>
            <a:r>
              <a:rPr lang="en-US" sz="2400" b="1" dirty="0"/>
              <a:t>This only occurs when </a:t>
            </a:r>
            <a:r>
              <a:rPr lang="en-US" sz="2400" b="1" dirty="0" err="1"/>
              <a:t>hematocrit</a:t>
            </a:r>
            <a:r>
              <a:rPr lang="en-US" sz="2400" b="1" dirty="0"/>
              <a:t> is ~60%</a:t>
            </a:r>
          </a:p>
          <a:p>
            <a:r>
              <a:rPr lang="en-US" sz="2400" b="1" dirty="0"/>
              <a:t>When RBC count is down but plasma volume is up, this enhances the ability to transport O2 due to the decrease in viscosity. Unfortunately, anemia disrupts this once the RBC is down to a certain percentage.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Heart rate</a:t>
            </a:r>
          </a:p>
        </p:txBody>
      </p:sp>
      <p:sp>
        <p:nvSpPr>
          <p:cNvPr id="32771" name="Rectangle 3"/>
          <p:cNvSpPr>
            <a:spLocks noGrp="1" noChangeArrowheads="1"/>
          </p:cNvSpPr>
          <p:nvPr>
            <p:ph type="body" idx="1"/>
          </p:nvPr>
        </p:nvSpPr>
        <p:spPr>
          <a:xfrm>
            <a:off x="2063552" y="1052737"/>
            <a:ext cx="8147248" cy="5073427"/>
          </a:xfrm>
        </p:spPr>
        <p:txBody>
          <a:bodyPr/>
          <a:lstStyle/>
          <a:p>
            <a:r>
              <a:rPr lang="en-US" sz="2400" dirty="0"/>
              <a:t>Measure at the radial or carotid site</a:t>
            </a:r>
            <a:r>
              <a:rPr lang="tr-TR" sz="2400" dirty="0"/>
              <a:t> (PULSE)</a:t>
            </a:r>
            <a:r>
              <a:rPr lang="en-US" sz="2400" dirty="0"/>
              <a:t>.</a:t>
            </a:r>
          </a:p>
          <a:p>
            <a:r>
              <a:rPr lang="en-US" sz="2400" dirty="0"/>
              <a:t>Resting HR</a:t>
            </a:r>
          </a:p>
          <a:p>
            <a:pPr lvl="1"/>
            <a:r>
              <a:rPr lang="en-US" sz="2200" dirty="0"/>
              <a:t>60 to 80 </a:t>
            </a:r>
            <a:r>
              <a:rPr lang="en-US" sz="2200" dirty="0" err="1"/>
              <a:t>bts</a:t>
            </a:r>
            <a:r>
              <a:rPr lang="en-US" sz="2200" dirty="0"/>
              <a:t>/min. Normally</a:t>
            </a:r>
          </a:p>
          <a:p>
            <a:pPr lvl="1"/>
            <a:r>
              <a:rPr lang="en-US" sz="2200" dirty="0"/>
              <a:t>sedentary can</a:t>
            </a:r>
            <a:r>
              <a:rPr lang="tr-TR" sz="2200" dirty="0"/>
              <a:t> </a:t>
            </a:r>
            <a:r>
              <a:rPr lang="en-US" sz="2200" dirty="0"/>
              <a:t>reach &gt;100 </a:t>
            </a:r>
            <a:r>
              <a:rPr lang="en-US" sz="2200" dirty="0" err="1"/>
              <a:t>bts</a:t>
            </a:r>
            <a:r>
              <a:rPr lang="en-US" sz="2200" dirty="0"/>
              <a:t>/min</a:t>
            </a:r>
          </a:p>
          <a:p>
            <a:pPr lvl="1"/>
            <a:r>
              <a:rPr lang="en-US" sz="2200" dirty="0"/>
              <a:t>28-40 </a:t>
            </a:r>
            <a:r>
              <a:rPr lang="en-US" sz="2200" dirty="0" err="1"/>
              <a:t>bts</a:t>
            </a:r>
            <a:r>
              <a:rPr lang="en-US" sz="2200" dirty="0"/>
              <a:t>/min in conditioned athletes (endurance)</a:t>
            </a:r>
            <a:endParaRPr lang="tr-TR" sz="2200" dirty="0"/>
          </a:p>
          <a:p>
            <a:pPr lvl="1"/>
            <a:endParaRPr lang="en-US" sz="2200" dirty="0"/>
          </a:p>
          <a:p>
            <a:r>
              <a:rPr lang="en-US" sz="2600" dirty="0"/>
              <a:t>Anticipatory response-prior to starting exercise just knowing that you are going to have to start exercise.</a:t>
            </a:r>
            <a:endParaRPr lang="tr-TR" sz="2600" dirty="0"/>
          </a:p>
          <a:p>
            <a:endParaRPr lang="en-US" sz="2600" dirty="0"/>
          </a:p>
        </p:txBody>
      </p:sp>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1811</Words>
  <Application>Microsoft Office PowerPoint</Application>
  <PresentationFormat>Geniş ekran</PresentationFormat>
  <Paragraphs>214</Paragraphs>
  <Slides>22</Slides>
  <Notes>4</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22</vt:i4>
      </vt:variant>
    </vt:vector>
  </HeadingPairs>
  <TitlesOfParts>
    <vt:vector size="31" baseType="lpstr">
      <vt:lpstr>Algerian</vt:lpstr>
      <vt:lpstr>Arabic Typesetting</vt:lpstr>
      <vt:lpstr>Arial</vt:lpstr>
      <vt:lpstr>Calibri</vt:lpstr>
      <vt:lpstr>Calibri Light</vt:lpstr>
      <vt:lpstr>Tahoma</vt:lpstr>
      <vt:lpstr>Wingdings</vt:lpstr>
      <vt:lpstr>Office Teması</vt:lpstr>
      <vt:lpstr>Ofis Teması</vt:lpstr>
      <vt:lpstr>MEDICAL PHYSICS:     HEMODYNAMICS</vt:lpstr>
      <vt:lpstr>The Blood</vt:lpstr>
      <vt:lpstr>The blood  </vt:lpstr>
      <vt:lpstr>Blood Composition</vt:lpstr>
      <vt:lpstr>The blood</vt:lpstr>
      <vt:lpstr>PowerPoint Sunusu</vt:lpstr>
      <vt:lpstr>Plasma</vt:lpstr>
      <vt:lpstr>Blood viscosity</vt:lpstr>
      <vt:lpstr>Heart rate</vt:lpstr>
      <vt:lpstr>Stroke volume (SV)</vt:lpstr>
      <vt:lpstr>Stroke volume</vt:lpstr>
      <vt:lpstr>Cardiac Output</vt:lpstr>
      <vt:lpstr>CARDIAC  OUTPUT  MEASUREMENT </vt:lpstr>
      <vt:lpstr>Cardiac Output</vt:lpstr>
      <vt:lpstr>PRINCIPLES of HEMODYNAMICs  </vt:lpstr>
      <vt:lpstr>PowerPoint Sunusu</vt:lpstr>
      <vt:lpstr>Blood viscosity</vt:lpstr>
      <vt:lpstr>PowerPoint Sunusu</vt:lpstr>
      <vt:lpstr>Resistance</vt:lpstr>
      <vt:lpstr>PowerPoint Sunusu</vt:lpstr>
      <vt:lpstr>PowerPoint Sunusu</vt:lpstr>
      <vt:lpstr>Cardiac output, cardiac index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nailmert bıçakcı</dc:creator>
  <cp:lastModifiedBy>nailmert bıçakcı</cp:lastModifiedBy>
  <cp:revision>1</cp:revision>
  <dcterms:created xsi:type="dcterms:W3CDTF">2025-09-09T07:50:05Z</dcterms:created>
  <dcterms:modified xsi:type="dcterms:W3CDTF">2025-09-09T07:51:08Z</dcterms:modified>
</cp:coreProperties>
</file>