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1" r:id="rId5"/>
    <p:sldId id="262" r:id="rId6"/>
    <p:sldId id="260"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2"/>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Kısa bir Sosyal Antropoloji Tarihi</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Antropolojiyi diğer sosyal bilimlerle birlikte </a:t>
            </a:r>
            <a:r>
              <a:rPr lang="tr-TR" sz="2400" dirty="0" err="1">
                <a:latin typeface="Bell MT" pitchFamily="18" charset="0"/>
              </a:rPr>
              <a:t>kökensel</a:t>
            </a:r>
            <a:r>
              <a:rPr lang="tr-TR" sz="2400" dirty="0">
                <a:latin typeface="Bell MT" pitchFamily="18" charset="0"/>
              </a:rPr>
              <a:t> manada konumlandırabileceğimiz gelişme, 16. ve 18. yüzyıllar arasında insanın </a:t>
            </a:r>
            <a:r>
              <a:rPr lang="tr-TR" sz="2400" dirty="0" err="1">
                <a:latin typeface="Bell MT" pitchFamily="18" charset="0"/>
              </a:rPr>
              <a:t>ne’liğine</a:t>
            </a:r>
            <a:r>
              <a:rPr lang="tr-TR" sz="2400" dirty="0">
                <a:latin typeface="Bell MT" pitchFamily="18" charset="0"/>
              </a:rPr>
              <a:t> dair düşünsel meşguliyetin yükselişidir. Özellikle </a:t>
            </a:r>
            <a:r>
              <a:rPr lang="tr-TR" sz="2400" dirty="0" err="1">
                <a:latin typeface="Bell MT" pitchFamily="18" charset="0"/>
              </a:rPr>
              <a:t>Hobbes</a:t>
            </a:r>
            <a:r>
              <a:rPr lang="tr-TR" sz="2400" dirty="0">
                <a:latin typeface="Bell MT" pitchFamily="18" charset="0"/>
              </a:rPr>
              <a:t> ve Rousseau’nun insanın doğasına ve toplumsal yaşamın hangi duyarlılıklarla inşa edilmekte olduğuna ilişkin düşünceleri, felsefenin insana yönelişi anlamında kritik bir dönemeç olarak değerlendirilebilir.</a:t>
            </a:r>
          </a:p>
          <a:p>
            <a:r>
              <a:rPr lang="tr-TR" sz="2400" dirty="0">
                <a:latin typeface="Bell MT" pitchFamily="18" charset="0"/>
              </a:rPr>
              <a:t>Buna 19. yüzyılda doğa bilimlerinin imrendirici gelişimi eşlik eder. Doğa bilimlerindeki gelişimin sosyal bilimlerde tekrarlanabileceği ve her yönüyle bilgi toplanabilecek ve gerçekliği ortaya çıkartılabilecek bir insan fikri yükselir.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Öte yandan bu yüzyılın insanı ağırlıklı olarak, Freud’un kuramının cazibesi ile birlikte, psikolojik resmedilir. Topluma ilişkin arayışlar doğa bilimi parodileri gibidir. Organizma gibi bir toplum, örneğin. Henüz sistemli araştırma geleneğinden uzak olunduğu için yazılanlar ağırlıklı olarak masa başında üretilen literatür çalışması düzeyindedir.</a:t>
            </a:r>
          </a:p>
          <a:p>
            <a:r>
              <a:rPr lang="tr-TR" sz="2400" dirty="0">
                <a:latin typeface="Bell MT" pitchFamily="18" charset="0"/>
              </a:rPr>
              <a:t>Öte yandan doğa bilimleri ile kurulan analojiden rahatsızlık duyulmadığı da söylenemez. Sözgelimi, Dostoyevski’nin sanatsal bir karşı çıkışla, insanın insaniyetinin tahmin edilemezliğinde yattığını belirtmesi ve her yönüyle bilinebilir insan fikrini bir yandan olanaksız bulması ve öte yandan her yanıyla bilinebilseydi sonuçta ortaya çıkanın insan olup olmayacağını sorgulaması değerli.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Antropoloji için 19. yüzyılın cazibesi evrimci kuramın yükselişi ve karşılaşılan tuhaf toplulukları ele almada bir insani gelişmişlik dizgesi önerebilmesinde yatar. Yine doğa bilimlerine hevesle insanın fizyolojik evrimine dair sarih düşüncelerin insanın toplumsal organizasyonu ve yaşamına uyarlanabileceği düşünülür.</a:t>
            </a:r>
          </a:p>
          <a:p>
            <a:r>
              <a:rPr lang="tr-TR" sz="2400" dirty="0">
                <a:latin typeface="Bell MT" pitchFamily="18" charset="0"/>
              </a:rPr>
              <a:t>Ne yazık ki bu düşünce 19. yüzyılın ve 20. yüzyılın milliyetçilikler çağında antropolojiyi ari, üstün ırk iddialarına yakıt sağlayıcı yapar. Sosyal evrimci görüşler oysa ki belli bir ampirik geleneğe dayanmayan spekülasyonlar düzeyindedir. Bugün Batılı olmayan antropolojik topluluklara dair o zamanki ilk intibaların kimlerden ve hangi terimlerle geldiğini görmek şaşırtıcı ve ürkütücüdür. </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20. yüzyılın başında ampirik alan çalışması geleneği ile sosyal antropolojinin modern manada ortaya çıktığından bahsedebiliriz. Bu derste bu geleneğin kurucusu </a:t>
            </a:r>
            <a:r>
              <a:rPr lang="tr-TR" sz="2400" dirty="0" err="1">
                <a:latin typeface="Bell MT" pitchFamily="18" charset="0"/>
              </a:rPr>
              <a:t>Malinowski</a:t>
            </a:r>
            <a:r>
              <a:rPr lang="tr-TR" sz="2400" dirty="0">
                <a:latin typeface="Bell MT" pitchFamily="18" charset="0"/>
              </a:rPr>
              <a:t> ile zaten derinlemesine muhatapsınız. Sosyal antropolojinin bu kuruluşu tüm sosyal evrimci iddiaların bir kenara bırakılmasını sağlar. Toplumsal gelişmişlik hiyerarşisi ve merdiven modeli yerini kültürel görelilik ve mozaik modeline bırakır.</a:t>
            </a:r>
          </a:p>
        </p:txBody>
      </p:sp>
    </p:spTree>
    <p:extLst>
      <p:ext uri="{BB962C8B-B14F-4D97-AF65-F5344CB8AC3E}">
        <p14:creationId xmlns:p14="http://schemas.microsoft.com/office/powerpoint/2010/main" val="2673410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İkinci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Kabile Yaşamında Cinslerin İlişkileri bölümünü okuyoruz.</a:t>
            </a:r>
          </a:p>
          <a:p>
            <a:r>
              <a:rPr lang="tr-TR" sz="2400" dirty="0">
                <a:latin typeface="Bell MT" pitchFamily="18" charset="0"/>
              </a:rPr>
              <a:t>Bu bölümde </a:t>
            </a:r>
            <a:r>
              <a:rPr lang="tr-TR" sz="2400" dirty="0" err="1">
                <a:latin typeface="Bell MT" pitchFamily="18" charset="0"/>
              </a:rPr>
              <a:t>Malinowski</a:t>
            </a:r>
            <a:r>
              <a:rPr lang="tr-TR" sz="2400" dirty="0">
                <a:latin typeface="Bell MT" pitchFamily="18" charset="0"/>
              </a:rPr>
              <a:t>, </a:t>
            </a:r>
            <a:r>
              <a:rPr lang="tr-TR" sz="2400" dirty="0" err="1">
                <a:latin typeface="Bell MT" pitchFamily="18" charset="0"/>
              </a:rPr>
              <a:t>Trobriandlıların</a:t>
            </a:r>
            <a:r>
              <a:rPr lang="tr-TR" sz="2400" dirty="0">
                <a:latin typeface="Bell MT" pitchFamily="18" charset="0"/>
              </a:rPr>
              <a:t> tüm </a:t>
            </a:r>
            <a:r>
              <a:rPr lang="tr-TR" sz="2400" dirty="0" err="1">
                <a:latin typeface="Bell MT" pitchFamily="18" charset="0"/>
              </a:rPr>
              <a:t>etnografiye</a:t>
            </a:r>
            <a:r>
              <a:rPr lang="tr-TR" sz="2400" dirty="0">
                <a:latin typeface="Bell MT" pitchFamily="18" charset="0"/>
              </a:rPr>
              <a:t> sirayet eden yaşamlarının ana kavramlarını ortaya koyuyor. </a:t>
            </a:r>
            <a:r>
              <a:rPr lang="tr-TR" sz="2400" dirty="0" err="1">
                <a:latin typeface="Bell MT" pitchFamily="18" charset="0"/>
              </a:rPr>
              <a:t>Anayanlılık</a:t>
            </a:r>
            <a:r>
              <a:rPr lang="tr-TR" sz="2400" dirty="0">
                <a:latin typeface="Bell MT" pitchFamily="18" charset="0"/>
              </a:rPr>
              <a:t>, </a:t>
            </a:r>
            <a:r>
              <a:rPr lang="tr-TR" sz="2400" dirty="0" err="1">
                <a:latin typeface="Bell MT" pitchFamily="18" charset="0"/>
              </a:rPr>
              <a:t>babayerlilik</a:t>
            </a:r>
            <a:r>
              <a:rPr lang="tr-TR" sz="2400" dirty="0">
                <a:latin typeface="Bell MT" pitchFamily="18" charset="0"/>
              </a:rPr>
              <a:t> ve fiziksel babalığın bilinmemesi gibi kavramlarla ilk defa bu bölümde tanışıyoruz. Bu sebeple kısa ama çok değerli bir bölüm bu.</a:t>
            </a:r>
          </a:p>
        </p:txBody>
      </p:sp>
    </p:spTree>
    <p:extLst>
      <p:ext uri="{BB962C8B-B14F-4D97-AF65-F5344CB8AC3E}">
        <p14:creationId xmlns:p14="http://schemas.microsoft.com/office/powerpoint/2010/main" val="61040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(Kabile Yaşamında Cinslerin </a:t>
            </a:r>
            <a:r>
              <a:rPr lang="tr-TR" sz="2400">
                <a:latin typeface="Bell MT" pitchFamily="18" charset="0"/>
              </a:rPr>
              <a:t>İlişkileri bölümü)</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434</Words>
  <Application>Microsoft Office PowerPoint</Application>
  <PresentationFormat>On-screen Show (4:3)</PresentationFormat>
  <Paragraphs>20</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Aldhabi</vt:lpstr>
      <vt:lpstr>Andalus</vt:lpstr>
      <vt:lpstr>Arial</vt:lpstr>
      <vt:lpstr>Bell MT</vt:lpstr>
      <vt:lpstr>Calibri</vt:lpstr>
      <vt:lpstr>Ofis Teması</vt:lpstr>
      <vt:lpstr>1. konu</vt:lpstr>
      <vt:lpstr>2. hafta</vt:lpstr>
      <vt:lpstr>2. hafta</vt:lpstr>
      <vt:lpstr>2. hafta</vt:lpstr>
      <vt:lpstr>2. hafta</vt:lpstr>
      <vt:lpstr>2. hafta</vt:lpstr>
      <vt:lpstr>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17</cp:revision>
  <dcterms:created xsi:type="dcterms:W3CDTF">2018-05-08T13:48:36Z</dcterms:created>
  <dcterms:modified xsi:type="dcterms:W3CDTF">2018-12-20T15:54:55Z</dcterms:modified>
</cp:coreProperties>
</file>