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4. GRUP KATYONLAR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(Ba</a:t>
            </a:r>
            <a:r>
              <a:rPr lang="tr-TR" baseline="30000" dirty="0"/>
              <a:t>+2</a:t>
            </a:r>
            <a:r>
              <a:rPr lang="tr-TR" dirty="0"/>
              <a:t>, Ca</a:t>
            </a:r>
            <a:r>
              <a:rPr lang="tr-TR" baseline="30000" dirty="0"/>
              <a:t>+2</a:t>
            </a:r>
            <a:r>
              <a:rPr lang="tr-TR" dirty="0"/>
              <a:t>, Sr</a:t>
            </a:r>
            <a:r>
              <a:rPr lang="tr-TR" baseline="30000" dirty="0"/>
              <a:t>+2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2184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53550"/>
            <a:ext cx="9221689" cy="710121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Bu grup katyonlarının bir grup altında toplanmalarına neden olan ortak özellikleri, amonyak (NH</a:t>
            </a:r>
            <a:r>
              <a:rPr lang="tr-TR" baseline="-25000" dirty="0"/>
              <a:t>4</a:t>
            </a:r>
            <a:r>
              <a:rPr lang="tr-TR" dirty="0"/>
              <a:t>OH) – amonyum klorür (NH</a:t>
            </a:r>
            <a:r>
              <a:rPr lang="tr-TR" baseline="-25000" dirty="0"/>
              <a:t>4</a:t>
            </a:r>
            <a:r>
              <a:rPr lang="tr-TR" dirty="0"/>
              <a:t>Cl) tamponu ile tamponlanmış bazik ortamda amonyum karbonat ((NH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CO</a:t>
            </a:r>
            <a:r>
              <a:rPr lang="tr-TR" baseline="-25000" dirty="0"/>
              <a:t>3</a:t>
            </a:r>
            <a:r>
              <a:rPr lang="tr-TR" dirty="0"/>
              <a:t>) ile karbonatları halinde çökmeleridir.</a:t>
            </a:r>
          </a:p>
        </p:txBody>
      </p:sp>
    </p:spTree>
    <p:extLst>
      <p:ext uri="{BB962C8B-B14F-4D97-AF65-F5344CB8AC3E}">
        <p14:creationId xmlns:p14="http://schemas.microsoft.com/office/powerpoint/2010/main" val="40674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223888"/>
            <a:ext cx="9221689" cy="63978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Ba</a:t>
            </a:r>
            <a:r>
              <a:rPr lang="tr-TR" b="1" baseline="30000" dirty="0"/>
              <a:t>+2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b="1" i="1" u="sng" dirty="0"/>
              <a:t>K</a:t>
            </a:r>
            <a:r>
              <a:rPr lang="tr-TR" b="1" i="1" u="sng" baseline="-25000" dirty="0"/>
              <a:t>2</a:t>
            </a:r>
            <a:r>
              <a:rPr lang="tr-TR" b="1" i="1" u="sng" dirty="0"/>
              <a:t>CrO</a:t>
            </a:r>
            <a:r>
              <a:rPr lang="tr-TR" b="1" i="1" u="sng" baseline="-25000" dirty="0"/>
              <a:t>4 </a:t>
            </a:r>
            <a:r>
              <a:rPr lang="tr-TR" b="1" i="1" u="sng" dirty="0"/>
              <a:t>(Potasyum </a:t>
            </a:r>
            <a:r>
              <a:rPr lang="tr-TR" b="1" i="1" u="sng" dirty="0" err="1"/>
              <a:t>Kromat</a:t>
            </a:r>
            <a:r>
              <a:rPr lang="tr-TR" b="1" i="1" u="sng" dirty="0"/>
              <a:t>) </a:t>
            </a:r>
            <a:r>
              <a:rPr lang="tr-TR" b="1" i="1" u="sng" dirty="0" smtClean="0"/>
              <a:t>ile:</a:t>
            </a:r>
            <a:r>
              <a:rPr lang="tr-TR" dirty="0" smtClean="0"/>
              <a:t> </a:t>
            </a:r>
          </a:p>
          <a:p>
            <a:pPr algn="just"/>
            <a:r>
              <a:rPr lang="tr-TR" dirty="0" smtClean="0"/>
              <a:t>Sarı </a:t>
            </a:r>
            <a:r>
              <a:rPr lang="tr-TR" dirty="0"/>
              <a:t>renkli BaCrO</a:t>
            </a:r>
            <a:r>
              <a:rPr lang="tr-TR" baseline="-25000" dirty="0"/>
              <a:t>4</a:t>
            </a:r>
            <a:r>
              <a:rPr lang="tr-TR" dirty="0"/>
              <a:t> (Baryum </a:t>
            </a:r>
            <a:r>
              <a:rPr lang="tr-TR" dirty="0" err="1"/>
              <a:t>kromat</a:t>
            </a:r>
            <a:r>
              <a:rPr lang="tr-TR" dirty="0"/>
              <a:t>) çökeleğini </a:t>
            </a:r>
            <a:r>
              <a:rPr lang="tr-TR" dirty="0" smtClean="0"/>
              <a:t>verir. </a:t>
            </a:r>
            <a:r>
              <a:rPr lang="tr-TR" dirty="0"/>
              <a:t>Bu çökelek diğer 4. grup katyonlarından farklı olarak suda ve asetik asitte çözünmez. Fakat mineral asitlerde </a:t>
            </a:r>
            <a:r>
              <a:rPr lang="tr-TR" dirty="0" smtClean="0"/>
              <a:t>çözünür.</a:t>
            </a:r>
          </a:p>
          <a:p>
            <a:pPr algn="just"/>
            <a:r>
              <a:rPr lang="tr-TR" dirty="0" smtClean="0"/>
              <a:t>Baryum </a:t>
            </a:r>
            <a:r>
              <a:rPr lang="tr-TR" dirty="0" err="1"/>
              <a:t>kromat</a:t>
            </a:r>
            <a:r>
              <a:rPr lang="tr-TR" dirty="0"/>
              <a:t> çözeltisine asit ilave edildiğinde sarı rengin kırmızımsı turuncuya döndüğü görülür. Nedeni ortamda meydana gelen Cr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7</a:t>
            </a:r>
            <a:r>
              <a:rPr lang="tr-TR" baseline="30000" dirty="0"/>
              <a:t>-2 </a:t>
            </a:r>
            <a:r>
              <a:rPr lang="tr-TR" dirty="0"/>
              <a:t>(</a:t>
            </a:r>
            <a:r>
              <a:rPr lang="tr-TR" dirty="0" err="1"/>
              <a:t>Bikromat</a:t>
            </a:r>
            <a:r>
              <a:rPr lang="tr-TR" dirty="0"/>
              <a:t>) anyonudur. Bu durumdan da anlaşıldığı gibi, BaCrO</a:t>
            </a:r>
            <a:r>
              <a:rPr lang="tr-TR" baseline="-25000" dirty="0"/>
              <a:t>4</a:t>
            </a:r>
            <a:r>
              <a:rPr lang="tr-TR" dirty="0"/>
              <a:t> ’</a:t>
            </a:r>
            <a:r>
              <a:rPr lang="tr-TR" dirty="0" err="1"/>
              <a:t>ın</a:t>
            </a:r>
            <a:r>
              <a:rPr lang="tr-TR" dirty="0"/>
              <a:t> çökmesi için ortamda yüksek konsantrasyonda hidrojen iyonu olmamalıdır. Varsa sodyum asetat (NaCH</a:t>
            </a:r>
            <a:r>
              <a:rPr lang="tr-TR" baseline="-25000" dirty="0"/>
              <a:t>3</a:t>
            </a:r>
            <a:r>
              <a:rPr lang="tr-TR" dirty="0"/>
              <a:t>COO) ilavesi ile nötralize edilmelidir.</a:t>
            </a:r>
          </a:p>
        </p:txBody>
      </p:sp>
    </p:spTree>
    <p:extLst>
      <p:ext uri="{BB962C8B-B14F-4D97-AF65-F5344CB8AC3E}">
        <p14:creationId xmlns:p14="http://schemas.microsoft.com/office/powerpoint/2010/main" val="381678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209822"/>
            <a:ext cx="9221689" cy="65385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Ba</a:t>
            </a:r>
            <a:r>
              <a:rPr lang="tr-TR" b="1" baseline="30000" dirty="0"/>
              <a:t>+2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u="sng" dirty="0"/>
              <a:t>Sodyum </a:t>
            </a:r>
            <a:r>
              <a:rPr lang="tr-TR" b="1" i="1" u="sng" dirty="0" err="1"/>
              <a:t>Rodizonat</a:t>
            </a:r>
            <a:r>
              <a:rPr lang="tr-TR" b="1" i="1" u="sng" dirty="0"/>
              <a:t> ile: </a:t>
            </a:r>
            <a:r>
              <a:rPr lang="tr-TR" dirty="0" err="1"/>
              <a:t>Nötral</a:t>
            </a:r>
            <a:r>
              <a:rPr lang="tr-TR" dirty="0"/>
              <a:t> çözeltilerde kırmızımsı – kahverengi bir çökelek meydana gelir. Kalsiyum bu şartlarda çökelek oluşturmaz. Stronsiyum ise aynı baryum gibi çökmesine rağmen, çökeleği seyreltik </a:t>
            </a:r>
            <a:r>
              <a:rPr lang="tr-TR" dirty="0" err="1"/>
              <a:t>HCl’de</a:t>
            </a:r>
            <a:r>
              <a:rPr lang="tr-TR" dirty="0"/>
              <a:t> çözünür.</a:t>
            </a:r>
          </a:p>
          <a:p>
            <a:pPr algn="just"/>
            <a:r>
              <a:rPr lang="tr-TR" b="1" i="1" u="sng" dirty="0"/>
              <a:t>Alev Deneyi:</a:t>
            </a:r>
            <a:r>
              <a:rPr lang="tr-TR" dirty="0"/>
              <a:t> Baryum tuzları </a:t>
            </a:r>
            <a:r>
              <a:rPr lang="tr-TR" dirty="0" err="1"/>
              <a:t>bunzen</a:t>
            </a:r>
            <a:r>
              <a:rPr lang="tr-TR" dirty="0"/>
              <a:t> alevinde platin tel üzerinde yakıldıklarında alevi sarımsı yeşil renge boyar.</a:t>
            </a:r>
          </a:p>
        </p:txBody>
      </p:sp>
    </p:spTree>
    <p:extLst>
      <p:ext uri="{BB962C8B-B14F-4D97-AF65-F5344CB8AC3E}">
        <p14:creationId xmlns:p14="http://schemas.microsoft.com/office/powerpoint/2010/main" val="209001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95754"/>
            <a:ext cx="9221689" cy="66791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Sr</a:t>
            </a:r>
            <a:r>
              <a:rPr lang="tr-TR" b="1" baseline="30000" dirty="0"/>
              <a:t>+2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u="sng" dirty="0"/>
              <a:t>Amonyum </a:t>
            </a:r>
            <a:r>
              <a:rPr lang="tr-TR" b="1" i="1" u="sng" dirty="0" err="1"/>
              <a:t>okzalat</a:t>
            </a:r>
            <a:r>
              <a:rPr lang="tr-TR" b="1" i="1" u="sng" dirty="0"/>
              <a:t> ile ((NH</a:t>
            </a:r>
            <a:r>
              <a:rPr lang="tr-TR" b="1" i="1" u="sng" baseline="-25000" dirty="0"/>
              <a:t>4</a:t>
            </a:r>
            <a:r>
              <a:rPr lang="tr-TR" b="1" i="1" u="sng" dirty="0"/>
              <a:t>)</a:t>
            </a:r>
            <a:r>
              <a:rPr lang="tr-TR" b="1" i="1" u="sng" baseline="-25000" dirty="0"/>
              <a:t>2</a:t>
            </a:r>
            <a:r>
              <a:rPr lang="tr-TR" b="1" i="1" u="sng" dirty="0"/>
              <a:t>C</a:t>
            </a:r>
            <a:r>
              <a:rPr lang="tr-TR" b="1" i="1" u="sng" baseline="-25000" dirty="0"/>
              <a:t>2</a:t>
            </a:r>
            <a:r>
              <a:rPr lang="tr-TR" b="1" i="1" u="sng" dirty="0"/>
              <a:t>O</a:t>
            </a:r>
            <a:r>
              <a:rPr lang="tr-TR" b="1" i="1" u="sng" baseline="-25000" dirty="0"/>
              <a:t>4</a:t>
            </a:r>
            <a:r>
              <a:rPr lang="tr-TR" b="1" i="1" u="sng" dirty="0"/>
              <a:t>):</a:t>
            </a:r>
            <a:r>
              <a:rPr lang="tr-TR" b="1" i="1" dirty="0"/>
              <a:t> </a:t>
            </a:r>
            <a:r>
              <a:rPr lang="tr-TR" dirty="0"/>
              <a:t>Stronsiyum </a:t>
            </a:r>
            <a:r>
              <a:rPr lang="tr-TR" dirty="0" err="1"/>
              <a:t>okzalattan</a:t>
            </a:r>
            <a:r>
              <a:rPr lang="tr-TR" dirty="0"/>
              <a:t> oluşan (SrC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4</a:t>
            </a:r>
            <a:r>
              <a:rPr lang="tr-TR" dirty="0"/>
              <a:t>) beyaz bir çökelek meydana gelir. Bu çökelek suda çok az çözünür. </a:t>
            </a:r>
          </a:p>
          <a:p>
            <a:pPr algn="just"/>
            <a:r>
              <a:rPr lang="tr-TR" b="1" i="1" u="sng" dirty="0"/>
              <a:t>Alev Deneyi:</a:t>
            </a:r>
            <a:r>
              <a:rPr lang="tr-TR" dirty="0"/>
              <a:t> Stronsiyum tuzları, platin tel üzerinde yakıldığında alevi </a:t>
            </a:r>
            <a:r>
              <a:rPr lang="tr-TR" dirty="0" err="1"/>
              <a:t>karmen</a:t>
            </a:r>
            <a:r>
              <a:rPr lang="tr-TR" dirty="0"/>
              <a:t> kırmızısı renge boyar.</a:t>
            </a:r>
          </a:p>
        </p:txBody>
      </p:sp>
    </p:spTree>
    <p:extLst>
      <p:ext uri="{BB962C8B-B14F-4D97-AF65-F5344CB8AC3E}">
        <p14:creationId xmlns:p14="http://schemas.microsoft.com/office/powerpoint/2010/main" val="287856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39482"/>
            <a:ext cx="9221689" cy="724189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Ca</a:t>
            </a:r>
            <a:r>
              <a:rPr lang="tr-TR" b="1" baseline="30000" dirty="0"/>
              <a:t>+2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i="1" u="sng" dirty="0"/>
              <a:t>Seyreltik H</a:t>
            </a:r>
            <a:r>
              <a:rPr lang="tr-TR" b="1" i="1" u="sng" baseline="-25000" dirty="0"/>
              <a:t>2</a:t>
            </a:r>
            <a:r>
              <a:rPr lang="tr-TR" b="1" i="1" u="sng" dirty="0"/>
              <a:t>SO</a:t>
            </a:r>
            <a:r>
              <a:rPr lang="tr-TR" b="1" i="1" u="sng" baseline="-25000" dirty="0"/>
              <a:t>4</a:t>
            </a:r>
            <a:r>
              <a:rPr lang="tr-TR" b="1" i="1" u="sng" dirty="0"/>
              <a:t> ile: </a:t>
            </a:r>
            <a:r>
              <a:rPr lang="tr-TR" dirty="0"/>
              <a:t>Derişik çözeltilerinde CaSO</a:t>
            </a:r>
            <a:r>
              <a:rPr lang="tr-TR" baseline="-25000" dirty="0"/>
              <a:t>4</a:t>
            </a:r>
            <a:r>
              <a:rPr lang="tr-TR" dirty="0"/>
              <a:t>’tan oluşan beyaz bir çökelek meydana gelir. Bu çökelek, diğer 4. grup katyonlarından farklı olarak, amonyum sülfat çözeltisi ile kaynatıldığında amonyum kalsiyum sülfat ((NH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[</a:t>
            </a:r>
            <a:r>
              <a:rPr lang="tr-TR" dirty="0" err="1"/>
              <a:t>Ca</a:t>
            </a:r>
            <a:r>
              <a:rPr lang="tr-TR" dirty="0"/>
              <a:t>(SO</a:t>
            </a:r>
            <a:r>
              <a:rPr lang="tr-TR" baseline="-25000" dirty="0"/>
              <a:t>4</a:t>
            </a:r>
            <a:r>
              <a:rPr lang="tr-TR" dirty="0"/>
              <a:t>)]) tuzu oluşturarak çözünür.</a:t>
            </a:r>
          </a:p>
          <a:p>
            <a:pPr algn="just"/>
            <a:r>
              <a:rPr lang="tr-TR" b="1" i="1" u="sng" smtClean="0"/>
              <a:t>Alev </a:t>
            </a:r>
            <a:r>
              <a:rPr lang="tr-TR" b="1" i="1" u="sng" dirty="0"/>
              <a:t>deneyi: </a:t>
            </a:r>
            <a:r>
              <a:rPr lang="tr-TR" dirty="0"/>
              <a:t>Kalsiyum tuzları alevi kiremit kırmızısı renge boyar.</a:t>
            </a:r>
          </a:p>
        </p:txBody>
      </p:sp>
    </p:spTree>
    <p:extLst>
      <p:ext uri="{BB962C8B-B14F-4D97-AF65-F5344CB8AC3E}">
        <p14:creationId xmlns:p14="http://schemas.microsoft.com/office/powerpoint/2010/main" val="157938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81686"/>
            <a:ext cx="9221689" cy="681985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IV. VE V. GRUP KATYONLARIN </a:t>
            </a:r>
            <a:r>
              <a:rPr lang="tr-TR" b="1" dirty="0" smtClean="0"/>
              <a:t>AYRILMASI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IV. ve V. grup katyonlarını ayırmaya başlamadan önce NH</a:t>
            </a:r>
            <a:r>
              <a:rPr lang="tr-TR" baseline="-25000" dirty="0"/>
              <a:t>4</a:t>
            </a:r>
            <a:r>
              <a:rPr lang="tr-TR" baseline="30000" dirty="0"/>
              <a:t>+</a:t>
            </a:r>
            <a:r>
              <a:rPr lang="tr-TR" dirty="0"/>
              <a:t> aranmalıdır.</a:t>
            </a:r>
          </a:p>
          <a:p>
            <a:r>
              <a:rPr lang="tr-TR" dirty="0"/>
              <a:t>IV. ve V. grup katyonlarından oluştuğu bilinen numuneden 1 </a:t>
            </a:r>
            <a:r>
              <a:rPr lang="tr-TR" dirty="0" err="1"/>
              <a:t>mL</a:t>
            </a:r>
            <a:r>
              <a:rPr lang="tr-TR" dirty="0"/>
              <a:t> (~20 damla) santrifüj tüpüne alınır.</a:t>
            </a:r>
          </a:p>
          <a:p>
            <a:r>
              <a:rPr lang="tr-TR" dirty="0"/>
              <a:t>Üzerine 1 </a:t>
            </a:r>
            <a:r>
              <a:rPr lang="tr-TR" dirty="0" err="1"/>
              <a:t>spatül</a:t>
            </a:r>
            <a:r>
              <a:rPr lang="tr-TR" dirty="0"/>
              <a:t> ucu ya da sıvı haldeyse 20 damla 1 M amonyum klorür (NH</a:t>
            </a:r>
            <a:r>
              <a:rPr lang="tr-TR" baseline="-25000" dirty="0"/>
              <a:t>4</a:t>
            </a:r>
            <a:r>
              <a:rPr lang="tr-TR" dirty="0"/>
              <a:t>Cl) ilave edilir ve karıştırılır. </a:t>
            </a:r>
          </a:p>
          <a:p>
            <a:r>
              <a:rPr lang="tr-TR" dirty="0"/>
              <a:t>Ortam bazik olana kadar NH</a:t>
            </a:r>
            <a:r>
              <a:rPr lang="tr-TR" baseline="-25000" dirty="0"/>
              <a:t>4</a:t>
            </a:r>
            <a:r>
              <a:rPr lang="tr-TR" dirty="0"/>
              <a:t>OH ilave edilir.</a:t>
            </a:r>
          </a:p>
          <a:p>
            <a:r>
              <a:rPr lang="tr-TR" dirty="0"/>
              <a:t>Ortamın bazikliği turnusol kağıdı ile kontrol edildikten sonra çökelme tam olana kadar 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CO</a:t>
            </a:r>
            <a:r>
              <a:rPr lang="tr-TR" baseline="-25000" dirty="0"/>
              <a:t>3</a:t>
            </a:r>
            <a:r>
              <a:rPr lang="tr-TR" dirty="0"/>
              <a:t> ilave edilir ve karıştırılır.</a:t>
            </a:r>
          </a:p>
          <a:p>
            <a:r>
              <a:rPr lang="tr-TR" dirty="0"/>
              <a:t>Ardından su banyosunda birkaç dakika ısıtılır ve santrifüj edilir.</a:t>
            </a:r>
          </a:p>
          <a:p>
            <a:r>
              <a:rPr lang="tr-TR" dirty="0"/>
              <a:t>Süzüntüde V. grup katyonları, çökelekte ise IV. grup katyonları bulunmaktadır.</a:t>
            </a:r>
          </a:p>
          <a:p>
            <a:r>
              <a:rPr lang="tr-TR" dirty="0"/>
              <a:t>Çökelek üzerine 20 damla 5 M asetik asit (CH</a:t>
            </a:r>
            <a:r>
              <a:rPr lang="tr-TR" baseline="-25000" dirty="0"/>
              <a:t>3</a:t>
            </a:r>
            <a:r>
              <a:rPr lang="tr-TR" dirty="0"/>
              <a:t>COOH) ilave edilir ve IV. grup sistematiğine bu noktadan başlanır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379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81686"/>
            <a:ext cx="9221689" cy="681986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Dikkat edilecek 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/>
              <a:t>Çökelti ve süzüntü yazan her yerde santrifüj yapılacaktır, sadece sıcakken süzülür yazan kısımda santrifüj yapılmayacaktır. (SrSO</a:t>
            </a:r>
            <a:r>
              <a:rPr lang="tr-TR" baseline="-25000" dirty="0"/>
              <a:t>4</a:t>
            </a:r>
            <a:r>
              <a:rPr lang="tr-TR" dirty="0"/>
              <a:t> sadece sıcakta çöker)</a:t>
            </a:r>
          </a:p>
          <a:p>
            <a:pPr algn="just"/>
            <a:r>
              <a:rPr lang="tr-TR" dirty="0"/>
              <a:t>Bazik olana kadar yazan kısımda bazik olup olmadığı mutlaka turnusol kağıdı ile kontrol edilmelidir.</a:t>
            </a:r>
          </a:p>
          <a:p>
            <a:pPr algn="just"/>
            <a:r>
              <a:rPr lang="tr-TR" dirty="0"/>
              <a:t>Santrifüj işlemlerinden sonra çökelti üzerine birkaç </a:t>
            </a:r>
            <a:r>
              <a:rPr lang="tr-TR" dirty="0" err="1"/>
              <a:t>mL</a:t>
            </a:r>
            <a:r>
              <a:rPr lang="tr-TR" dirty="0"/>
              <a:t> saf su ilave edilerek tekrar santrifüj yapılarak çökelti yıkanır</a:t>
            </a:r>
            <a:r>
              <a:rPr lang="tr-TR" dirty="0" smtClean="0"/>
              <a:t>.</a:t>
            </a:r>
          </a:p>
          <a:p>
            <a:r>
              <a:rPr lang="tr-TR" dirty="0"/>
              <a:t>IV. ve V. Grup katyonların ayrılmasında reaktiflerin eklenme sırası önemlidir.</a:t>
            </a:r>
          </a:p>
          <a:p>
            <a:r>
              <a:rPr lang="tr-TR" dirty="0"/>
              <a:t>Ortamın NH</a:t>
            </a:r>
            <a:r>
              <a:rPr lang="tr-TR" baseline="-25000" dirty="0"/>
              <a:t>4</a:t>
            </a:r>
            <a:r>
              <a:rPr lang="tr-TR" dirty="0"/>
              <a:t>OH - NH</a:t>
            </a:r>
            <a:r>
              <a:rPr lang="tr-TR" baseline="-25000" dirty="0"/>
              <a:t>4</a:t>
            </a:r>
            <a:r>
              <a:rPr lang="tr-TR" dirty="0"/>
              <a:t>Cl ile tamponlanması sırasında önce NH</a:t>
            </a:r>
            <a:r>
              <a:rPr lang="tr-TR" baseline="-25000" dirty="0"/>
              <a:t>4</a:t>
            </a:r>
            <a:r>
              <a:rPr lang="tr-TR" dirty="0"/>
              <a:t>Cl daha sonra NH</a:t>
            </a:r>
            <a:r>
              <a:rPr lang="tr-TR" baseline="-25000" dirty="0"/>
              <a:t>4</a:t>
            </a:r>
            <a:r>
              <a:rPr lang="tr-TR" dirty="0"/>
              <a:t>OH eklenmelidir. Önce NH</a:t>
            </a:r>
            <a:r>
              <a:rPr lang="tr-TR" baseline="-25000" dirty="0"/>
              <a:t>4</a:t>
            </a:r>
            <a:r>
              <a:rPr lang="tr-TR" dirty="0"/>
              <a:t>OH ilave edilirse, V. gruba ait olan Mg</a:t>
            </a:r>
            <a:r>
              <a:rPr lang="tr-TR" baseline="30000" dirty="0"/>
              <a:t>2+</a:t>
            </a:r>
            <a:r>
              <a:rPr lang="tr-TR" dirty="0"/>
              <a:t>, Mg(OH)</a:t>
            </a:r>
            <a:r>
              <a:rPr lang="tr-TR" baseline="-25000" dirty="0"/>
              <a:t>2</a:t>
            </a:r>
            <a:r>
              <a:rPr lang="tr-TR" dirty="0"/>
              <a:t> halinde çöker ve çökelekte IV. grup katyonlarla kalır.</a:t>
            </a:r>
          </a:p>
          <a:p>
            <a:r>
              <a:rPr lang="tr-TR" dirty="0"/>
              <a:t>NH</a:t>
            </a:r>
            <a:r>
              <a:rPr lang="tr-TR" baseline="-25000" dirty="0"/>
              <a:t>4</a:t>
            </a:r>
            <a:r>
              <a:rPr lang="tr-TR" dirty="0"/>
              <a:t>Cl, NH</a:t>
            </a:r>
            <a:r>
              <a:rPr lang="tr-TR" baseline="-25000" dirty="0"/>
              <a:t>4</a:t>
            </a:r>
            <a:r>
              <a:rPr lang="tr-TR" dirty="0"/>
              <a:t>OH ve 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CO</a:t>
            </a:r>
            <a:r>
              <a:rPr lang="tr-TR" baseline="-25000" dirty="0"/>
              <a:t>3</a:t>
            </a:r>
            <a:r>
              <a:rPr lang="tr-TR" dirty="0"/>
              <a:t> sırasıyla ilave edildiğinde, IV. Grup katyonların hepsi karbonatlar halinde çöker ve Mg</a:t>
            </a:r>
            <a:r>
              <a:rPr lang="tr-TR" baseline="30000" dirty="0"/>
              <a:t>2+</a:t>
            </a:r>
            <a:r>
              <a:rPr lang="tr-TR" dirty="0"/>
              <a:t>, V. grup katyonları ile süzüntüde kalır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881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67618"/>
            <a:ext cx="9221689" cy="69605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4. Grup Katyonların Sistematik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/>
              <a:t>20 damla numune tüpe alınır üzerine 8 damla 5 M CH</a:t>
            </a:r>
            <a:r>
              <a:rPr lang="tr-TR" baseline="-25000" dirty="0"/>
              <a:t>3</a:t>
            </a:r>
            <a:r>
              <a:rPr lang="tr-TR" dirty="0"/>
              <a:t>COOH ve 12 damla 0,25 M K</a:t>
            </a:r>
            <a:r>
              <a:rPr lang="tr-TR" baseline="-25000" dirty="0"/>
              <a:t>2</a:t>
            </a:r>
            <a:r>
              <a:rPr lang="tr-TR" dirty="0"/>
              <a:t>CrO</a:t>
            </a:r>
            <a:r>
              <a:rPr lang="tr-TR" baseline="-25000" dirty="0"/>
              <a:t>4</a:t>
            </a:r>
            <a:r>
              <a:rPr lang="tr-TR" dirty="0"/>
              <a:t> eklenir ve </a:t>
            </a:r>
            <a:r>
              <a:rPr lang="tr-TR" dirty="0" err="1"/>
              <a:t>santrifüjlenir</a:t>
            </a:r>
            <a:r>
              <a:rPr lang="tr-TR" dirty="0"/>
              <a:t>. Çökelek ve süzüntü ayrılır. (Kuvvetli asidik ortamda BaCrO</a:t>
            </a:r>
            <a:r>
              <a:rPr lang="tr-TR" baseline="-25000" dirty="0"/>
              <a:t>4</a:t>
            </a:r>
            <a:r>
              <a:rPr lang="tr-TR" dirty="0"/>
              <a:t> çökemeyeceğinden zayıf asit kullanılır)</a:t>
            </a:r>
          </a:p>
          <a:p>
            <a:pPr algn="just"/>
            <a:r>
              <a:rPr lang="tr-TR" dirty="0"/>
              <a:t>Çökelek yıkandıktan sonra derişik </a:t>
            </a:r>
            <a:r>
              <a:rPr lang="tr-TR" dirty="0" err="1"/>
              <a:t>HCl’de</a:t>
            </a:r>
            <a:r>
              <a:rPr lang="tr-TR" dirty="0"/>
              <a:t> çözülür ve </a:t>
            </a:r>
            <a:r>
              <a:rPr lang="tr-TR" dirty="0" err="1"/>
              <a:t>Pt</a:t>
            </a:r>
            <a:r>
              <a:rPr lang="tr-TR" dirty="0"/>
              <a:t> tel üzerinde yakılırsa </a:t>
            </a:r>
            <a:r>
              <a:rPr lang="tr-TR" i="1" dirty="0"/>
              <a:t>yeşil</a:t>
            </a:r>
            <a:r>
              <a:rPr lang="tr-TR" dirty="0"/>
              <a:t> alev gözlenir.</a:t>
            </a:r>
          </a:p>
          <a:p>
            <a:pPr algn="just"/>
            <a:r>
              <a:rPr lang="tr-TR" dirty="0"/>
              <a:t>Süzüntü üzerine bazik olana kadar NH</a:t>
            </a:r>
            <a:r>
              <a:rPr lang="tr-TR" baseline="-25000" dirty="0"/>
              <a:t>4</a:t>
            </a:r>
            <a:r>
              <a:rPr lang="tr-TR" dirty="0"/>
              <a:t>OH eklenir. Daha sonra 12 damla 1,5 M 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CO</a:t>
            </a:r>
            <a:r>
              <a:rPr lang="tr-TR" baseline="-25000" dirty="0"/>
              <a:t>3</a:t>
            </a:r>
            <a:r>
              <a:rPr lang="tr-TR" dirty="0"/>
              <a:t>  eklenir ve santrifüj edilerek çökelek kısmı alınır. </a:t>
            </a:r>
          </a:p>
          <a:p>
            <a:pPr algn="just"/>
            <a:r>
              <a:rPr lang="tr-TR" dirty="0"/>
              <a:t>Çökelek kısmı yıkandıktan sonra 25 damla 5 M CH</a:t>
            </a:r>
            <a:r>
              <a:rPr lang="tr-TR" baseline="-25000" dirty="0"/>
              <a:t>3</a:t>
            </a:r>
            <a:r>
              <a:rPr lang="tr-TR" dirty="0"/>
              <a:t>COOH eklenir. Ortamdaki bütün CO</a:t>
            </a:r>
            <a:r>
              <a:rPr lang="tr-TR" baseline="-25000" dirty="0"/>
              <a:t>2</a:t>
            </a:r>
            <a:r>
              <a:rPr lang="tr-TR" dirty="0"/>
              <a:t> uzaklaştırılana kadar ısıtılır. Isıtma işleminden sonra 20 damla 1 M 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SO</a:t>
            </a:r>
            <a:r>
              <a:rPr lang="tr-TR" baseline="-25000" dirty="0"/>
              <a:t>4</a:t>
            </a:r>
            <a:r>
              <a:rPr lang="tr-TR" dirty="0"/>
              <a:t> ve 1-2 kristal Na</a:t>
            </a:r>
            <a:r>
              <a:rPr lang="tr-TR" baseline="-25000" dirty="0"/>
              <a:t>2</a:t>
            </a:r>
            <a:r>
              <a:rPr lang="tr-TR" dirty="0"/>
              <a:t>S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3</a:t>
            </a:r>
            <a:r>
              <a:rPr lang="tr-TR" dirty="0"/>
              <a:t> ilave edilerek kaynatılır ve sıcakken süzülür. </a:t>
            </a:r>
          </a:p>
          <a:p>
            <a:pPr algn="just"/>
            <a:r>
              <a:rPr lang="tr-TR" dirty="0"/>
              <a:t>Çökelek yıkandıktan sonra  derişik </a:t>
            </a:r>
            <a:r>
              <a:rPr lang="tr-TR" dirty="0" err="1" smtClean="0"/>
              <a:t>HCl’de</a:t>
            </a:r>
            <a:r>
              <a:rPr lang="tr-TR" dirty="0" smtClean="0"/>
              <a:t> </a:t>
            </a:r>
            <a:r>
              <a:rPr lang="tr-TR" dirty="0"/>
              <a:t>çözülür ve </a:t>
            </a:r>
            <a:r>
              <a:rPr lang="tr-TR" dirty="0" err="1"/>
              <a:t>Pt</a:t>
            </a:r>
            <a:r>
              <a:rPr lang="tr-TR" dirty="0"/>
              <a:t> tel üzerinde yakılırsa </a:t>
            </a:r>
            <a:r>
              <a:rPr lang="tr-TR" i="1" dirty="0" err="1"/>
              <a:t>karmen</a:t>
            </a:r>
            <a:r>
              <a:rPr lang="tr-TR" i="1" dirty="0"/>
              <a:t> kırmızısı</a:t>
            </a:r>
            <a:r>
              <a:rPr lang="tr-TR" dirty="0"/>
              <a:t> renk gözlenir. </a:t>
            </a:r>
          </a:p>
          <a:p>
            <a:pPr algn="just"/>
            <a:r>
              <a:rPr lang="tr-TR" dirty="0"/>
              <a:t>Süzüntü üzerine 20 damla 5 M NH</a:t>
            </a:r>
            <a:r>
              <a:rPr lang="tr-TR" baseline="-25000" dirty="0"/>
              <a:t>4</a:t>
            </a:r>
            <a:r>
              <a:rPr lang="tr-TR" dirty="0"/>
              <a:t>OH ve bir </a:t>
            </a:r>
            <a:r>
              <a:rPr lang="tr-TR" dirty="0" err="1"/>
              <a:t>spatül</a:t>
            </a:r>
            <a:r>
              <a:rPr lang="tr-TR" dirty="0"/>
              <a:t> ucu 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C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4</a:t>
            </a:r>
            <a:r>
              <a:rPr lang="tr-TR" dirty="0"/>
              <a:t> eklenir ve </a:t>
            </a:r>
            <a:r>
              <a:rPr lang="tr-TR" dirty="0" err="1"/>
              <a:t>santrifüf</a:t>
            </a:r>
            <a:r>
              <a:rPr lang="tr-TR" dirty="0"/>
              <a:t> edilir. Çökelek kısmı ayrılır. </a:t>
            </a:r>
          </a:p>
          <a:p>
            <a:pPr algn="just"/>
            <a:r>
              <a:rPr lang="tr-TR" dirty="0"/>
              <a:t>Çökelek yıkandıktan sonra derişik </a:t>
            </a:r>
            <a:r>
              <a:rPr lang="tr-TR" dirty="0" err="1"/>
              <a:t>HCl’de</a:t>
            </a:r>
            <a:r>
              <a:rPr lang="tr-TR" dirty="0"/>
              <a:t> çözülür ve </a:t>
            </a:r>
            <a:r>
              <a:rPr lang="tr-TR" dirty="0" err="1"/>
              <a:t>Pt</a:t>
            </a:r>
            <a:r>
              <a:rPr lang="tr-TR" dirty="0"/>
              <a:t> tel üzerinde yakılırsa </a:t>
            </a:r>
            <a:r>
              <a:rPr lang="tr-TR" i="1" dirty="0"/>
              <a:t>kiremit kırmızısı</a:t>
            </a:r>
            <a:r>
              <a:rPr lang="tr-TR" dirty="0"/>
              <a:t> renk gözlenir. </a:t>
            </a:r>
          </a:p>
        </p:txBody>
      </p:sp>
    </p:spTree>
    <p:extLst>
      <p:ext uri="{BB962C8B-B14F-4D97-AF65-F5344CB8AC3E}">
        <p14:creationId xmlns:p14="http://schemas.microsoft.com/office/powerpoint/2010/main" val="219533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676BB43F-806C-4246-A319-1CAA1D2FDB7F}" vid="{F2A7A42D-1360-46DA-9AC6-C63FA7CA2CB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436</TotalTime>
  <Words>729</Words>
  <Application>Microsoft Office PowerPoint</Application>
  <PresentationFormat>Özel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4. GRUP KATYONLAR</vt:lpstr>
      <vt:lpstr>PowerPoint Sunusu</vt:lpstr>
      <vt:lpstr>Ba+2</vt:lpstr>
      <vt:lpstr>Ba+2</vt:lpstr>
      <vt:lpstr>Sr+2</vt:lpstr>
      <vt:lpstr>Ca+2</vt:lpstr>
      <vt:lpstr>IV. VE V. GRUP KATYONLARIN AYRILMASI</vt:lpstr>
      <vt:lpstr>Dikkat edilecek noktalar</vt:lpstr>
      <vt:lpstr>4. Grup Katyonların Sistematik Analizi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NOVALJİN TAYİNİ</dc:title>
  <dc:creator>ali kemal</dc:creator>
  <cp:lastModifiedBy>ali kemal</cp:lastModifiedBy>
  <cp:revision>31</cp:revision>
  <dcterms:created xsi:type="dcterms:W3CDTF">2017-06-29T11:12:48Z</dcterms:created>
  <dcterms:modified xsi:type="dcterms:W3CDTF">2017-10-07T18:08:12Z</dcterms:modified>
</cp:coreProperties>
</file>