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LİPİD METABOLİZMASI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Lipidler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Lipidlerin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organizmadaki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temel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görevleri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;</a:t>
            </a:r>
          </a:p>
          <a:p>
            <a:pPr>
              <a:lnSpc>
                <a:spcPct val="80000"/>
              </a:lnSpc>
              <a:buFont typeface="Wingdings 2" charset="0"/>
              <a:buNone/>
            </a:pP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1) Yapısal fonksiyon: </a:t>
            </a:r>
          </a:p>
          <a:p>
            <a:pPr>
              <a:lnSpc>
                <a:spcPct val="80000"/>
              </a:lnSpc>
            </a:pPr>
            <a:r>
              <a:rPr kumimoji="1"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Fosfolipitler</a:t>
            </a: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 başta olmak üzere polar lipitler hücre ve </a:t>
            </a:r>
            <a:r>
              <a:rPr kumimoji="1"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organel</a:t>
            </a: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 zarlarının yapısına girer ve onlara spesifik özellikler kazandırır. </a:t>
            </a:r>
          </a:p>
          <a:p>
            <a:pPr>
              <a:lnSpc>
                <a:spcPct val="80000"/>
              </a:lnSpc>
            </a:pPr>
            <a:r>
              <a:rPr kumimoji="1" lang="tr-TR" sz="2400" dirty="0" err="1">
                <a:solidFill>
                  <a:srgbClr val="000000"/>
                </a:solidFill>
                <a:latin typeface="Calibri"/>
                <a:cs typeface="Calibri"/>
              </a:rPr>
              <a:t>Steroid</a:t>
            </a: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 hormonlar, </a:t>
            </a:r>
            <a:r>
              <a:rPr kumimoji="1"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prostaglandinler</a:t>
            </a: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, yağda çözünen vitaminler ve biyolojik öneme sahip birçok molekül lipitlerden sentezlenir.</a:t>
            </a:r>
          </a:p>
          <a:p>
            <a:pPr>
              <a:lnSpc>
                <a:spcPct val="80000"/>
              </a:lnSpc>
              <a:buFont typeface="Wingdings 2" charset="0"/>
              <a:buNone/>
            </a:pP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2) Enerji sağlamak: </a:t>
            </a:r>
          </a:p>
          <a:p>
            <a:pPr>
              <a:lnSpc>
                <a:spcPct val="80000"/>
              </a:lnSpc>
            </a:pP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Lipitlerin diğer bir fonksiyonu da canlıya enerji sağlamaktır. </a:t>
            </a:r>
          </a:p>
          <a:p>
            <a:pPr>
              <a:lnSpc>
                <a:spcPct val="80000"/>
              </a:lnSpc>
            </a:pPr>
            <a:r>
              <a:rPr kumimoji="1"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Metabolik</a:t>
            </a: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 enerji depolarının  en büyük kısmı </a:t>
            </a:r>
            <a:r>
              <a:rPr kumimoji="1" lang="tr-TR" sz="2400" dirty="0" err="1">
                <a:solidFill>
                  <a:srgbClr val="000000"/>
                </a:solidFill>
                <a:latin typeface="Calibri"/>
                <a:cs typeface="Calibri"/>
              </a:rPr>
              <a:t>triaçilgliserollerdir</a:t>
            </a: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</a:p>
          <a:p>
            <a:pPr>
              <a:lnSpc>
                <a:spcPct val="80000"/>
              </a:lnSpc>
            </a:pP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Yağların tam </a:t>
            </a:r>
            <a:r>
              <a:rPr kumimoji="1"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oksidasyonu</a:t>
            </a: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 ile elde edilen enerji </a:t>
            </a:r>
            <a:r>
              <a:rPr kumimoji="1" lang="en-US" sz="2400" dirty="0">
                <a:solidFill>
                  <a:srgbClr val="000000"/>
                </a:solidFill>
                <a:latin typeface="Calibri"/>
                <a:cs typeface="Calibri"/>
              </a:rPr>
              <a:t>~</a:t>
            </a:r>
            <a:r>
              <a:rPr kumimoji="1" lang="tr-TR" sz="2400" dirty="0">
                <a:solidFill>
                  <a:srgbClr val="000000"/>
                </a:solidFill>
                <a:latin typeface="Calibri"/>
                <a:cs typeface="Calibri"/>
              </a:rPr>
              <a:t> 9kkal/g olup, protein ve karbonhidratlardan elde edilen enerjinin iki katından daha yüksektir</a:t>
            </a:r>
            <a:r>
              <a:rPr kumimoji="1"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kumimoji="1"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153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Yağ</a:t>
            </a:r>
            <a:r>
              <a:rPr lang="en-US" dirty="0" smtClean="0"/>
              <a:t> </a:t>
            </a:r>
            <a:r>
              <a:rPr lang="en-US" dirty="0" err="1" smtClean="0"/>
              <a:t>Asitlerinin</a:t>
            </a:r>
            <a:r>
              <a:rPr lang="en-US" dirty="0" smtClean="0"/>
              <a:t> </a:t>
            </a:r>
            <a:r>
              <a:rPr lang="en-US" dirty="0" err="1" smtClean="0"/>
              <a:t>Oksidasyonu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Hayvan hücrelerinde yağ asidi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oksidasyonu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mitokondride gerçekleşir; bunun için gerekli enzimler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mitokondriyal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matrikste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lokalizedirler. </a:t>
            </a:r>
          </a:p>
          <a:p>
            <a:pPr algn="just"/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Kandan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sitozole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giren yağ asitleri,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mitokondriyal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membranları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doğrudan geçemezler; ancak bir seri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enzimatik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reaksiyona uğradıktan sonra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oksidasyon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için mitokondri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matriksine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alınırlar. Bunun için önce yağ asidi, dış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mitokondriyal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membranda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bulunan yağ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açil-CoA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sentetaz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tarafından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katalizlenen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bir reaksiyonda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aktiflenir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; yağ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açil-CoA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oluşur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r>
              <a:rPr lang="en-US" sz="2400" dirty="0" err="1">
                <a:solidFill>
                  <a:srgbClr val="000000"/>
                </a:solidFill>
                <a:cs typeface="Calibri"/>
              </a:rPr>
              <a:t>Dış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mitokondriyal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membranda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oluşan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yağ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açil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-CoA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bileşikleri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,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iç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mitokondriyal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membrandan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geçemezler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;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bunların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mitokondriyal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matrikse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alınmaları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için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karnitin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Calibri"/>
              </a:rPr>
              <a:t>gerekir</a:t>
            </a:r>
            <a:r>
              <a:rPr lang="en-US" sz="2400" dirty="0" smtClean="0">
                <a:solidFill>
                  <a:srgbClr val="000000"/>
                </a:solidFill>
                <a:cs typeface="Calibri"/>
              </a:rPr>
              <a:t>.</a:t>
            </a:r>
          </a:p>
          <a:p>
            <a:pPr algn="just"/>
            <a:r>
              <a:rPr lang="en-US" sz="2400" dirty="0" err="1">
                <a:solidFill>
                  <a:srgbClr val="000000"/>
                </a:solidFill>
                <a:cs typeface="Calibri"/>
              </a:rPr>
              <a:t>Mitokondriyal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matrikse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alınan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yağ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açil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-CoA,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mitokondriyal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matriksteki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bir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grup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enzim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tarafından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,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yağ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asidi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komponentinin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oksidasyonu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için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hazırlanır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.</a:t>
            </a:r>
          </a:p>
          <a:p>
            <a:pPr algn="just"/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76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Asitlerinin</a:t>
            </a:r>
            <a:r>
              <a:rPr lang="en-US" dirty="0"/>
              <a:t> </a:t>
            </a:r>
            <a:r>
              <a:rPr lang="en-US" dirty="0" err="1"/>
              <a:t>Oksidasyonu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Yağ asitlerinin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mitokondriyal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oksidasyonu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üç evrede gerçekleşir: </a:t>
            </a:r>
          </a:p>
          <a:p>
            <a:pPr algn="just"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  <a:sym typeface="Symbol" charset="0"/>
            </a:endParaRPr>
          </a:p>
          <a:p>
            <a:pPr algn="just"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  <a:sym typeface="Symbol" charset="0"/>
              </a:rPr>
              <a:t>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oksidasyon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denen </a:t>
            </a:r>
            <a:r>
              <a:rPr lang="tr-TR" sz="2400" b="1" dirty="0">
                <a:solidFill>
                  <a:srgbClr val="000000"/>
                </a:solidFill>
                <a:latin typeface="Calibri"/>
                <a:cs typeface="Calibri"/>
              </a:rPr>
              <a:t>ilk evrede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yağ asitlerinden,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karboksilli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uçtan başlayarak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asetil-CoA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şeklinde iki karbonlu üniteler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ard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arda çıkarılır. </a:t>
            </a:r>
          </a:p>
          <a:p>
            <a:pPr algn="just">
              <a:lnSpc>
                <a:spcPct val="80000"/>
              </a:lnSpc>
            </a:pPr>
            <a:endParaRPr lang="tr-TR" sz="2400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b="1" dirty="0">
                <a:solidFill>
                  <a:srgbClr val="000000"/>
                </a:solidFill>
                <a:latin typeface="Calibri"/>
                <a:cs typeface="Calibri"/>
              </a:rPr>
              <a:t>İkinci evrede,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  <a:sym typeface="Symbol" charset="0"/>
              </a:rPr>
              <a:t>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oksidasyon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sonucu oluşan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asetil-CoA’nın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asetil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kalıntıları sitrik asit döngüsünde CO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’e oksitlenir. </a:t>
            </a:r>
          </a:p>
          <a:p>
            <a:pPr algn="just">
              <a:lnSpc>
                <a:spcPct val="80000"/>
              </a:lnSpc>
            </a:pPr>
            <a:endParaRPr lang="tr-TR" sz="2400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b="1" dirty="0">
                <a:solidFill>
                  <a:srgbClr val="000000"/>
                </a:solidFill>
                <a:latin typeface="Calibri"/>
                <a:cs typeface="Calibri"/>
              </a:rPr>
              <a:t>Üçüncü evrede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  <a:sym typeface="Symbol" charset="0"/>
              </a:rPr>
              <a:t>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oksidasyon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ve sitrik asit döngüsünde oluşan NADH ve FADH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’ler solunum zincirine girerler 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oksidatif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fosforilasyon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sonucu ATP üretilir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1695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Keton</a:t>
            </a:r>
            <a:r>
              <a:rPr lang="en-US" dirty="0" smtClean="0"/>
              <a:t> </a:t>
            </a:r>
            <a:r>
              <a:rPr lang="en-US" dirty="0" err="1" smtClean="0"/>
              <a:t>Cisimlerinin</a:t>
            </a:r>
            <a:r>
              <a:rPr lang="en-US" dirty="0"/>
              <a:t> </a:t>
            </a:r>
            <a:r>
              <a:rPr lang="en-US" dirty="0" err="1" smtClean="0"/>
              <a:t>Biyosentezi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 err="1"/>
              <a:t>Karaciğerde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asitlerinin</a:t>
            </a:r>
            <a:r>
              <a:rPr lang="en-US" dirty="0"/>
              <a:t>  </a:t>
            </a:r>
            <a:r>
              <a:rPr lang="en-US" dirty="0" err="1"/>
              <a:t>oksidasyonu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asetil</a:t>
            </a:r>
            <a:r>
              <a:rPr lang="en-US" dirty="0"/>
              <a:t>-CoA, </a:t>
            </a:r>
            <a:r>
              <a:rPr lang="en-US" dirty="0" err="1"/>
              <a:t>sitrik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döngüsüne</a:t>
            </a:r>
            <a:r>
              <a:rPr lang="en-US" dirty="0"/>
              <a:t> </a:t>
            </a:r>
            <a:r>
              <a:rPr lang="en-US" dirty="0" err="1"/>
              <a:t>girebilir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yakıt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dokulara</a:t>
            </a:r>
            <a:r>
              <a:rPr lang="en-US" dirty="0"/>
              <a:t> </a:t>
            </a:r>
            <a:r>
              <a:rPr lang="en-US" dirty="0" err="1"/>
              <a:t>gönderilmek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cisimlerine</a:t>
            </a:r>
            <a:r>
              <a:rPr lang="en-US" dirty="0"/>
              <a:t> </a:t>
            </a:r>
            <a:r>
              <a:rPr lang="en-US" dirty="0" err="1"/>
              <a:t>dönüştürülebilir</a:t>
            </a:r>
            <a:r>
              <a:rPr lang="en-US" dirty="0"/>
              <a:t>. </a:t>
            </a:r>
          </a:p>
          <a:p>
            <a:pPr algn="ctr"/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cisimleri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asetoasetat</a:t>
            </a:r>
            <a:r>
              <a:rPr lang="en-US" dirty="0"/>
              <a:t>, -</a:t>
            </a:r>
            <a:r>
              <a:rPr lang="en-US" dirty="0" err="1"/>
              <a:t>hidroksibütirat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aseton</a:t>
            </a:r>
            <a:r>
              <a:rPr lang="en-US" dirty="0"/>
              <a:t>, </a:t>
            </a:r>
            <a:r>
              <a:rPr lang="en-US" dirty="0" err="1"/>
              <a:t>karaciğerde</a:t>
            </a:r>
            <a:r>
              <a:rPr lang="en-US" dirty="0"/>
              <a:t> </a:t>
            </a:r>
            <a:r>
              <a:rPr lang="en-US" dirty="0" err="1"/>
              <a:t>sentezlenirler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buradan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organlara</a:t>
            </a:r>
            <a:r>
              <a:rPr lang="en-US" dirty="0"/>
              <a:t> </a:t>
            </a:r>
            <a:r>
              <a:rPr lang="en-US" dirty="0" err="1"/>
              <a:t>gönderilirler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30380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Kolesterol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Kolesterol</a:t>
            </a:r>
            <a:r>
              <a:rPr lang="en-US" dirty="0"/>
              <a:t>, </a:t>
            </a:r>
            <a:r>
              <a:rPr lang="en-US" dirty="0" err="1"/>
              <a:t>gelişen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dokularının</a:t>
            </a:r>
            <a:r>
              <a:rPr lang="en-US" dirty="0"/>
              <a:t> </a:t>
            </a:r>
            <a:r>
              <a:rPr lang="en-US" dirty="0" err="1"/>
              <a:t>hepsinde</a:t>
            </a:r>
            <a:r>
              <a:rPr lang="en-US" dirty="0"/>
              <a:t> </a:t>
            </a:r>
            <a:r>
              <a:rPr lang="en-US" dirty="0" err="1"/>
              <a:t>membran</a:t>
            </a:r>
            <a:r>
              <a:rPr lang="en-US" dirty="0"/>
              <a:t> </a:t>
            </a:r>
            <a:r>
              <a:rPr lang="en-US" dirty="0" err="1"/>
              <a:t>sentezi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gereklidir</a:t>
            </a:r>
            <a:r>
              <a:rPr lang="en-US" dirty="0"/>
              <a:t>. </a:t>
            </a:r>
            <a:r>
              <a:rPr lang="en-US" dirty="0" err="1"/>
              <a:t>Kolesterol</a:t>
            </a:r>
            <a:r>
              <a:rPr lang="en-US" dirty="0"/>
              <a:t>, steroid </a:t>
            </a:r>
            <a:r>
              <a:rPr lang="en-US" dirty="0" err="1"/>
              <a:t>hormonlar</a:t>
            </a:r>
            <a:r>
              <a:rPr lang="en-US" dirty="0"/>
              <a:t>, </a:t>
            </a:r>
            <a:r>
              <a:rPr lang="en-US" dirty="0" err="1"/>
              <a:t>safra</a:t>
            </a:r>
            <a:r>
              <a:rPr lang="en-US" dirty="0"/>
              <a:t> </a:t>
            </a:r>
            <a:r>
              <a:rPr lang="en-US" dirty="0" err="1"/>
              <a:t>asitleri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vitamin D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prekürsördür</a:t>
            </a:r>
            <a:r>
              <a:rPr lang="en-US" dirty="0"/>
              <a:t>. </a:t>
            </a:r>
            <a:r>
              <a:rPr lang="en-US" dirty="0" err="1"/>
              <a:t>Ayrıca</a:t>
            </a:r>
            <a:r>
              <a:rPr lang="en-US" dirty="0"/>
              <a:t> </a:t>
            </a:r>
            <a:r>
              <a:rPr lang="en-US" dirty="0" err="1"/>
              <a:t>kolesterol</a:t>
            </a:r>
            <a:r>
              <a:rPr lang="en-US" dirty="0"/>
              <a:t> </a:t>
            </a:r>
            <a:r>
              <a:rPr lang="en-US" dirty="0" err="1"/>
              <a:t>biyosentez</a:t>
            </a:r>
            <a:r>
              <a:rPr lang="en-US" dirty="0"/>
              <a:t> </a:t>
            </a:r>
            <a:r>
              <a:rPr lang="en-US" dirty="0" err="1"/>
              <a:t>yolundaki</a:t>
            </a:r>
            <a:r>
              <a:rPr lang="en-US" dirty="0"/>
              <a:t>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ürünler</a:t>
            </a:r>
            <a:r>
              <a:rPr lang="en-US" dirty="0"/>
              <a:t> de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maddenin</a:t>
            </a:r>
            <a:r>
              <a:rPr lang="en-US" dirty="0"/>
              <a:t> </a:t>
            </a:r>
            <a:r>
              <a:rPr lang="en-US" dirty="0" err="1"/>
              <a:t>sentezinde</a:t>
            </a:r>
            <a:r>
              <a:rPr lang="en-US" dirty="0"/>
              <a:t> </a:t>
            </a:r>
            <a:r>
              <a:rPr lang="en-US" dirty="0" err="1" smtClean="0"/>
              <a:t>kullanılırlar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629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388</Words>
  <Application>Microsoft Macintosh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LİPİD METABOLİZMASI</vt:lpstr>
      <vt:lpstr>Lipidler</vt:lpstr>
      <vt:lpstr>Yağ Asitlerinin Oksidasyonu</vt:lpstr>
      <vt:lpstr>Yağ Asitlerinin Oksidasyonu</vt:lpstr>
      <vt:lpstr>Keton Cisimlerinin Biyosentezi</vt:lpstr>
      <vt:lpstr>Kolesterol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17</cp:revision>
  <dcterms:created xsi:type="dcterms:W3CDTF">2018-05-08T12:08:33Z</dcterms:created>
  <dcterms:modified xsi:type="dcterms:W3CDTF">2018-05-15T08:40:32Z</dcterms:modified>
</cp:coreProperties>
</file>