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5"/>
  </p:notesMasterIdLst>
  <p:handoutMasterIdLst>
    <p:handoutMasterId r:id="rId16"/>
  </p:handoutMasterIdLst>
  <p:sldIdLst>
    <p:sldId id="668" r:id="rId4"/>
    <p:sldId id="669" r:id="rId5"/>
    <p:sldId id="670" r:id="rId6"/>
    <p:sldId id="671" r:id="rId7"/>
    <p:sldId id="672" r:id="rId8"/>
    <p:sldId id="673" r:id="rId9"/>
    <p:sldId id="674" r:id="rId10"/>
    <p:sldId id="675" r:id="rId11"/>
    <p:sldId id="676" r:id="rId12"/>
    <p:sldId id="677" r:id="rId13"/>
    <p:sldId id="678"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13.02.2020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2/13/2020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2/13/2020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2/13/2020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2/13/2020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2/13/2020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2/13/2020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2/13/2020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2/13/2020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2/13/2020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2/13/2020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2/13/2020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2/13/2020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2/13/2020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2/13/2020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2/13/2020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2/13/2020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2/13/2020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2/13/2020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2/13/2020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2/13/2020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2/13/2020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2/13/2020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3094498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2/13/2020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2/13/2020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2/13/2020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2/13/2020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2/13/2020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2/13/2020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2/13/2020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2/13/2020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3" r:id="rId3"/>
    <p:sldLayoutId id="2147483694"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259080"/>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402</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GAYRİMENKUL VE VARLIK DEĞERLEME II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Prof. Dr. </a:t>
            </a:r>
            <a:r>
              <a:rPr lang="en-US" sz="1600" b="1" dirty="0">
                <a:latin typeface="Arial" panose="020B0604020202020204" pitchFamily="34" charset="0"/>
                <a:ea typeface="Times New Roman" panose="02020603050405020304" pitchFamily="18" charset="0"/>
                <a:cs typeface="Arial" panose="020B0604020202020204" pitchFamily="34" charset="0"/>
              </a:rPr>
              <a:t>Harun </a:t>
            </a:r>
            <a:r>
              <a:rPr lang="tr-TR" sz="1600" b="1" dirty="0">
                <a:latin typeface="Arial" panose="020B0604020202020204" pitchFamily="34" charset="0"/>
                <a:ea typeface="Times New Roman" panose="02020603050405020304" pitchFamily="18" charset="0"/>
                <a:cs typeface="Arial" panose="020B0604020202020204" pitchFamily="34" charset="0"/>
              </a:rPr>
              <a:t>TANRIVERMİŞ </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81643" y="129553"/>
            <a:ext cx="8180613" cy="1074949"/>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 Hukuk Sisteminde Bilirkişilik Uygulamaları, Temel Değerleme Standartları ve Bilirkişilik, Değerleme ve Bilirkişi Raporlarının Denetimi ve Kalite, Değerlendirmenin Kurumsal </a:t>
            </a:r>
            <a:r>
              <a:rPr lang="tr-TR" sz="20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Organizasyonu</a:t>
            </a:r>
            <a:endPar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2" name="Rectangle 1"/>
          <p:cNvSpPr/>
          <p:nvPr/>
        </p:nvSpPr>
        <p:spPr>
          <a:xfrm>
            <a:off x="114301" y="1139187"/>
            <a:ext cx="8882742" cy="3362459"/>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sz="2000" dirty="0"/>
              <a:t>(4) Hukuk öğrenimi görmüş kişiler, hukuk alanı dışında ayrı bir uzmanlığa sahip olduğunu ve birinci fıkradaki şartları taşıdığını belgelendirmediği takdirde, bilirkişilik siciline ve listesine kaydedilemez.</a:t>
            </a:r>
          </a:p>
          <a:p>
            <a:pPr marL="342900" indent="-342900" algn="just">
              <a:spcAft>
                <a:spcPts val="450"/>
              </a:spcAft>
              <a:buClr>
                <a:srgbClr val="503FAE"/>
              </a:buClr>
              <a:buFont typeface="Wingdings" panose="05000000000000000000" pitchFamily="2" charset="2"/>
              <a:buChar char="q"/>
            </a:pPr>
            <a:r>
              <a:rPr lang="tr-TR" sz="2000" dirty="0"/>
              <a:t>Bilirkişiliğe başvuru, seçilme usulü ve sicile kayıt</a:t>
            </a:r>
          </a:p>
          <a:p>
            <a:pPr marL="342900" indent="-342900" algn="just">
              <a:spcAft>
                <a:spcPts val="450"/>
              </a:spcAft>
              <a:buClr>
                <a:srgbClr val="503FAE"/>
              </a:buClr>
              <a:buFont typeface="Wingdings" panose="05000000000000000000" pitchFamily="2" charset="2"/>
              <a:buChar char="q"/>
            </a:pPr>
            <a:r>
              <a:rPr lang="tr-TR" sz="2000" dirty="0"/>
              <a:t>Bilirkişiliğe başvuru, ilgilinin yerleşim yerinin veya mesleki faaliyetlerini yürüttüğü yerin bağlı olduğu bölge kuruluna ilgili belgeler eklenmek suretiyle yapılır. Başvuru şekline ilişkin usul ve esaslar Bakanlıkça belirlenir.</a:t>
            </a:r>
          </a:p>
          <a:p>
            <a:pPr marL="342900" indent="-342900" algn="just">
              <a:spcAft>
                <a:spcPts val="450"/>
              </a:spcAft>
              <a:buClr>
                <a:srgbClr val="503FAE"/>
              </a:buClr>
              <a:buFont typeface="Wingdings" panose="05000000000000000000" pitchFamily="2" charset="2"/>
              <a:buChar char="q"/>
            </a:pPr>
            <a:r>
              <a:rPr lang="tr-TR" sz="2000" dirty="0"/>
              <a:t>Başvuru dilekçesine eklenmesi zorunlu belgelerin eksik olması hâlinde, başvuru sahibine belgeleri tamamlaması için on beş gün süre verilir. Eksik belgelerin tamamlanması hâlinde bölge kurulu tarafından başvuru hakkında karar verilir.</a:t>
            </a:r>
          </a:p>
        </p:txBody>
      </p:sp>
    </p:spTree>
    <p:extLst>
      <p:ext uri="{BB962C8B-B14F-4D97-AF65-F5344CB8AC3E}">
        <p14:creationId xmlns:p14="http://schemas.microsoft.com/office/powerpoint/2010/main" val="29551309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81643" y="129553"/>
            <a:ext cx="8180613" cy="1074949"/>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 Hukuk Sisteminde Bilirkişilik Uygulamaları, Temel Değerleme Standartları ve Bilirkişilik, Değerleme ve Bilirkişi Raporlarının Denetimi ve Kalite, Değerlendirmenin Kurumsal </a:t>
            </a:r>
            <a:r>
              <a:rPr lang="tr-TR" sz="20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Organizasyonu</a:t>
            </a:r>
            <a:endPar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2" name="Rectangle 1"/>
          <p:cNvSpPr/>
          <p:nvPr/>
        </p:nvSpPr>
        <p:spPr>
          <a:xfrm>
            <a:off x="114301" y="1139187"/>
            <a:ext cx="8882742" cy="4298613"/>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sz="2000" dirty="0"/>
              <a:t>Bölge kurulu karar verirken sicile kayıt bakımından öncelikle başvuranın 10 uncu maddedeki şartları taşıyıp taşımadığını değerlendirir ve şartları taşıyanlar arasından başvuranın mesleki tecrübesini, katıldığı meslek içi eğitimleri veya uzmanlığı gösteren belgeleri dikkate alarak en liyakatli olanları seçer.</a:t>
            </a:r>
          </a:p>
          <a:p>
            <a:pPr marL="342900" indent="-342900" algn="just">
              <a:spcAft>
                <a:spcPts val="450"/>
              </a:spcAft>
              <a:buClr>
                <a:srgbClr val="503FAE"/>
              </a:buClr>
              <a:buFont typeface="Wingdings" panose="05000000000000000000" pitchFamily="2" charset="2"/>
              <a:buChar char="q"/>
            </a:pPr>
            <a:r>
              <a:rPr lang="tr-TR" sz="2000" dirty="0"/>
              <a:t>Bilirkişiliğe kabul edilenler, sicile üç yıl için kaydedilir.</a:t>
            </a:r>
          </a:p>
          <a:p>
            <a:pPr marL="342900" indent="-342900" algn="just">
              <a:spcAft>
                <a:spcPts val="450"/>
              </a:spcAft>
              <a:buClr>
                <a:srgbClr val="503FAE"/>
              </a:buClr>
              <a:buFont typeface="Wingdings" panose="05000000000000000000" pitchFamily="2" charset="2"/>
              <a:buChar char="q"/>
            </a:pPr>
            <a:r>
              <a:rPr lang="tr-TR" sz="2000" dirty="0"/>
              <a:t>Bilirkişilik sicilinin ve listesinin tutulması ile bilirkişinin görevlendirilmesi</a:t>
            </a:r>
          </a:p>
          <a:p>
            <a:pPr marL="342900" indent="-342900" algn="just">
              <a:spcAft>
                <a:spcPts val="450"/>
              </a:spcAft>
              <a:buClr>
                <a:srgbClr val="503FAE"/>
              </a:buClr>
              <a:buFont typeface="Wingdings" panose="05000000000000000000" pitchFamily="2" charset="2"/>
              <a:buChar char="q"/>
            </a:pPr>
            <a:r>
              <a:rPr lang="tr-TR" sz="2000" dirty="0"/>
              <a:t>Bilirkişilik sicilinde aşağıdaki hususlar ile gerekli görülen diğer bilgiler yer alır:</a:t>
            </a:r>
          </a:p>
          <a:p>
            <a:pPr marL="342900" indent="-342900" algn="just">
              <a:spcAft>
                <a:spcPts val="450"/>
              </a:spcAft>
              <a:buClr>
                <a:srgbClr val="503FAE"/>
              </a:buClr>
              <a:buFont typeface="Wingdings" panose="05000000000000000000" pitchFamily="2" charset="2"/>
              <a:buChar char="q"/>
            </a:pPr>
            <a:r>
              <a:rPr lang="tr-TR" sz="2000" dirty="0"/>
              <a:t>Bilirkişinin adı ve soyadı ile iletişim bilgileri</a:t>
            </a:r>
          </a:p>
          <a:p>
            <a:pPr marL="342900" indent="-342900" algn="just">
              <a:spcAft>
                <a:spcPts val="450"/>
              </a:spcAft>
              <a:buClr>
                <a:srgbClr val="503FAE"/>
              </a:buClr>
              <a:buFont typeface="Wingdings" panose="05000000000000000000" pitchFamily="2" charset="2"/>
              <a:buChar char="q"/>
            </a:pPr>
            <a:r>
              <a:rPr lang="tr-TR" sz="2000" dirty="0"/>
              <a:t>Türkiye Cumhuriyeti kimlik numarası</a:t>
            </a:r>
          </a:p>
          <a:p>
            <a:pPr marL="342900" indent="-342900" algn="just">
              <a:spcAft>
                <a:spcPts val="450"/>
              </a:spcAft>
              <a:buClr>
                <a:srgbClr val="503FAE"/>
              </a:buClr>
              <a:buFont typeface="Wingdings" panose="05000000000000000000" pitchFamily="2" charset="2"/>
              <a:buChar char="q"/>
            </a:pPr>
            <a:r>
              <a:rPr lang="tr-TR" sz="2000" dirty="0"/>
              <a:t>Yerleşim yeri</a:t>
            </a:r>
          </a:p>
          <a:p>
            <a:pPr marL="342900" indent="-342900" algn="just">
              <a:spcAft>
                <a:spcPts val="450"/>
              </a:spcAft>
              <a:buClr>
                <a:srgbClr val="503FAE"/>
              </a:buClr>
              <a:buFont typeface="Wingdings" panose="05000000000000000000" pitchFamily="2" charset="2"/>
              <a:buChar char="q"/>
            </a:pPr>
            <a:r>
              <a:rPr lang="tr-TR" sz="2000" dirty="0"/>
              <a:t>Mesleği</a:t>
            </a:r>
          </a:p>
          <a:p>
            <a:pPr marL="342900" indent="-342900" algn="just">
              <a:spcAft>
                <a:spcPts val="450"/>
              </a:spcAft>
              <a:buClr>
                <a:srgbClr val="503FAE"/>
              </a:buClr>
              <a:buFont typeface="Wingdings" panose="05000000000000000000" pitchFamily="2" charset="2"/>
              <a:buChar char="q"/>
            </a:pPr>
            <a:r>
              <a:rPr lang="tr-TR" sz="2000" dirty="0"/>
              <a:t>Temel ve alt uzmanlık alanları</a:t>
            </a:r>
          </a:p>
        </p:txBody>
      </p:sp>
    </p:spTree>
    <p:extLst>
      <p:ext uri="{BB962C8B-B14F-4D97-AF65-F5344CB8AC3E}">
        <p14:creationId xmlns:p14="http://schemas.microsoft.com/office/powerpoint/2010/main" val="356105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13"/>
          <p:cNvSpPr/>
          <p:nvPr/>
        </p:nvSpPr>
        <p:spPr>
          <a:xfrm>
            <a:off x="604562" y="1453499"/>
            <a:ext cx="8137603" cy="3125471"/>
          </a:xfrm>
          <a:prstGeom prst="rect">
            <a:avLst/>
          </a:prstGeom>
        </p:spPr>
        <p:txBody>
          <a:bodyPr wrap="square" lIns="68580" tIns="34290" rIns="68580" bIns="34290">
            <a:spAutoFit/>
          </a:bodyPr>
          <a:lstStyle/>
          <a:p>
            <a:pPr marL="0" lvl="1" algn="ctr">
              <a:spcBef>
                <a:spcPct val="20000"/>
              </a:spcBef>
              <a:buClr>
                <a:schemeClr val="accent1"/>
              </a:buClr>
            </a:pPr>
            <a:r>
              <a:rPr lang="tr-TR" sz="2400" b="1" dirty="0"/>
              <a:t>GGY 402</a:t>
            </a:r>
          </a:p>
          <a:p>
            <a:pPr marL="0" lvl="1" algn="ctr">
              <a:spcBef>
                <a:spcPct val="20000"/>
              </a:spcBef>
              <a:buClr>
                <a:schemeClr val="accent1"/>
              </a:buClr>
            </a:pPr>
            <a:r>
              <a:rPr lang="tr-TR" sz="2400" b="1" dirty="0"/>
              <a:t>GAYRİMENKUL VE VARLIK DEĞERLEME II</a:t>
            </a:r>
          </a:p>
          <a:p>
            <a:pPr marL="0" lvl="1" algn="ctr">
              <a:spcBef>
                <a:spcPct val="20000"/>
              </a:spcBef>
              <a:buClr>
                <a:schemeClr val="accent1"/>
              </a:buClr>
            </a:pPr>
            <a:r>
              <a:rPr lang="tr-TR" sz="2400" b="1" dirty="0"/>
              <a:t>	</a:t>
            </a:r>
            <a:endParaRPr lang="tr-TR" sz="2400" b="1" dirty="0">
              <a:solidFill>
                <a:schemeClr val="tx2"/>
              </a:solidFill>
            </a:endParaRPr>
          </a:p>
          <a:p>
            <a:pPr marL="0" lvl="1" algn="ctr">
              <a:spcBef>
                <a:spcPct val="20000"/>
              </a:spcBef>
              <a:buClr>
                <a:schemeClr val="accent1"/>
              </a:buClr>
            </a:pPr>
            <a:r>
              <a:rPr lang="tr-TR" sz="2400" b="1" dirty="0">
                <a:solidFill>
                  <a:schemeClr val="tx2"/>
                </a:solidFill>
              </a:rPr>
              <a:t>15. HAFTA</a:t>
            </a:r>
          </a:p>
          <a:p>
            <a:pPr marL="0" lvl="1" algn="ctr">
              <a:spcBef>
                <a:spcPct val="20000"/>
              </a:spcBef>
              <a:buClr>
                <a:schemeClr val="accent1"/>
              </a:buClr>
            </a:pPr>
            <a:r>
              <a:rPr lang="tr-TR" sz="2100" b="1" dirty="0"/>
              <a:t>Türk Hukuk Sisteminde Bilirkişilik Uygulamaları, Temel Değerleme Standartları ve Bilirkişilik, Değerleme ve Bilirkişi Raporlarının Denetimi ve Kalite, Değerlendirmenin Kurumsal Organizasyonu</a:t>
            </a:r>
            <a:endParaRPr lang="en-US" sz="2100" b="1" dirty="0"/>
          </a:p>
        </p:txBody>
      </p:sp>
    </p:spTree>
    <p:extLst>
      <p:ext uri="{BB962C8B-B14F-4D97-AF65-F5344CB8AC3E}">
        <p14:creationId xmlns:p14="http://schemas.microsoft.com/office/powerpoint/2010/main" val="31144422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81643" y="129553"/>
            <a:ext cx="8180613" cy="1074949"/>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 Hukuk Sisteminde Bilirkişilik Uygulamaları, Temel Değerleme Standartları ve Bilirkişilik, Değerleme ve Bilirkişi Raporlarının Denetimi ve Kalite, Değerlendirmenin Kurumsal </a:t>
            </a:r>
            <a:r>
              <a:rPr lang="tr-TR" sz="20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Organizasyonu</a:t>
            </a:r>
            <a:endPar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2" name="Rectangle 1"/>
          <p:cNvSpPr/>
          <p:nvPr/>
        </p:nvSpPr>
        <p:spPr>
          <a:xfrm>
            <a:off x="114301" y="1139187"/>
            <a:ext cx="8882742" cy="4850046"/>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sz="2000" dirty="0" smtClean="0"/>
              <a:t>Türkiye’de </a:t>
            </a:r>
            <a:r>
              <a:rPr lang="tr-TR" sz="2000" dirty="0"/>
              <a:t>bilirkişilik uygulamaları 6754 Sayılı Bilirkişilik Kanunu ile düzenlenmiştir.</a:t>
            </a:r>
          </a:p>
          <a:p>
            <a:pPr marL="342900" indent="-342900" algn="just">
              <a:spcAft>
                <a:spcPts val="450"/>
              </a:spcAft>
              <a:buClr>
                <a:srgbClr val="503FAE"/>
              </a:buClr>
              <a:buFont typeface="Wingdings" panose="05000000000000000000" pitchFamily="2" charset="2"/>
              <a:buChar char="q"/>
            </a:pPr>
            <a:r>
              <a:rPr lang="tr-TR" sz="2000" dirty="0"/>
              <a:t>Kanunun amacı; bilirkişilerin nitelikleri, eğitimi, seçimi ve denetimine ilişkin usul ve esasların belirlenmesi ile bilirkişilik için etkin ve verimli bir kurumsal yapı oluşturulmasıdır.</a:t>
            </a:r>
          </a:p>
          <a:p>
            <a:pPr marL="342900" indent="-342900" algn="just">
              <a:spcAft>
                <a:spcPts val="450"/>
              </a:spcAft>
              <a:buClr>
                <a:srgbClr val="503FAE"/>
              </a:buClr>
              <a:buFont typeface="Wingdings" panose="05000000000000000000" pitchFamily="2" charset="2"/>
              <a:buChar char="q"/>
            </a:pPr>
            <a:r>
              <a:rPr lang="tr-TR" sz="2000" dirty="0"/>
              <a:t>Bu Kanun adli ve idari yargı alanında yürütülen her türlü bilirkişilik faaliyetini kapsamaktadır.</a:t>
            </a:r>
          </a:p>
          <a:p>
            <a:pPr marL="342900" indent="-342900" algn="just">
              <a:spcAft>
                <a:spcPts val="450"/>
              </a:spcAft>
              <a:buClr>
                <a:srgbClr val="503FAE"/>
              </a:buClr>
              <a:buFont typeface="Wingdings" panose="05000000000000000000" pitchFamily="2" charset="2"/>
              <a:buChar char="q"/>
            </a:pPr>
            <a:r>
              <a:rPr lang="tr-TR" sz="2000" dirty="0"/>
              <a:t>Kanunlarda bilirkişilik hizmeti verebileceği öngörülen kurumlar ile yargı mercilerinin talebi üzerine bilimsel ve teknik görüş bildiren kamu kurum ve kuruluşları bu Kanunun kapsamı dışında bırakılmıştır.</a:t>
            </a:r>
          </a:p>
          <a:p>
            <a:pPr marL="342900" indent="-342900" algn="just">
              <a:spcAft>
                <a:spcPts val="450"/>
              </a:spcAft>
              <a:buClr>
                <a:srgbClr val="503FAE"/>
              </a:buClr>
              <a:buFont typeface="Wingdings" panose="05000000000000000000" pitchFamily="2" charset="2"/>
              <a:buChar char="q"/>
            </a:pPr>
            <a:r>
              <a:rPr lang="tr-TR" sz="2000" dirty="0"/>
              <a:t>Bu Kanunun uygulanmasında;</a:t>
            </a:r>
          </a:p>
          <a:p>
            <a:pPr marL="342900" indent="-342900" algn="just">
              <a:spcAft>
                <a:spcPts val="450"/>
              </a:spcAft>
              <a:buClr>
                <a:srgbClr val="503FAE"/>
              </a:buClr>
              <a:buFont typeface="Wingdings" panose="05000000000000000000" pitchFamily="2" charset="2"/>
              <a:buChar char="q"/>
            </a:pPr>
            <a:endParaRPr lang="tr-TR" sz="2000" dirty="0"/>
          </a:p>
          <a:p>
            <a:pPr marL="342900" indent="-342900" algn="just">
              <a:spcAft>
                <a:spcPts val="450"/>
              </a:spcAft>
              <a:buClr>
                <a:srgbClr val="503FAE"/>
              </a:buClr>
              <a:buFont typeface="Wingdings" panose="05000000000000000000" pitchFamily="2" charset="2"/>
              <a:buChar char="q"/>
            </a:pPr>
            <a:endParaRPr lang="tr-TR" sz="2000" dirty="0"/>
          </a:p>
          <a:p>
            <a:pPr marL="342900" indent="-342900" algn="just">
              <a:spcAft>
                <a:spcPts val="450"/>
              </a:spcAft>
              <a:buClr>
                <a:srgbClr val="503FAE"/>
              </a:buClr>
              <a:buFont typeface="Wingdings" panose="05000000000000000000" pitchFamily="2" charset="2"/>
              <a:buChar char="q"/>
            </a:pPr>
            <a:endParaRPr lang="tr-TR" sz="2000" dirty="0"/>
          </a:p>
        </p:txBody>
      </p:sp>
    </p:spTree>
    <p:extLst>
      <p:ext uri="{BB962C8B-B14F-4D97-AF65-F5344CB8AC3E}">
        <p14:creationId xmlns:p14="http://schemas.microsoft.com/office/powerpoint/2010/main" val="27862134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81643" y="129553"/>
            <a:ext cx="8180613" cy="1074949"/>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 Hukuk Sisteminde Bilirkişilik Uygulamaları, Temel Değerleme Standartları ve Bilirkişilik, Değerleme ve Bilirkişi Raporlarının Denetimi ve Kalite, Değerlendirmenin Kurumsal </a:t>
            </a:r>
            <a:r>
              <a:rPr lang="tr-TR" sz="20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Organizasyonu</a:t>
            </a:r>
            <a:endPar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2" name="Rectangle 1"/>
          <p:cNvSpPr/>
          <p:nvPr/>
        </p:nvSpPr>
        <p:spPr>
          <a:xfrm>
            <a:off x="114301" y="1139187"/>
            <a:ext cx="8882742" cy="4542269"/>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sz="2000" dirty="0" smtClean="0"/>
              <a:t>Bakanlık</a:t>
            </a:r>
            <a:r>
              <a:rPr lang="tr-TR" sz="2000" dirty="0"/>
              <a:t>: Adalet Bakanlığını,</a:t>
            </a:r>
          </a:p>
          <a:p>
            <a:pPr marL="342900" indent="-342900" algn="just">
              <a:spcAft>
                <a:spcPts val="450"/>
              </a:spcAft>
              <a:buClr>
                <a:srgbClr val="503FAE"/>
              </a:buClr>
              <a:buFont typeface="Wingdings" panose="05000000000000000000" pitchFamily="2" charset="2"/>
              <a:buChar char="q"/>
            </a:pPr>
            <a:r>
              <a:rPr lang="tr-TR" sz="2000" dirty="0"/>
              <a:t>Bilirkişi: Çözümü uzmanlığı, özel veya teknik bilgiyi gerektiren hâllerde oy ve görüşünü sözlü veya yazılı olarak vermesi için başvurulan gerçek veya özel hukuk tüzel kişisini, </a:t>
            </a:r>
          </a:p>
          <a:p>
            <a:pPr marL="342900" indent="-342900" algn="just">
              <a:spcAft>
                <a:spcPts val="450"/>
              </a:spcAft>
              <a:buClr>
                <a:srgbClr val="503FAE"/>
              </a:buClr>
              <a:buFont typeface="Wingdings" panose="05000000000000000000" pitchFamily="2" charset="2"/>
              <a:buChar char="q"/>
            </a:pPr>
            <a:r>
              <a:rPr lang="tr-TR" sz="2000" dirty="0"/>
              <a:t>Bölge kurulu: Bilirkişilik bölge kurullarını,</a:t>
            </a:r>
          </a:p>
          <a:p>
            <a:pPr marL="342900" indent="-342900" algn="just">
              <a:spcAft>
                <a:spcPts val="450"/>
              </a:spcAft>
              <a:buClr>
                <a:srgbClr val="503FAE"/>
              </a:buClr>
              <a:buFont typeface="Wingdings" panose="05000000000000000000" pitchFamily="2" charset="2"/>
              <a:buChar char="q"/>
            </a:pPr>
            <a:r>
              <a:rPr lang="tr-TR" sz="2000" dirty="0"/>
              <a:t>Daire Başkanlığı: Adalet Bakanlığı Hukuk İşleri Genel Müdürlüğü bünyesinde kurulan Bilirkişilik Daire Başkanlığını,</a:t>
            </a:r>
          </a:p>
          <a:p>
            <a:pPr marL="342900" indent="-342900" algn="just">
              <a:spcAft>
                <a:spcPts val="450"/>
              </a:spcAft>
              <a:buClr>
                <a:srgbClr val="503FAE"/>
              </a:buClr>
              <a:buFont typeface="Wingdings" panose="05000000000000000000" pitchFamily="2" charset="2"/>
              <a:buChar char="q"/>
            </a:pPr>
            <a:r>
              <a:rPr lang="tr-TR" sz="2000" dirty="0"/>
              <a:t>Danışma Kurulu: Bilirkişilik Danışma Kurulunu,</a:t>
            </a:r>
          </a:p>
          <a:p>
            <a:pPr marL="342900" indent="-342900" algn="just">
              <a:spcAft>
                <a:spcPts val="450"/>
              </a:spcAft>
              <a:buClr>
                <a:srgbClr val="503FAE"/>
              </a:buClr>
              <a:buFont typeface="Wingdings" panose="05000000000000000000" pitchFamily="2" charset="2"/>
              <a:buChar char="q"/>
            </a:pPr>
            <a:r>
              <a:rPr lang="tr-TR" sz="2000" dirty="0"/>
              <a:t>Temel eğitim: Kanunlarda yer alan esaslar ve Bakanlık tarafından belirlenen ilkeler kapsamında bilirkişilik faaliyeti öncesinde verilen zorunlu eğitimi, ifade eder.</a:t>
            </a:r>
          </a:p>
          <a:p>
            <a:pPr marL="342900" indent="-342900" algn="just">
              <a:spcAft>
                <a:spcPts val="450"/>
              </a:spcAft>
              <a:buClr>
                <a:srgbClr val="503FAE"/>
              </a:buClr>
              <a:buFont typeface="Wingdings" panose="05000000000000000000" pitchFamily="2" charset="2"/>
              <a:buChar char="q"/>
            </a:pPr>
            <a:endParaRPr lang="tr-TR" sz="2000" dirty="0"/>
          </a:p>
          <a:p>
            <a:pPr marL="342900" indent="-342900" algn="just">
              <a:spcAft>
                <a:spcPts val="450"/>
              </a:spcAft>
              <a:buClr>
                <a:srgbClr val="503FAE"/>
              </a:buClr>
              <a:buFont typeface="Wingdings" panose="05000000000000000000" pitchFamily="2" charset="2"/>
              <a:buChar char="q"/>
            </a:pPr>
            <a:endParaRPr lang="tr-TR" sz="2000" dirty="0"/>
          </a:p>
        </p:txBody>
      </p:sp>
    </p:spTree>
    <p:extLst>
      <p:ext uri="{BB962C8B-B14F-4D97-AF65-F5344CB8AC3E}">
        <p14:creationId xmlns:p14="http://schemas.microsoft.com/office/powerpoint/2010/main" val="25116049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81643" y="129553"/>
            <a:ext cx="8180613" cy="1074949"/>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 Hukuk Sisteminde Bilirkişilik Uygulamaları, Temel Değerleme Standartları ve Bilirkişilik, Değerleme ve Bilirkişi Raporlarının Denetimi ve Kalite, Değerlendirmenin Kurumsal </a:t>
            </a:r>
            <a:r>
              <a:rPr lang="tr-TR" sz="20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Organizasyonu</a:t>
            </a:r>
            <a:endPar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2" name="Rectangle 1"/>
          <p:cNvSpPr/>
          <p:nvPr/>
        </p:nvSpPr>
        <p:spPr>
          <a:xfrm>
            <a:off x="114301" y="1139187"/>
            <a:ext cx="8882742" cy="3798476"/>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sz="2000" dirty="0" smtClean="0"/>
              <a:t>Bilirkişilik </a:t>
            </a:r>
            <a:r>
              <a:rPr lang="tr-TR" sz="2000" dirty="0"/>
              <a:t>İle İlgili Temel İlkeler;</a:t>
            </a:r>
          </a:p>
          <a:p>
            <a:pPr marL="342900" indent="-342900" algn="just">
              <a:spcAft>
                <a:spcPts val="450"/>
              </a:spcAft>
              <a:buClr>
                <a:srgbClr val="503FAE"/>
              </a:buClr>
              <a:buFont typeface="Wingdings" panose="05000000000000000000" pitchFamily="2" charset="2"/>
              <a:buChar char="q"/>
            </a:pPr>
            <a:r>
              <a:rPr lang="tr-TR" sz="2000" dirty="0"/>
              <a:t>(1) Bilirkişi, görevini dürüstlük kuralları çerçevesinde bağımsız, tarafsız ve objektif olarak yerine getirir.</a:t>
            </a:r>
          </a:p>
          <a:p>
            <a:pPr marL="342900" indent="-342900" algn="just">
              <a:spcAft>
                <a:spcPts val="450"/>
              </a:spcAft>
              <a:buClr>
                <a:srgbClr val="503FAE"/>
              </a:buClr>
              <a:buFont typeface="Wingdings" panose="05000000000000000000" pitchFamily="2" charset="2"/>
              <a:buChar char="q"/>
            </a:pPr>
            <a:r>
              <a:rPr lang="tr-TR" sz="2000" dirty="0"/>
              <a:t>(2) Bilirkişi, raporunda çözümü uzmanlığı, özel veya teknik bilgiyi gerektiren hususlar dışında açıklama yapamaz; hukuki nitelendirme ve değerlendirmelerde bulunamaz.</a:t>
            </a:r>
          </a:p>
          <a:p>
            <a:pPr marL="342900" indent="-342900" algn="just">
              <a:spcAft>
                <a:spcPts val="450"/>
              </a:spcAft>
              <a:buClr>
                <a:srgbClr val="503FAE"/>
              </a:buClr>
              <a:buFont typeface="Wingdings" panose="05000000000000000000" pitchFamily="2" charset="2"/>
              <a:buChar char="q"/>
            </a:pPr>
            <a:r>
              <a:rPr lang="tr-TR" sz="2000" dirty="0"/>
              <a:t>(3) Genel bilgi veya tecrübeyle ya da hâkimlik mesleğinin gerektirdiği hukuki bilgiyle çözümlenmesi mümkün olan konularda bilirkişiye başvurulamaz.</a:t>
            </a:r>
          </a:p>
          <a:p>
            <a:pPr marL="342900" indent="-342900" algn="just">
              <a:spcAft>
                <a:spcPts val="450"/>
              </a:spcAft>
              <a:buClr>
                <a:srgbClr val="503FAE"/>
              </a:buClr>
              <a:buFont typeface="Wingdings" panose="05000000000000000000" pitchFamily="2" charset="2"/>
              <a:buChar char="q"/>
            </a:pPr>
            <a:r>
              <a:rPr lang="tr-TR" sz="2000" dirty="0"/>
              <a:t>(4) Bilirkişi, kendisine tevdi olunan görevi bizzat yerine getirmekle yükümlü olup, görevinin icrasını kısmen yahut tamamen başka bir kimseye devredemez. </a:t>
            </a:r>
          </a:p>
          <a:p>
            <a:pPr marL="342900" indent="-342900" algn="just">
              <a:spcAft>
                <a:spcPts val="450"/>
              </a:spcAft>
              <a:buClr>
                <a:srgbClr val="503FAE"/>
              </a:buClr>
              <a:buFont typeface="Wingdings" panose="05000000000000000000" pitchFamily="2" charset="2"/>
              <a:buChar char="q"/>
            </a:pPr>
            <a:endParaRPr lang="tr-TR" sz="2000" dirty="0"/>
          </a:p>
        </p:txBody>
      </p:sp>
    </p:spTree>
    <p:extLst>
      <p:ext uri="{BB962C8B-B14F-4D97-AF65-F5344CB8AC3E}">
        <p14:creationId xmlns:p14="http://schemas.microsoft.com/office/powerpoint/2010/main" val="29947079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81643" y="129553"/>
            <a:ext cx="8180613" cy="1074949"/>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 Hukuk Sisteminde Bilirkişilik Uygulamaları, Temel Değerleme Standartları ve Bilirkişilik, Değerleme ve Bilirkişi Raporlarının Denetimi ve Kalite, Değerlendirmenin Kurumsal </a:t>
            </a:r>
            <a:r>
              <a:rPr lang="tr-TR" sz="20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Organizasyonu</a:t>
            </a:r>
            <a:endPar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2" name="Rectangle 1"/>
          <p:cNvSpPr/>
          <p:nvPr/>
        </p:nvSpPr>
        <p:spPr>
          <a:xfrm>
            <a:off x="114301" y="1139187"/>
            <a:ext cx="8882742" cy="4042132"/>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sz="2000" dirty="0" smtClean="0"/>
              <a:t>Bilirkişilik </a:t>
            </a:r>
            <a:r>
              <a:rPr lang="tr-TR" sz="2000" dirty="0"/>
              <a:t>İle İlgili Temel İlkeler;</a:t>
            </a:r>
          </a:p>
          <a:p>
            <a:pPr marL="342900" indent="-342900" algn="just">
              <a:spcAft>
                <a:spcPts val="450"/>
              </a:spcAft>
              <a:buClr>
                <a:srgbClr val="503FAE"/>
              </a:buClr>
              <a:buFont typeface="Wingdings" panose="05000000000000000000" pitchFamily="2" charset="2"/>
              <a:buChar char="q"/>
            </a:pPr>
            <a:r>
              <a:rPr lang="tr-TR" sz="2000" dirty="0"/>
              <a:t>(5) Bilirkişi, görevi sebebiyle kendisine tevdi edilen bilgi ve belgelerin veya öğrendiği sırların gizliliğini sağlamakla yükümlüdür. Bu yükümlülük, bilirkişilik görevi sona erdikten sonra da devam eder.</a:t>
            </a:r>
          </a:p>
          <a:p>
            <a:pPr marL="342900" indent="-342900" algn="just">
              <a:spcAft>
                <a:spcPts val="450"/>
              </a:spcAft>
              <a:buClr>
                <a:srgbClr val="503FAE"/>
              </a:buClr>
              <a:buFont typeface="Wingdings" panose="05000000000000000000" pitchFamily="2" charset="2"/>
              <a:buChar char="q"/>
            </a:pPr>
            <a:r>
              <a:rPr lang="tr-TR" sz="2000" dirty="0"/>
              <a:t>(6) Çözümü uzmanlığı, özel veya teknik bilgiyi gerektiren sorun açıkça belirtilmeden ve inceleme yaptırılacak konunun kapsamı ile sınırları açıkça gösterilmeden bilirkişi görevlendirilemez.</a:t>
            </a:r>
          </a:p>
          <a:p>
            <a:pPr marL="342900" indent="-342900" algn="just">
              <a:spcAft>
                <a:spcPts val="450"/>
              </a:spcAft>
              <a:buClr>
                <a:srgbClr val="503FAE"/>
              </a:buClr>
              <a:buFont typeface="Wingdings" panose="05000000000000000000" pitchFamily="2" charset="2"/>
              <a:buChar char="q"/>
            </a:pPr>
            <a:r>
              <a:rPr lang="tr-TR" sz="2000" dirty="0"/>
              <a:t>(7) Aynı konuda bir kez rapor alınması esastır; ancak rapordaki eksiklik veya belirsizliğin giderilmesi için ek rapor istenebilir.</a:t>
            </a:r>
          </a:p>
          <a:p>
            <a:pPr marL="342900" indent="-342900" algn="just">
              <a:spcAft>
                <a:spcPts val="450"/>
              </a:spcAft>
              <a:buClr>
                <a:srgbClr val="503FAE"/>
              </a:buClr>
              <a:buFont typeface="Wingdings" panose="05000000000000000000" pitchFamily="2" charset="2"/>
              <a:buChar char="q"/>
            </a:pPr>
            <a:r>
              <a:rPr lang="tr-TR" sz="2000" dirty="0"/>
              <a:t>(8) Ulusal Yargı Ağı Bilişim Sistemi ile bu Sisteme entegre bilişim sistemleri veya yazılımlar vasıtasıyla ulaşılabilen bilgiler veya çözülebilen sorunlar için bilirkişiye başvurulamaz.</a:t>
            </a:r>
          </a:p>
        </p:txBody>
      </p:sp>
    </p:spTree>
    <p:extLst>
      <p:ext uri="{BB962C8B-B14F-4D97-AF65-F5344CB8AC3E}">
        <p14:creationId xmlns:p14="http://schemas.microsoft.com/office/powerpoint/2010/main" val="8598771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81643" y="129553"/>
            <a:ext cx="8180613" cy="1074949"/>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 Hukuk Sisteminde Bilirkişilik Uygulamaları, Temel Değerleme Standartları ve Bilirkişilik, Değerleme ve Bilirkişi Raporlarının Denetimi ve Kalite, Değerlendirmenin Kurumsal </a:t>
            </a:r>
            <a:r>
              <a:rPr lang="tr-TR" sz="20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Organizasyonu</a:t>
            </a:r>
            <a:endPar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2" name="Rectangle 1"/>
          <p:cNvSpPr/>
          <p:nvPr/>
        </p:nvSpPr>
        <p:spPr>
          <a:xfrm>
            <a:off x="114301" y="1139187"/>
            <a:ext cx="8882742" cy="3606115"/>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sz="2000" dirty="0"/>
              <a:t>Bilirkişiliğe Kabul ve Bilirkişilik Sicili ve Bilirkişilik Listesi</a:t>
            </a:r>
          </a:p>
          <a:p>
            <a:pPr marL="342900" indent="-342900" algn="just">
              <a:spcAft>
                <a:spcPts val="450"/>
              </a:spcAft>
              <a:buClr>
                <a:srgbClr val="503FAE"/>
              </a:buClr>
              <a:buFont typeface="Wingdings" panose="05000000000000000000" pitchFamily="2" charset="2"/>
              <a:buChar char="q"/>
            </a:pPr>
            <a:r>
              <a:rPr lang="tr-TR" sz="2000" dirty="0"/>
              <a:t>(1) Bilirkişilik faaliyetinde bulunacak gerçek kişilerde aşağıdaki şartlar aranır:</a:t>
            </a:r>
          </a:p>
          <a:p>
            <a:pPr marL="342900" indent="-342900" algn="just">
              <a:spcAft>
                <a:spcPts val="450"/>
              </a:spcAft>
              <a:buClr>
                <a:srgbClr val="503FAE"/>
              </a:buClr>
              <a:buFont typeface="Wingdings" panose="05000000000000000000" pitchFamily="2" charset="2"/>
              <a:buChar char="q"/>
            </a:pPr>
            <a:r>
              <a:rPr lang="tr-TR" sz="2000" dirty="0"/>
              <a:t>a) 26/9/2004 tarihli ve 5237 sayılı Türk Ceza Kanununun 53 üncü maddesinde belirtilen süreler geçmiş olsa bile; kasten işlenen bir suçtan dolayı bir yıldan fazla süreyle hapis cezasına ya da affa uğramış olsa bile Devletin güvenliğine karşı suçlar, Anayasal düzene ve bu düzenin işleyişine karşı suçlar, zimmet, irtikâp, rüşvet, hırsızlık, dolandırıcılık, sahtecilik, güveni kötüye kullanma, hileli iflas, ihaleye fesat karıştırma, edimin ifasına fesat karıştırma, suçtan kaynaklanan malvarlığı değerlerini aklama veya kaçakçılık, gerçeğe aykırı bilirkişilik veya tercümanlık yapma, yalan tanıklık ve yalan yere yemin suçlarından mahkûm olmamak.</a:t>
            </a:r>
          </a:p>
        </p:txBody>
      </p:sp>
    </p:spTree>
    <p:extLst>
      <p:ext uri="{BB962C8B-B14F-4D97-AF65-F5344CB8AC3E}">
        <p14:creationId xmlns:p14="http://schemas.microsoft.com/office/powerpoint/2010/main" val="11677303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81643" y="129553"/>
            <a:ext cx="8180613" cy="1074949"/>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 Hukuk Sisteminde Bilirkişilik Uygulamaları, Temel Değerleme Standartları ve Bilirkişilik, Değerleme ve Bilirkişi Raporlarının Denetimi ve Kalite, Değerlendirmenin Kurumsal </a:t>
            </a:r>
            <a:r>
              <a:rPr lang="tr-TR" sz="20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Organizasyonu</a:t>
            </a:r>
            <a:endPar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2" name="Rectangle 1"/>
          <p:cNvSpPr/>
          <p:nvPr/>
        </p:nvSpPr>
        <p:spPr>
          <a:xfrm>
            <a:off x="114301" y="1139187"/>
            <a:ext cx="8882742" cy="3862596"/>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sz="2000" dirty="0"/>
              <a:t>Bilirkişiliğe Kabul ve Bilirkişilik Sicili ve Bilirkişilik Listesi</a:t>
            </a:r>
          </a:p>
          <a:p>
            <a:pPr marL="342900" indent="-342900" algn="just">
              <a:spcAft>
                <a:spcPts val="450"/>
              </a:spcAft>
              <a:buClr>
                <a:srgbClr val="503FAE"/>
              </a:buClr>
              <a:buFont typeface="Wingdings" panose="05000000000000000000" pitchFamily="2" charset="2"/>
              <a:buChar char="q"/>
            </a:pPr>
            <a:r>
              <a:rPr lang="tr-TR" sz="2000" dirty="0"/>
              <a:t>b) (Ek: 5/6/2017-KHK-691/10 md.; Aynen kabul: 31/1/2018-7069/10 md.) Terör örgütleriyle iltisaklı veya irtibatlı olmamak.</a:t>
            </a:r>
          </a:p>
          <a:p>
            <a:pPr marL="342900" indent="-342900" algn="just">
              <a:spcAft>
                <a:spcPts val="450"/>
              </a:spcAft>
              <a:buClr>
                <a:srgbClr val="503FAE"/>
              </a:buClr>
              <a:buFont typeface="Wingdings" panose="05000000000000000000" pitchFamily="2" charset="2"/>
              <a:buChar char="q"/>
            </a:pPr>
            <a:r>
              <a:rPr lang="tr-TR" sz="2000" dirty="0"/>
              <a:t>c) Daha önce kendi isteği dışında bilirkişilik sicilinden çıkarılmamış olmak</a:t>
            </a:r>
          </a:p>
          <a:p>
            <a:pPr marL="342900" indent="-342900" algn="just">
              <a:spcAft>
                <a:spcPts val="450"/>
              </a:spcAft>
              <a:buClr>
                <a:srgbClr val="503FAE"/>
              </a:buClr>
              <a:buFont typeface="Wingdings" panose="05000000000000000000" pitchFamily="2" charset="2"/>
              <a:buChar char="q"/>
            </a:pPr>
            <a:r>
              <a:rPr lang="tr-TR" sz="2000" dirty="0"/>
              <a:t>ç) Disiplin yönünden meslekten veya memuriyetten çıkarılmamış ya da sanat icrasından veya mesleki faaliyetten geçici ya da sürekli olarak yasaklanmamış olmak.</a:t>
            </a:r>
          </a:p>
          <a:p>
            <a:pPr marL="342900" indent="-342900" algn="just">
              <a:spcAft>
                <a:spcPts val="450"/>
              </a:spcAft>
              <a:buClr>
                <a:srgbClr val="503FAE"/>
              </a:buClr>
              <a:buFont typeface="Wingdings" panose="05000000000000000000" pitchFamily="2" charset="2"/>
              <a:buChar char="q"/>
            </a:pPr>
            <a:r>
              <a:rPr lang="tr-TR" sz="2000" dirty="0"/>
              <a:t>d) Başka bir bölge kurulunun listesine kayıtlı olmamak.</a:t>
            </a:r>
          </a:p>
          <a:p>
            <a:pPr marL="342900" indent="-342900" algn="just">
              <a:spcAft>
                <a:spcPts val="450"/>
              </a:spcAft>
              <a:buClr>
                <a:srgbClr val="503FAE"/>
              </a:buClr>
              <a:buFont typeface="Wingdings" panose="05000000000000000000" pitchFamily="2" charset="2"/>
              <a:buChar char="q"/>
            </a:pPr>
            <a:r>
              <a:rPr lang="tr-TR" sz="2000" dirty="0"/>
              <a:t>e) Bilirkişilik temel eğitimini tamamlamak.</a:t>
            </a:r>
          </a:p>
          <a:p>
            <a:pPr marL="342900" indent="-342900" algn="just">
              <a:spcAft>
                <a:spcPts val="450"/>
              </a:spcAft>
              <a:buClr>
                <a:srgbClr val="503FAE"/>
              </a:buClr>
              <a:buFont typeface="Wingdings" panose="05000000000000000000" pitchFamily="2" charset="2"/>
              <a:buChar char="q"/>
            </a:pPr>
            <a:r>
              <a:rPr lang="tr-TR" sz="2000" dirty="0"/>
              <a:t>f) Bilirkişilik yapacağı uzmanlık alanında en az beş yıl fiilen çalışmış olmak ya da daha fazla çalışma süresi belirlenmiş ise bu süre kadar fiilen çalışmış olmak.</a:t>
            </a:r>
          </a:p>
        </p:txBody>
      </p:sp>
    </p:spTree>
    <p:extLst>
      <p:ext uri="{BB962C8B-B14F-4D97-AF65-F5344CB8AC3E}">
        <p14:creationId xmlns:p14="http://schemas.microsoft.com/office/powerpoint/2010/main" val="4939559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81643" y="129553"/>
            <a:ext cx="8180613" cy="1074949"/>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 Hukuk Sisteminde Bilirkişilik Uygulamaları, Temel Değerleme Standartları ve Bilirkişilik, Değerleme ve Bilirkişi Raporlarının Denetimi ve Kalite, Değerlendirmenin Kurumsal </a:t>
            </a:r>
            <a:r>
              <a:rPr lang="tr-TR" sz="20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Organizasyonu</a:t>
            </a:r>
            <a:endPar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2" name="Rectangle 1"/>
          <p:cNvSpPr/>
          <p:nvPr/>
        </p:nvSpPr>
        <p:spPr>
          <a:xfrm>
            <a:off x="114301" y="1139187"/>
            <a:ext cx="8882742" cy="4349909"/>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sz="2000" dirty="0"/>
              <a:t>Bilirkişiliğe Kabul ve Bilirkişilik Sicili ve Bilirkişilik Listesi</a:t>
            </a:r>
          </a:p>
          <a:p>
            <a:pPr marL="342900" indent="-342900" algn="just">
              <a:spcAft>
                <a:spcPts val="450"/>
              </a:spcAft>
              <a:buClr>
                <a:srgbClr val="503FAE"/>
              </a:buClr>
              <a:buFont typeface="Wingdings" panose="05000000000000000000" pitchFamily="2" charset="2"/>
              <a:buChar char="q"/>
            </a:pPr>
            <a:r>
              <a:rPr lang="tr-TR" sz="2000" dirty="0"/>
              <a:t>g) Meslek mensubu olarak görev yapabilmek için mevzuat tarafından aranan şartları haiz olmak ve mesleğini yapabilmek için gerekli olan uzmanlık alanını gösteren diploma, mesleki yeterlilik belgesi, uzmanlık belgesi veya benzeri belgeye sahip olmak.</a:t>
            </a:r>
          </a:p>
          <a:p>
            <a:pPr marL="342900" indent="-342900" algn="just">
              <a:spcAft>
                <a:spcPts val="450"/>
              </a:spcAft>
              <a:buClr>
                <a:srgbClr val="503FAE"/>
              </a:buClr>
              <a:buFont typeface="Wingdings" panose="05000000000000000000" pitchFamily="2" charset="2"/>
              <a:buChar char="q"/>
            </a:pPr>
            <a:r>
              <a:rPr lang="tr-TR" sz="2000" dirty="0"/>
              <a:t>ğ) Bilirkişilik temel ve alt uzmanlık alanlarına göre belirlenen yeterlilik koşullarını taşımak.</a:t>
            </a:r>
          </a:p>
          <a:p>
            <a:pPr marL="342900" indent="-342900" algn="just">
              <a:spcAft>
                <a:spcPts val="450"/>
              </a:spcAft>
              <a:buClr>
                <a:srgbClr val="503FAE"/>
              </a:buClr>
              <a:buFont typeface="Wingdings" panose="05000000000000000000" pitchFamily="2" charset="2"/>
              <a:buChar char="q"/>
            </a:pPr>
            <a:r>
              <a:rPr lang="tr-TR" sz="2000" dirty="0"/>
              <a:t>(2) Özel hukuk tüzel kişilerinin bünyesinde bilirkişi olarak çalışacak kişiler bakımından da birinci fıkradaki şartlar aranır ve düzenlenen raporlarda bu kişilerin adı ve soyadı ile imzası bulunur.</a:t>
            </a:r>
          </a:p>
          <a:p>
            <a:pPr marL="342900" indent="-342900" algn="just">
              <a:spcAft>
                <a:spcPts val="450"/>
              </a:spcAft>
              <a:buClr>
                <a:srgbClr val="503FAE"/>
              </a:buClr>
              <a:buFont typeface="Wingdings" panose="05000000000000000000" pitchFamily="2" charset="2"/>
              <a:buChar char="q"/>
            </a:pPr>
            <a:r>
              <a:rPr lang="tr-TR" sz="2000" dirty="0"/>
              <a:t>(3) Daha önce yaptığı başvurusu mesleki olarak yeterli nitelikte bulunmadığı gerekçesiyle reddedilenler, bir yıl geçmedikçe yeniden bilirkişilik yapmak için başvuruda bulunamazlar.</a:t>
            </a:r>
          </a:p>
        </p:txBody>
      </p:sp>
    </p:spTree>
    <p:extLst>
      <p:ext uri="{BB962C8B-B14F-4D97-AF65-F5344CB8AC3E}">
        <p14:creationId xmlns:p14="http://schemas.microsoft.com/office/powerpoint/2010/main" val="147137018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25510</TotalTime>
  <Words>1151</Words>
  <Application>Microsoft Office PowerPoint</Application>
  <PresentationFormat>Ekran Gösterisi (4:3)</PresentationFormat>
  <Paragraphs>78</Paragraphs>
  <Slides>11</Slides>
  <Notes>0</Notes>
  <HiddenSlides>0</HiddenSlides>
  <MMClips>0</MMClips>
  <ScaleCrop>false</ScaleCrop>
  <HeadingPairs>
    <vt:vector size="4" baseType="variant">
      <vt:variant>
        <vt:lpstr>Tema</vt:lpstr>
      </vt:variant>
      <vt:variant>
        <vt:i4>3</vt:i4>
      </vt:variant>
      <vt:variant>
        <vt:lpstr>Slayt Başlıkları</vt:lpstr>
      </vt:variant>
      <vt:variant>
        <vt:i4>11</vt:i4>
      </vt:variant>
    </vt:vector>
  </HeadingPairs>
  <TitlesOfParts>
    <vt:vector size="14" baseType="lpstr">
      <vt:lpstr>ekonomi</vt:lpstr>
      <vt:lpstr>1_Rics</vt:lpstr>
      <vt:lpstr>h.t.</vt:lpstr>
      <vt:lpstr>PowerPoint Sunusu</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917</cp:revision>
  <cp:lastPrinted>2016-10-24T07:53:35Z</cp:lastPrinted>
  <dcterms:created xsi:type="dcterms:W3CDTF">2016-09-18T09:35:24Z</dcterms:created>
  <dcterms:modified xsi:type="dcterms:W3CDTF">2020-02-13T07:52:29Z</dcterms:modified>
</cp:coreProperties>
</file>