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4"/>
  </p:notesMasterIdLst>
  <p:handoutMasterIdLst>
    <p:handoutMasterId r:id="rId15"/>
  </p:handoutMasterIdLst>
  <p:sldIdLst>
    <p:sldId id="307" r:id="rId2"/>
    <p:sldId id="445" r:id="rId3"/>
    <p:sldId id="372" r:id="rId4"/>
    <p:sldId id="492" r:id="rId5"/>
    <p:sldId id="326" r:id="rId6"/>
    <p:sldId id="592" r:id="rId7"/>
    <p:sldId id="591" r:id="rId8"/>
    <p:sldId id="330" r:id="rId9"/>
    <p:sldId id="360" r:id="rId10"/>
    <p:sldId id="593" r:id="rId11"/>
    <p:sldId id="493" r:id="rId12"/>
    <p:sldId id="594" r:id="rId13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JasmineUPC"/>
        <a:cs typeface="JasmineUPC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EE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59507" autoAdjust="0"/>
  </p:normalViewPr>
  <p:slideViewPr>
    <p:cSldViewPr>
      <p:cViewPr varScale="1">
        <p:scale>
          <a:sx n="55" d="100"/>
          <a:sy n="55" d="100"/>
        </p:scale>
        <p:origin x="245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 eaLnBrk="1" hangingPunct="1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 eaLnBrk="1" hangingPunct="1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fld id="{FF3D754A-FDA5-4388-866E-51226B518B82}" type="datetimeFigureOut">
              <a:rPr lang="tr-TR"/>
              <a:pPr>
                <a:defRPr/>
              </a:pPr>
              <a:t>17/05/2020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 eaLnBrk="1" hangingPunct="1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 eaLnBrk="1" hangingPunct="1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fld id="{6D7F4931-5BE9-4A0E-A388-9335B957CEB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178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fld id="{9BEF90E4-CFA5-4049-9FB2-B0D2C74B03C5}" type="datetimeFigureOut">
              <a:rPr lang="tr-TR"/>
              <a:pPr>
                <a:defRPr/>
              </a:pPr>
              <a:t>17/05/2020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45"/>
            <a:ext cx="5438140" cy="3908861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>
                <a:ea typeface="+mn-ea"/>
                <a:cs typeface="JasmineUPC" pitchFamily="18" charset="-34"/>
              </a:defRPr>
            </a:lvl1pPr>
          </a:lstStyle>
          <a:p>
            <a:pPr>
              <a:defRPr/>
            </a:pPr>
            <a:fld id="{E3BD5897-E47F-420F-ADCE-985DE3D6044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583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51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E89895C2-9C36-4272-BEC5-77DF7039F9B9}" type="slidenum">
              <a:rPr lang="tr-TR" altLang="tr-TR" smtClean="0"/>
              <a:pPr/>
              <a:t>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36692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/>
            </a:r>
            <a:br>
              <a:rPr lang="tr-TR" smtClean="0"/>
            </a:b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564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endParaRPr lang="tr-TR" dirty="0" smtClean="0"/>
          </a:p>
          <a:p>
            <a:pPr marL="0" indent="0">
              <a:buFontTx/>
              <a:buNone/>
              <a:defRPr/>
            </a:pPr>
            <a:endParaRPr lang="tr-TR" sz="1200" b="0" i="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77F199-0259-47FA-8D6F-5B162AD91BB9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72316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597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7939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0627" indent="-170627" eaLnBrk="1" hangingPunct="1">
              <a:buFontTx/>
              <a:buChar char="-"/>
              <a:defRPr/>
            </a:pPr>
            <a:endParaRPr lang="tr-TR" altLang="tr-TR" dirty="0" smtClean="0"/>
          </a:p>
        </p:txBody>
      </p:sp>
      <p:sp>
        <p:nvSpPr>
          <p:cNvPr id="1597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75BDD9EF-05D4-4CF3-8242-0B7415080249}" type="slidenum">
              <a:rPr lang="tr-TR" altLang="tr-TR" smtClean="0"/>
              <a:pPr/>
              <a:t>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05351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17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tr-TR" altLang="tr-TR" smtClean="0"/>
          </a:p>
        </p:txBody>
      </p:sp>
      <p:sp>
        <p:nvSpPr>
          <p:cNvPr id="1617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5FB49954-07E5-4399-BB22-46B55D3969E8}" type="slidenum">
              <a:rPr lang="tr-TR" altLang="tr-TR" smtClean="0"/>
              <a:pPr/>
              <a:t>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7947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/>
            </a:r>
            <a:br>
              <a:rPr lang="tr-TR" smtClean="0"/>
            </a:b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CBF8C4-10CC-463C-9894-423F7F051A9B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224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817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7818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00A0F441-9002-4C64-9AAB-5F72919E11A2}" type="slidenum">
              <a:rPr lang="tr-TR" altLang="tr-TR" smtClean="0"/>
              <a:pPr/>
              <a:t>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42608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796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BD5897-E47F-420F-ADCE-985DE3D6044A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673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637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863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FB96107E-EB6E-429D-8C6F-22F9B146EDFE}" type="slidenum">
              <a:rPr lang="tr-TR" altLang="tr-TR" smtClean="0"/>
              <a:pPr/>
              <a:t>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3894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865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9866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1pPr>
            <a:lvl2pPr marL="739384" indent="-284378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2pPr>
            <a:lvl3pPr marL="113751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3pPr>
            <a:lvl4pPr marL="1592519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4pPr>
            <a:lvl5pPr marL="2047524" indent="-227503"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5pPr>
            <a:lvl6pPr marL="2502530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6pPr>
            <a:lvl7pPr marL="2957535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7pPr>
            <a:lvl8pPr marL="3412541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8pPr>
            <a:lvl9pPr marL="3867546" indent="-2275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ea typeface="JasmineUPC"/>
                <a:cs typeface="JasmineUPC"/>
              </a:defRPr>
            </a:lvl9pPr>
          </a:lstStyle>
          <a:p>
            <a:fld id="{79012D20-E9EF-4FAE-8B22-D51DCEACB68D}" type="slidenum">
              <a:rPr lang="tr-TR" altLang="tr-TR" smtClean="0"/>
              <a:pPr/>
              <a:t>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142643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6109E4-8620-43C8-A877-99DAA914664F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9273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AF7F5-627C-47A3-B5F1-45C0FE556A6A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9169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7A54A0-0FEB-41B8-87FA-C2BFB16E6791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2908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25579E-066E-4567-833B-F6C7B2463B8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3192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4B7-79A5-414D-B10F-C4475AA884AA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6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952180-8C31-49FA-BE32-3F5F72087C4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2344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4ADC58-3609-4400-A14A-C7E03F18EA7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6883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44D63-CB80-45E0-9080-F43EB9053EE6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3872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2C9CF7-00DE-4308-AE83-E26161F7D80D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05070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5A08EA3-4344-4B3D-903B-6C456FBA97E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6600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AB8D76-74A0-47FB-9AA2-C7B79D60C396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9871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D200281-1159-4708-AFD8-FB4ACD3FBB32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4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2213956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direct.com/topics/neuroscience/transaminatio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Başlık 1"/>
          <p:cNvSpPr>
            <a:spLocks noGrp="1"/>
          </p:cNvSpPr>
          <p:nvPr>
            <p:ph type="ctrTitle"/>
          </p:nvPr>
        </p:nvSpPr>
        <p:spPr>
          <a:xfrm>
            <a:off x="1143000" y="762000"/>
            <a:ext cx="7543800" cy="356616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4400" smtClean="0">
                <a:solidFill>
                  <a:srgbClr val="7030A0"/>
                </a:solidFill>
              </a:rPr>
              <a:t>PROTEIN METABOLISM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2816" y="2784514"/>
            <a:ext cx="1676400" cy="1143000"/>
          </a:xfrm>
        </p:spPr>
        <p:txBody>
          <a:bodyPr/>
          <a:lstStyle/>
          <a:p>
            <a:r>
              <a:rPr lang="tr-TR" sz="2400" smtClean="0"/>
              <a:t>NH</a:t>
            </a:r>
            <a:r>
              <a:rPr lang="tr-TR" sz="2400" baseline="-25000" smtClean="0"/>
              <a:t>3</a:t>
            </a:r>
            <a:r>
              <a:rPr lang="tr-TR" sz="2400"/>
              <a:t/>
            </a:r>
            <a:br>
              <a:rPr lang="tr-TR" sz="2400"/>
            </a:br>
            <a:endParaRPr lang="tr-TR" sz="2400"/>
          </a:p>
        </p:txBody>
      </p:sp>
      <p:sp>
        <p:nvSpPr>
          <p:cNvPr id="8" name="Metin kutusu 7"/>
          <p:cNvSpPr txBox="1"/>
          <p:nvPr/>
        </p:nvSpPr>
        <p:spPr>
          <a:xfrm>
            <a:off x="1555996" y="3217794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+</a:t>
            </a:r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2834141" y="3112286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+</a:t>
            </a:r>
            <a:endParaRPr lang="tr-TR"/>
          </a:p>
        </p:txBody>
      </p:sp>
      <p:sp>
        <p:nvSpPr>
          <p:cNvPr id="10" name="Unvan 1"/>
          <p:cNvSpPr txBox="1">
            <a:spLocks/>
          </p:cNvSpPr>
          <p:nvPr/>
        </p:nvSpPr>
        <p:spPr bwMode="auto">
          <a:xfrm>
            <a:off x="4078942" y="3063077"/>
            <a:ext cx="278006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sz="2400" smtClean="0"/>
              <a:t>3 ATP + Aspartate</a:t>
            </a:r>
            <a:r>
              <a:rPr lang="tr-TR" smtClean="0"/>
              <a:t/>
            </a:r>
            <a:br>
              <a:rPr lang="tr-TR" smtClean="0"/>
            </a:br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1942965" y="3126846"/>
            <a:ext cx="1015828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400" baseline="-25000" smtClean="0">
                <a:ea typeface="+mj-ea"/>
                <a:cs typeface="+mj-cs"/>
              </a:rPr>
              <a:t>  </a:t>
            </a:r>
            <a:endParaRPr lang="tr-TR" sz="2400">
              <a:latin typeface="+mj-lt"/>
              <a:ea typeface="+mj-ea"/>
              <a:cs typeface="+mj-cs"/>
            </a:endParaRPr>
          </a:p>
        </p:txBody>
      </p:sp>
      <p:sp>
        <p:nvSpPr>
          <p:cNvPr id="16" name="Unvan 1"/>
          <p:cNvSpPr txBox="1">
            <a:spLocks/>
          </p:cNvSpPr>
          <p:nvPr/>
        </p:nvSpPr>
        <p:spPr bwMode="auto">
          <a:xfrm>
            <a:off x="326333" y="5257800"/>
            <a:ext cx="632299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sz="2400" smtClean="0"/>
              <a:t>Urea + Fumarate + 2 ADP +AMP + 2Pi + PPi</a:t>
            </a:r>
            <a:br>
              <a:rPr lang="tr-TR" sz="2400" smtClean="0"/>
            </a:br>
            <a:endParaRPr lang="tr-TR" sz="2400"/>
          </a:p>
        </p:txBody>
      </p:sp>
      <p:sp>
        <p:nvSpPr>
          <p:cNvPr id="18" name="Metin kutusu 17"/>
          <p:cNvSpPr txBox="1"/>
          <p:nvPr/>
        </p:nvSpPr>
        <p:spPr>
          <a:xfrm>
            <a:off x="846885" y="1148016"/>
            <a:ext cx="5281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UREA CYCLE</a:t>
            </a:r>
            <a:endParaRPr lang="tr-TR" sz="3200">
              <a:solidFill>
                <a:srgbClr val="7030A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erbest Form 4"/>
          <p:cNvSpPr/>
          <p:nvPr/>
        </p:nvSpPr>
        <p:spPr>
          <a:xfrm>
            <a:off x="2534461" y="3672348"/>
            <a:ext cx="493792" cy="1710813"/>
          </a:xfrm>
          <a:custGeom>
            <a:avLst/>
            <a:gdLst>
              <a:gd name="connsiteX0" fmla="*/ 149745 w 493792"/>
              <a:gd name="connsiteY0" fmla="*/ 0 h 1710813"/>
              <a:gd name="connsiteX1" fmla="*/ 149745 w 493792"/>
              <a:gd name="connsiteY1" fmla="*/ 0 h 1710813"/>
              <a:gd name="connsiteX2" fmla="*/ 164494 w 493792"/>
              <a:gd name="connsiteY2" fmla="*/ 265471 h 1710813"/>
              <a:gd name="connsiteX3" fmla="*/ 193991 w 493792"/>
              <a:gd name="connsiteY3" fmla="*/ 353962 h 1710813"/>
              <a:gd name="connsiteX4" fmla="*/ 223487 w 493792"/>
              <a:gd name="connsiteY4" fmla="*/ 575187 h 1710813"/>
              <a:gd name="connsiteX5" fmla="*/ 193991 w 493792"/>
              <a:gd name="connsiteY5" fmla="*/ 1681317 h 1710813"/>
              <a:gd name="connsiteX6" fmla="*/ 149745 w 493792"/>
              <a:gd name="connsiteY6" fmla="*/ 1637071 h 1710813"/>
              <a:gd name="connsiteX7" fmla="*/ 46507 w 493792"/>
              <a:gd name="connsiteY7" fmla="*/ 1504336 h 1710813"/>
              <a:gd name="connsiteX8" fmla="*/ 17010 w 493792"/>
              <a:gd name="connsiteY8" fmla="*/ 1415846 h 1710813"/>
              <a:gd name="connsiteX9" fmla="*/ 2262 w 493792"/>
              <a:gd name="connsiteY9" fmla="*/ 1371600 h 1710813"/>
              <a:gd name="connsiteX10" fmla="*/ 31758 w 493792"/>
              <a:gd name="connsiteY10" fmla="*/ 1415846 h 1710813"/>
              <a:gd name="connsiteX11" fmla="*/ 61255 w 493792"/>
              <a:gd name="connsiteY11" fmla="*/ 1504336 h 1710813"/>
              <a:gd name="connsiteX12" fmla="*/ 76004 w 493792"/>
              <a:gd name="connsiteY12" fmla="*/ 1548581 h 1710813"/>
              <a:gd name="connsiteX13" fmla="*/ 90752 w 493792"/>
              <a:gd name="connsiteY13" fmla="*/ 1592826 h 1710813"/>
              <a:gd name="connsiteX14" fmla="*/ 105500 w 493792"/>
              <a:gd name="connsiteY14" fmla="*/ 1637071 h 1710813"/>
              <a:gd name="connsiteX15" fmla="*/ 193991 w 493792"/>
              <a:gd name="connsiteY15" fmla="*/ 1710813 h 1710813"/>
              <a:gd name="connsiteX16" fmla="*/ 282481 w 493792"/>
              <a:gd name="connsiteY16" fmla="*/ 1666568 h 1710813"/>
              <a:gd name="connsiteX17" fmla="*/ 356223 w 493792"/>
              <a:gd name="connsiteY17" fmla="*/ 1578078 h 1710813"/>
              <a:gd name="connsiteX18" fmla="*/ 400468 w 493792"/>
              <a:gd name="connsiteY18" fmla="*/ 1548581 h 1710813"/>
              <a:gd name="connsiteX19" fmla="*/ 459462 w 493792"/>
              <a:gd name="connsiteY19" fmla="*/ 1460091 h 1710813"/>
              <a:gd name="connsiteX20" fmla="*/ 488958 w 493792"/>
              <a:gd name="connsiteY20" fmla="*/ 1415846 h 1710813"/>
              <a:gd name="connsiteX21" fmla="*/ 444713 w 493792"/>
              <a:gd name="connsiteY21" fmla="*/ 1460091 h 1710813"/>
              <a:gd name="connsiteX22" fmla="*/ 341474 w 493792"/>
              <a:gd name="connsiteY22" fmla="*/ 1607575 h 1710813"/>
              <a:gd name="connsiteX23" fmla="*/ 297229 w 493792"/>
              <a:gd name="connsiteY23" fmla="*/ 1622323 h 1710813"/>
              <a:gd name="connsiteX24" fmla="*/ 282481 w 493792"/>
              <a:gd name="connsiteY24" fmla="*/ 1666568 h 1710813"/>
              <a:gd name="connsiteX25" fmla="*/ 223487 w 493792"/>
              <a:gd name="connsiteY25" fmla="*/ 1710813 h 1710813"/>
              <a:gd name="connsiteX26" fmla="*/ 223487 w 493792"/>
              <a:gd name="connsiteY26" fmla="*/ 1710813 h 1710813"/>
              <a:gd name="connsiteX27" fmla="*/ 223487 w 493792"/>
              <a:gd name="connsiteY27" fmla="*/ 1710813 h 1710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93792" h="1710813">
                <a:moveTo>
                  <a:pt x="149745" y="0"/>
                </a:moveTo>
                <a:lnTo>
                  <a:pt x="149745" y="0"/>
                </a:lnTo>
                <a:cubicBezTo>
                  <a:pt x="154661" y="88490"/>
                  <a:pt x="153501" y="177529"/>
                  <a:pt x="164494" y="265471"/>
                </a:cubicBezTo>
                <a:cubicBezTo>
                  <a:pt x="168351" y="296323"/>
                  <a:pt x="193991" y="353962"/>
                  <a:pt x="193991" y="353962"/>
                </a:cubicBezTo>
                <a:cubicBezTo>
                  <a:pt x="197628" y="379421"/>
                  <a:pt x="223487" y="556126"/>
                  <a:pt x="223487" y="575187"/>
                </a:cubicBezTo>
                <a:cubicBezTo>
                  <a:pt x="223487" y="1154018"/>
                  <a:pt x="216223" y="1236661"/>
                  <a:pt x="193991" y="1681317"/>
                </a:cubicBezTo>
                <a:cubicBezTo>
                  <a:pt x="179242" y="1666568"/>
                  <a:pt x="162550" y="1653535"/>
                  <a:pt x="149745" y="1637071"/>
                </a:cubicBezTo>
                <a:cubicBezTo>
                  <a:pt x="26259" y="1478303"/>
                  <a:pt x="146957" y="1604786"/>
                  <a:pt x="46507" y="1504336"/>
                </a:cubicBezTo>
                <a:lnTo>
                  <a:pt x="17010" y="1415846"/>
                </a:lnTo>
                <a:cubicBezTo>
                  <a:pt x="12094" y="1401097"/>
                  <a:pt x="-6361" y="1358664"/>
                  <a:pt x="2262" y="1371600"/>
                </a:cubicBezTo>
                <a:cubicBezTo>
                  <a:pt x="12094" y="1386349"/>
                  <a:pt x="24559" y="1399648"/>
                  <a:pt x="31758" y="1415846"/>
                </a:cubicBezTo>
                <a:cubicBezTo>
                  <a:pt x="44386" y="1444259"/>
                  <a:pt x="51423" y="1474839"/>
                  <a:pt x="61255" y="1504336"/>
                </a:cubicBezTo>
                <a:lnTo>
                  <a:pt x="76004" y="1548581"/>
                </a:lnTo>
                <a:lnTo>
                  <a:pt x="90752" y="1592826"/>
                </a:lnTo>
                <a:cubicBezTo>
                  <a:pt x="95668" y="1607574"/>
                  <a:pt x="94507" y="1626078"/>
                  <a:pt x="105500" y="1637071"/>
                </a:cubicBezTo>
                <a:cubicBezTo>
                  <a:pt x="162279" y="1693851"/>
                  <a:pt x="132390" y="1669748"/>
                  <a:pt x="193991" y="1710813"/>
                </a:cubicBezTo>
                <a:cubicBezTo>
                  <a:pt x="238336" y="1696032"/>
                  <a:pt x="244360" y="1698336"/>
                  <a:pt x="282481" y="1666568"/>
                </a:cubicBezTo>
                <a:cubicBezTo>
                  <a:pt x="427448" y="1545762"/>
                  <a:pt x="240211" y="1694090"/>
                  <a:pt x="356223" y="1578078"/>
                </a:cubicBezTo>
                <a:cubicBezTo>
                  <a:pt x="368757" y="1565544"/>
                  <a:pt x="385720" y="1558413"/>
                  <a:pt x="400468" y="1548581"/>
                </a:cubicBezTo>
                <a:cubicBezTo>
                  <a:pt x="426386" y="1470824"/>
                  <a:pt x="398085" y="1533743"/>
                  <a:pt x="459462" y="1460091"/>
                </a:cubicBezTo>
                <a:cubicBezTo>
                  <a:pt x="470809" y="1446474"/>
                  <a:pt x="506683" y="1415846"/>
                  <a:pt x="488958" y="1415846"/>
                </a:cubicBezTo>
                <a:cubicBezTo>
                  <a:pt x="468101" y="1415846"/>
                  <a:pt x="457518" y="1443627"/>
                  <a:pt x="444713" y="1460091"/>
                </a:cubicBezTo>
                <a:cubicBezTo>
                  <a:pt x="442112" y="1463436"/>
                  <a:pt x="358435" y="1593441"/>
                  <a:pt x="341474" y="1607575"/>
                </a:cubicBezTo>
                <a:cubicBezTo>
                  <a:pt x="329531" y="1617527"/>
                  <a:pt x="311977" y="1617407"/>
                  <a:pt x="297229" y="1622323"/>
                </a:cubicBezTo>
                <a:cubicBezTo>
                  <a:pt x="292313" y="1637071"/>
                  <a:pt x="293474" y="1655575"/>
                  <a:pt x="282481" y="1666568"/>
                </a:cubicBezTo>
                <a:cubicBezTo>
                  <a:pt x="191353" y="1757698"/>
                  <a:pt x="270966" y="1615862"/>
                  <a:pt x="223487" y="1710813"/>
                </a:cubicBezTo>
                <a:lnTo>
                  <a:pt x="223487" y="1710813"/>
                </a:lnTo>
                <a:lnTo>
                  <a:pt x="223487" y="17108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339522" y="3171348"/>
            <a:ext cx="5870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/>
              <a:t>H</a:t>
            </a:r>
            <a:r>
              <a:rPr lang="tr-TR" baseline="-25000"/>
              <a:t>2</a:t>
            </a:r>
            <a:r>
              <a:rPr lang="tr-TR"/>
              <a:t>O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3913264" y="3171348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+</a:t>
            </a:r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937259" y="3161666"/>
            <a:ext cx="72763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HCO</a:t>
            </a:r>
            <a:r>
              <a:rPr lang="tr-TR" baseline="-25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baseline="300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tr-TR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436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Resim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448234"/>
            <a:ext cx="7543800" cy="39160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smtClean="0"/>
              <a:t>REFERENCES</a:t>
            </a:r>
            <a:endParaRPr lang="tr-TR" sz="360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2209800"/>
            <a:ext cx="8229600" cy="228600"/>
          </a:xfrm>
        </p:spPr>
        <p:txBody>
          <a:bodyPr>
            <a:noAutofit/>
          </a:bodyPr>
          <a:lstStyle/>
          <a:p>
            <a:r>
              <a:rPr lang="tr-TR" sz="1200" smtClean="0"/>
              <a:t>Lippincott’s Illustrated Reviews Biochemistry Denise R. Ferrier Series Editor: Richard A. Harvey, 6th Edition</a:t>
            </a:r>
          </a:p>
          <a:p>
            <a:r>
              <a:rPr lang="tr-TR" sz="1200">
                <a:hlinkClick r:id="rId3"/>
              </a:rPr>
              <a:t>https://www.ncbi.nlm.nih.gov/pubmed/22139560</a:t>
            </a:r>
            <a:endParaRPr lang="tr-TR" sz="1200"/>
          </a:p>
          <a:p>
            <a:endParaRPr lang="tr-TR" sz="1200" smtClean="0"/>
          </a:p>
          <a:p>
            <a:endParaRPr lang="tr-TR" sz="1200"/>
          </a:p>
        </p:txBody>
      </p:sp>
    </p:spTree>
    <p:extLst>
      <p:ext uri="{BB962C8B-B14F-4D97-AF65-F5344CB8AC3E}">
        <p14:creationId xmlns:p14="http://schemas.microsoft.com/office/powerpoint/2010/main" val="317394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200" smtClean="0">
                <a:solidFill>
                  <a:srgbClr val="7030A0"/>
                </a:solidFill>
              </a:rPr>
              <a:t>General Reactions of Aminoacids</a:t>
            </a:r>
            <a:endParaRPr lang="tr-TR" altLang="tr-TR" sz="3200">
              <a:solidFill>
                <a:srgbClr val="7030A0"/>
              </a:solidFill>
            </a:endParaRPr>
          </a:p>
        </p:txBody>
      </p:sp>
      <p:sp>
        <p:nvSpPr>
          <p:cNvPr id="158723" name="İçerik Yer Tutucusu 2"/>
          <p:cNvSpPr>
            <a:spLocks noGrp="1"/>
          </p:cNvSpPr>
          <p:nvPr>
            <p:ph idx="1"/>
          </p:nvPr>
        </p:nvSpPr>
        <p:spPr>
          <a:xfrm>
            <a:off x="2514600" y="1828800"/>
            <a:ext cx="56388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altLang="tr-TR" smtClean="0"/>
              <a:t>Demination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mtClean="0"/>
              <a:t>Deamidation</a:t>
            </a:r>
            <a:endParaRPr lang="tr-TR" altLang="tr-TR"/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mtClean="0"/>
              <a:t>Transamination</a:t>
            </a:r>
            <a:endParaRPr lang="tr-TR" altLang="tr-TR"/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mtClean="0"/>
              <a:t>Decarboxylation</a:t>
            </a:r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Unvan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863599"/>
          </a:xfrm>
        </p:spPr>
        <p:txBody>
          <a:bodyPr>
            <a:normAutofit/>
          </a:bodyPr>
          <a:lstStyle/>
          <a:p>
            <a:r>
              <a:rPr lang="tr-TR" altLang="tr-TR" sz="3200" smtClean="0">
                <a:solidFill>
                  <a:srgbClr val="7030A0"/>
                </a:solidFill>
              </a:rPr>
              <a:t>TRANSAMINATION</a:t>
            </a:r>
            <a:endParaRPr lang="tr-TR" altLang="tr-TR" sz="3200">
              <a:solidFill>
                <a:srgbClr val="7030A0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1828800"/>
            <a:ext cx="866775" cy="1504950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1828800" y="1524000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>
                <a:solidFill>
                  <a:srgbClr val="00B050"/>
                </a:solidFill>
              </a:rPr>
              <a:t>Aminoacid</a:t>
            </a:r>
          </a:p>
          <a:p>
            <a:r>
              <a:rPr lang="tr-TR" smtClean="0"/>
              <a:t>Amino group donor</a:t>
            </a:r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1721224" y="3149084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>
                <a:solidFill>
                  <a:srgbClr val="00B050"/>
                </a:solidFill>
              </a:rPr>
              <a:t>Keto asit</a:t>
            </a:r>
          </a:p>
          <a:p>
            <a:r>
              <a:rPr lang="tr-TR" smtClean="0"/>
              <a:t>(Product)</a:t>
            </a:r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3865469" y="2984015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>
                <a:solidFill>
                  <a:srgbClr val="00B050"/>
                </a:solidFill>
              </a:rPr>
              <a:t>Aminoacid </a:t>
            </a:r>
            <a:r>
              <a:rPr lang="tr-TR" smtClean="0"/>
              <a:t>(Product)</a:t>
            </a:r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3872754" y="1611868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>
                <a:solidFill>
                  <a:srgbClr val="00B050"/>
                </a:solidFill>
              </a:rPr>
              <a:t>Keto </a:t>
            </a:r>
            <a:r>
              <a:rPr lang="tr-TR" smtClean="0">
                <a:solidFill>
                  <a:srgbClr val="00B050"/>
                </a:solidFill>
              </a:rPr>
              <a:t>acid</a:t>
            </a:r>
            <a:endParaRPr lang="tr-TR">
              <a:solidFill>
                <a:srgbClr val="00B050"/>
              </a:solidFill>
            </a:endParaRPr>
          </a:p>
          <a:p>
            <a:r>
              <a:rPr lang="tr-TR" smtClean="0"/>
              <a:t>Amino group acceptor</a:t>
            </a:r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990600" y="4117113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Glutamate + </a:t>
            </a:r>
            <a:r>
              <a:rPr lang="el-GR" smtClean="0"/>
              <a:t>α</a:t>
            </a:r>
            <a:r>
              <a:rPr lang="tr-TR" smtClean="0"/>
              <a:t>-keto acide  ↔ </a:t>
            </a:r>
            <a:r>
              <a:rPr lang="el-GR" smtClean="0"/>
              <a:t>α</a:t>
            </a:r>
            <a:r>
              <a:rPr lang="tr-TR" smtClean="0"/>
              <a:t>-keto glutarate + </a:t>
            </a:r>
            <a:r>
              <a:rPr lang="el-GR" smtClean="0"/>
              <a:t>α</a:t>
            </a:r>
            <a:r>
              <a:rPr lang="tr-TR" smtClean="0"/>
              <a:t>-aminoacid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Unvan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32596"/>
          </a:xfrm>
        </p:spPr>
        <p:txBody>
          <a:bodyPr/>
          <a:lstStyle/>
          <a:p>
            <a:r>
              <a:rPr lang="tr-TR" altLang="tr-TR" sz="3200" smtClean="0">
                <a:solidFill>
                  <a:srgbClr val="7030A0"/>
                </a:solidFill>
              </a:rPr>
              <a:t>TRANSAMINASES</a:t>
            </a:r>
            <a:endParaRPr lang="tr-TR" altLang="tr-TR" sz="3200">
              <a:solidFill>
                <a:srgbClr val="7030A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/>
              <a:t>Transamination reactions are controlled by enzymes called transaminases. </a:t>
            </a:r>
            <a:endParaRPr lang="tr-TR" smtClean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mtClean="0"/>
              <a:t>Each </a:t>
            </a:r>
            <a:r>
              <a:rPr lang="tr-TR"/>
              <a:t>transaminase is specific for one or more amino group donors. </a:t>
            </a:r>
            <a:endParaRPr lang="tr-TR" smtClean="0"/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mtClean="0"/>
              <a:t>Two </a:t>
            </a:r>
            <a:r>
              <a:rPr lang="tr-TR"/>
              <a:t>important transaminase reactions are catalyzed by alanine aminotransferase </a:t>
            </a:r>
            <a:r>
              <a:rPr lang="tr-TR">
                <a:solidFill>
                  <a:srgbClr val="00B050"/>
                </a:solidFill>
              </a:rPr>
              <a:t>(ALT) </a:t>
            </a:r>
            <a:r>
              <a:rPr lang="tr-TR"/>
              <a:t>and aspartate aminotransferase </a:t>
            </a:r>
            <a:r>
              <a:rPr lang="tr-TR">
                <a:solidFill>
                  <a:srgbClr val="00B050"/>
                </a:solidFill>
              </a:rPr>
              <a:t>(AST).</a:t>
            </a:r>
          </a:p>
          <a:p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295400" y="5105400"/>
            <a:ext cx="806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smtClean="0">
                <a:latin typeface="Calibri" panose="020F0502020204030204" pitchFamily="34" charset="0"/>
                <a:cs typeface="Calibri" panose="020F0502020204030204" pitchFamily="34" charset="0"/>
              </a:rPr>
              <a:t>Glutamate + Pyruvate        ↔      Alanine +  alpha keto glutarate</a:t>
            </a:r>
            <a:endParaRPr lang="tr-T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2743200" y="5456444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smtClean="0">
                <a:solidFill>
                  <a:srgbClr val="00B050"/>
                </a:solidFill>
              </a:rPr>
              <a:t>Alanine transaminase (ALT)</a:t>
            </a:r>
            <a:endParaRPr lang="tr-TR" sz="1400">
              <a:solidFill>
                <a:srgbClr val="00B05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870950" y="6543185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800">
                <a:hlinkClick r:id="rId3"/>
              </a:rPr>
              <a:t>https://www.sciencedirect.com/topics/neuroscience/transamination</a:t>
            </a:r>
            <a:endParaRPr lang="tr-TR" sz="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3276600"/>
            <a:ext cx="8229600" cy="3257550"/>
          </a:xfrm>
        </p:spPr>
        <p:txBody>
          <a:bodyPr rtlCol="0">
            <a:normAutofit/>
          </a:bodyPr>
          <a:lstStyle/>
          <a:p>
            <a:endParaRPr lang="tr-TR" sz="2800"/>
          </a:p>
          <a:p>
            <a:pPr eaLnBrk="1" fontAlgn="auto" hangingPunct="1">
              <a:spcAft>
                <a:spcPts val="0"/>
              </a:spcAft>
              <a:defRPr/>
            </a:pPr>
            <a:endParaRPr lang="tr-TR" sz="240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tr-TR" sz="2400" smtClean="0"/>
          </a:p>
        </p:txBody>
      </p:sp>
      <p:sp>
        <p:nvSpPr>
          <p:cNvPr id="4" name="Unvan 1"/>
          <p:cNvSpPr txBox="1">
            <a:spLocks/>
          </p:cNvSpPr>
          <p:nvPr/>
        </p:nvSpPr>
        <p:spPr bwMode="auto">
          <a:xfrm>
            <a:off x="-533400" y="762000"/>
            <a:ext cx="50292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tr-TR" altLang="tr-TR" sz="3200" spc="-50">
                <a:solidFill>
                  <a:srgbClr val="7030A0"/>
                </a:solidFill>
              </a:rPr>
              <a:t>DEAMINATION</a:t>
            </a:r>
          </a:p>
        </p:txBody>
      </p:sp>
      <p:sp>
        <p:nvSpPr>
          <p:cNvPr id="2" name="Dikdörtgen 1"/>
          <p:cNvSpPr/>
          <p:nvPr/>
        </p:nvSpPr>
        <p:spPr>
          <a:xfrm>
            <a:off x="381000" y="1676400"/>
            <a:ext cx="82296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sz="2000">
              <a:solidFill>
                <a:srgbClr val="0033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2000">
                <a:solidFill>
                  <a:srgbClr val="003300"/>
                </a:solidFill>
              </a:rPr>
              <a:t> Deamination of amino acids →→ Formation of the carbon skeletons of alpha-keto acids </a:t>
            </a:r>
          </a:p>
          <a:p>
            <a:endParaRPr lang="tr-TR"/>
          </a:p>
        </p:txBody>
      </p:sp>
      <p:pic>
        <p:nvPicPr>
          <p:cNvPr id="25" name="Resim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4477384"/>
            <a:ext cx="2581388" cy="12765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smtClean="0">
                <a:solidFill>
                  <a:srgbClr val="7030A0"/>
                </a:solidFill>
              </a:rPr>
              <a:t>OXİDATIVE DEAMINATION</a:t>
            </a:r>
            <a:endParaRPr lang="tr-TR" sz="3200">
              <a:solidFill>
                <a:srgbClr val="7030A0"/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2251044" y="4946901"/>
            <a:ext cx="1069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>
                <a:solidFill>
                  <a:srgbClr val="00B050"/>
                </a:solidFill>
              </a:rPr>
              <a:t>NAD(P)</a:t>
            </a:r>
            <a:endParaRPr lang="tr-TR">
              <a:solidFill>
                <a:srgbClr val="00B050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3745160" y="4699706"/>
            <a:ext cx="1804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>
                <a:solidFill>
                  <a:srgbClr val="00B050"/>
                </a:solidFill>
              </a:rPr>
              <a:t>NAD(P)H + </a:t>
            </a:r>
            <a:r>
              <a:rPr lang="tr-TR">
                <a:solidFill>
                  <a:srgbClr val="00B050"/>
                </a:solidFill>
              </a:rPr>
              <a:t>H</a:t>
            </a:r>
            <a:r>
              <a:rPr lang="tr-TR" baseline="30000">
                <a:solidFill>
                  <a:srgbClr val="00B050"/>
                </a:solidFill>
              </a:rPr>
              <a:t>+ </a:t>
            </a:r>
            <a:endParaRPr lang="tr-TR">
              <a:solidFill>
                <a:srgbClr val="00B050"/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723900" y="5426501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Glutamate + H</a:t>
            </a:r>
            <a:r>
              <a:rPr lang="tr-TR" baseline="-25000" smtClean="0"/>
              <a:t>2</a:t>
            </a:r>
            <a:r>
              <a:rPr lang="tr-TR" smtClean="0"/>
              <a:t>O </a:t>
            </a:r>
            <a:endParaRPr lang="tr-TR"/>
          </a:p>
        </p:txBody>
      </p:sp>
      <p:sp>
        <p:nvSpPr>
          <p:cNvPr id="19" name="Metin kutusu 18"/>
          <p:cNvSpPr txBox="1"/>
          <p:nvPr/>
        </p:nvSpPr>
        <p:spPr>
          <a:xfrm>
            <a:off x="3993776" y="5383947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Alpha ketoglutarate + </a:t>
            </a:r>
            <a:r>
              <a:rPr lang="tr-TR"/>
              <a:t>NH</a:t>
            </a:r>
            <a:r>
              <a:rPr lang="tr-TR" baseline="-25000"/>
              <a:t>4</a:t>
            </a:r>
            <a:r>
              <a:rPr lang="tr-TR" baseline="30000"/>
              <a:t>+ </a:t>
            </a:r>
            <a:endParaRPr lang="tr-TR"/>
          </a:p>
          <a:p>
            <a:endParaRPr lang="tr-TR"/>
          </a:p>
        </p:txBody>
      </p:sp>
      <p:sp>
        <p:nvSpPr>
          <p:cNvPr id="24" name="Metin kutusu 23"/>
          <p:cNvSpPr txBox="1"/>
          <p:nvPr/>
        </p:nvSpPr>
        <p:spPr>
          <a:xfrm>
            <a:off x="457199" y="3124200"/>
            <a:ext cx="2057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L-Aminoacid </a:t>
            </a:r>
            <a:r>
              <a:rPr lang="tr-TR"/>
              <a:t>+</a:t>
            </a:r>
            <a:r>
              <a:rPr lang="tr-TR" smtClean="0"/>
              <a:t> O</a:t>
            </a:r>
            <a:r>
              <a:rPr lang="tr-TR" baseline="-25000" smtClean="0"/>
              <a:t>2</a:t>
            </a:r>
            <a:r>
              <a:rPr lang="tr-TR" smtClean="0"/>
              <a:t> </a:t>
            </a:r>
            <a:endParaRPr lang="tr-TR"/>
          </a:p>
        </p:txBody>
      </p:sp>
      <p:cxnSp>
        <p:nvCxnSpPr>
          <p:cNvPr id="27" name="Düz Ok Bağlayıcısı 26"/>
          <p:cNvCxnSpPr>
            <a:stCxn id="24" idx="3"/>
          </p:cNvCxnSpPr>
          <p:nvPr/>
        </p:nvCxnSpPr>
        <p:spPr>
          <a:xfrm flipV="1">
            <a:off x="2514600" y="3307997"/>
            <a:ext cx="1902758" cy="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ikdörtgen 27"/>
          <p:cNvSpPr/>
          <p:nvPr/>
        </p:nvSpPr>
        <p:spPr>
          <a:xfrm>
            <a:off x="4473943" y="3113649"/>
            <a:ext cx="26981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mtClean="0"/>
              <a:t>Alpha ketoacid + NH</a:t>
            </a:r>
            <a:r>
              <a:rPr lang="tr-TR" baseline="-25000" smtClean="0"/>
              <a:t>4</a:t>
            </a:r>
            <a:r>
              <a:rPr lang="tr-TR" baseline="30000"/>
              <a:t>+ </a:t>
            </a:r>
            <a:endParaRPr lang="tr-TR"/>
          </a:p>
          <a:p>
            <a:endParaRPr lang="tr-TR"/>
          </a:p>
          <a:p>
            <a:endParaRPr lang="tr-TR"/>
          </a:p>
        </p:txBody>
      </p:sp>
      <p:sp>
        <p:nvSpPr>
          <p:cNvPr id="29" name="Dikdörtgen 28"/>
          <p:cNvSpPr/>
          <p:nvPr/>
        </p:nvSpPr>
        <p:spPr>
          <a:xfrm>
            <a:off x="6856234" y="3137958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/>
              <a:t>+</a:t>
            </a:r>
          </a:p>
        </p:txBody>
      </p:sp>
      <p:sp>
        <p:nvSpPr>
          <p:cNvPr id="30" name="Dikdörtgen 29"/>
          <p:cNvSpPr/>
          <p:nvPr/>
        </p:nvSpPr>
        <p:spPr>
          <a:xfrm>
            <a:off x="7315200" y="3093520"/>
            <a:ext cx="670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/>
              <a:t>H</a:t>
            </a:r>
            <a:r>
              <a:rPr lang="tr-TR" baseline="-25000"/>
              <a:t>2</a:t>
            </a:r>
            <a:r>
              <a:rPr lang="tr-TR"/>
              <a:t>O</a:t>
            </a:r>
            <a:r>
              <a:rPr lang="tr-TR" baseline="-25000"/>
              <a:t>2</a:t>
            </a:r>
            <a:endParaRPr lang="tr-TR"/>
          </a:p>
          <a:p>
            <a:endParaRPr lang="tr-TR"/>
          </a:p>
        </p:txBody>
      </p:sp>
      <p:sp>
        <p:nvSpPr>
          <p:cNvPr id="31" name="Metin kutusu 30"/>
          <p:cNvSpPr txBox="1"/>
          <p:nvPr/>
        </p:nvSpPr>
        <p:spPr>
          <a:xfrm>
            <a:off x="2834232" y="2710894"/>
            <a:ext cx="1170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smtClean="0"/>
              <a:t>L-Aminoacid oxidase</a:t>
            </a:r>
            <a:endParaRPr lang="tr-TR" sz="1400"/>
          </a:p>
        </p:txBody>
      </p:sp>
      <p:sp>
        <p:nvSpPr>
          <p:cNvPr id="39" name="Serbest Form 38"/>
          <p:cNvSpPr/>
          <p:nvPr/>
        </p:nvSpPr>
        <p:spPr>
          <a:xfrm>
            <a:off x="2992041" y="5123944"/>
            <a:ext cx="980233" cy="399660"/>
          </a:xfrm>
          <a:custGeom>
            <a:avLst/>
            <a:gdLst>
              <a:gd name="connsiteX0" fmla="*/ 0 w 980233"/>
              <a:gd name="connsiteY0" fmla="*/ 122227 h 399660"/>
              <a:gd name="connsiteX1" fmla="*/ 0 w 980233"/>
              <a:gd name="connsiteY1" fmla="*/ 122227 h 399660"/>
              <a:gd name="connsiteX2" fmla="*/ 147484 w 980233"/>
              <a:gd name="connsiteY2" fmla="*/ 225466 h 399660"/>
              <a:gd name="connsiteX3" fmla="*/ 191729 w 980233"/>
              <a:gd name="connsiteY3" fmla="*/ 254962 h 399660"/>
              <a:gd name="connsiteX4" fmla="*/ 221226 w 980233"/>
              <a:gd name="connsiteY4" fmla="*/ 299207 h 399660"/>
              <a:gd name="connsiteX5" fmla="*/ 265471 w 980233"/>
              <a:gd name="connsiteY5" fmla="*/ 313956 h 399660"/>
              <a:gd name="connsiteX6" fmla="*/ 353961 w 980233"/>
              <a:gd name="connsiteY6" fmla="*/ 358201 h 399660"/>
              <a:gd name="connsiteX7" fmla="*/ 575187 w 980233"/>
              <a:gd name="connsiteY7" fmla="*/ 372949 h 399660"/>
              <a:gd name="connsiteX8" fmla="*/ 619432 w 980233"/>
              <a:gd name="connsiteY8" fmla="*/ 343453 h 399660"/>
              <a:gd name="connsiteX9" fmla="*/ 663677 w 980233"/>
              <a:gd name="connsiteY9" fmla="*/ 328704 h 399660"/>
              <a:gd name="connsiteX10" fmla="*/ 707922 w 980233"/>
              <a:gd name="connsiteY10" fmla="*/ 284459 h 399660"/>
              <a:gd name="connsiteX11" fmla="*/ 752167 w 980233"/>
              <a:gd name="connsiteY11" fmla="*/ 254962 h 399660"/>
              <a:gd name="connsiteX12" fmla="*/ 781664 w 980233"/>
              <a:gd name="connsiteY12" fmla="*/ 210717 h 399660"/>
              <a:gd name="connsiteX13" fmla="*/ 870155 w 980233"/>
              <a:gd name="connsiteY13" fmla="*/ 136975 h 399660"/>
              <a:gd name="connsiteX14" fmla="*/ 884903 w 980233"/>
              <a:gd name="connsiteY14" fmla="*/ 92730 h 399660"/>
              <a:gd name="connsiteX15" fmla="*/ 840658 w 980233"/>
              <a:gd name="connsiteY15" fmla="*/ 18988 h 399660"/>
              <a:gd name="connsiteX16" fmla="*/ 796413 w 980233"/>
              <a:gd name="connsiteY16" fmla="*/ 48485 h 399660"/>
              <a:gd name="connsiteX17" fmla="*/ 929148 w 980233"/>
              <a:gd name="connsiteY17" fmla="*/ 18988 h 399660"/>
              <a:gd name="connsiteX18" fmla="*/ 973393 w 980233"/>
              <a:gd name="connsiteY18" fmla="*/ 4240 h 399660"/>
              <a:gd name="connsiteX19" fmla="*/ 973393 w 980233"/>
              <a:gd name="connsiteY19" fmla="*/ 107478 h 399660"/>
              <a:gd name="connsiteX20" fmla="*/ 973393 w 980233"/>
              <a:gd name="connsiteY20" fmla="*/ 107478 h 39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80233" h="399660">
                <a:moveTo>
                  <a:pt x="0" y="122227"/>
                </a:moveTo>
                <a:lnTo>
                  <a:pt x="0" y="122227"/>
                </a:lnTo>
                <a:lnTo>
                  <a:pt x="147484" y="225466"/>
                </a:lnTo>
                <a:cubicBezTo>
                  <a:pt x="162058" y="235555"/>
                  <a:pt x="191729" y="254962"/>
                  <a:pt x="191729" y="254962"/>
                </a:cubicBezTo>
                <a:cubicBezTo>
                  <a:pt x="201561" y="269710"/>
                  <a:pt x="207385" y="288134"/>
                  <a:pt x="221226" y="299207"/>
                </a:cubicBezTo>
                <a:cubicBezTo>
                  <a:pt x="233365" y="308919"/>
                  <a:pt x="251566" y="307003"/>
                  <a:pt x="265471" y="313956"/>
                </a:cubicBezTo>
                <a:cubicBezTo>
                  <a:pt x="379823" y="371133"/>
                  <a:pt x="242757" y="321134"/>
                  <a:pt x="353961" y="358201"/>
                </a:cubicBezTo>
                <a:cubicBezTo>
                  <a:pt x="439616" y="415305"/>
                  <a:pt x="406743" y="406638"/>
                  <a:pt x="575187" y="372949"/>
                </a:cubicBezTo>
                <a:cubicBezTo>
                  <a:pt x="592568" y="369473"/>
                  <a:pt x="603578" y="351380"/>
                  <a:pt x="619432" y="343453"/>
                </a:cubicBezTo>
                <a:cubicBezTo>
                  <a:pt x="633337" y="336501"/>
                  <a:pt x="648929" y="333620"/>
                  <a:pt x="663677" y="328704"/>
                </a:cubicBezTo>
                <a:cubicBezTo>
                  <a:pt x="678425" y="313956"/>
                  <a:pt x="691899" y="297812"/>
                  <a:pt x="707922" y="284459"/>
                </a:cubicBezTo>
                <a:cubicBezTo>
                  <a:pt x="721539" y="273111"/>
                  <a:pt x="739633" y="267496"/>
                  <a:pt x="752167" y="254962"/>
                </a:cubicBezTo>
                <a:cubicBezTo>
                  <a:pt x="764701" y="242428"/>
                  <a:pt x="770316" y="224334"/>
                  <a:pt x="781664" y="210717"/>
                </a:cubicBezTo>
                <a:cubicBezTo>
                  <a:pt x="817151" y="168132"/>
                  <a:pt x="826649" y="165979"/>
                  <a:pt x="870155" y="136975"/>
                </a:cubicBezTo>
                <a:cubicBezTo>
                  <a:pt x="875071" y="122227"/>
                  <a:pt x="877353" y="106320"/>
                  <a:pt x="884903" y="92730"/>
                </a:cubicBezTo>
                <a:cubicBezTo>
                  <a:pt x="949009" y="-22660"/>
                  <a:pt x="992888" y="-2758"/>
                  <a:pt x="840658" y="18988"/>
                </a:cubicBezTo>
                <a:cubicBezTo>
                  <a:pt x="825910" y="28820"/>
                  <a:pt x="780559" y="40558"/>
                  <a:pt x="796413" y="48485"/>
                </a:cubicBezTo>
                <a:cubicBezTo>
                  <a:pt x="801941" y="51249"/>
                  <a:pt x="917065" y="22440"/>
                  <a:pt x="929148" y="18988"/>
                </a:cubicBezTo>
                <a:cubicBezTo>
                  <a:pt x="944096" y="14717"/>
                  <a:pt x="966441" y="-9665"/>
                  <a:pt x="973393" y="4240"/>
                </a:cubicBezTo>
                <a:cubicBezTo>
                  <a:pt x="988783" y="35020"/>
                  <a:pt x="973393" y="73065"/>
                  <a:pt x="973393" y="107478"/>
                </a:cubicBezTo>
                <a:lnTo>
                  <a:pt x="973393" y="10747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Serbest Form 39"/>
          <p:cNvSpPr/>
          <p:nvPr/>
        </p:nvSpPr>
        <p:spPr>
          <a:xfrm>
            <a:off x="2785565" y="5544880"/>
            <a:ext cx="1165207" cy="162232"/>
          </a:xfrm>
          <a:custGeom>
            <a:avLst/>
            <a:gdLst>
              <a:gd name="connsiteX0" fmla="*/ 0 w 1165207"/>
              <a:gd name="connsiteY0" fmla="*/ 73742 h 162232"/>
              <a:gd name="connsiteX1" fmla="*/ 0 w 1165207"/>
              <a:gd name="connsiteY1" fmla="*/ 73742 h 162232"/>
              <a:gd name="connsiteX2" fmla="*/ 648929 w 1165207"/>
              <a:gd name="connsiteY2" fmla="*/ 58993 h 162232"/>
              <a:gd name="connsiteX3" fmla="*/ 988142 w 1165207"/>
              <a:gd name="connsiteY3" fmla="*/ 58993 h 162232"/>
              <a:gd name="connsiteX4" fmla="*/ 1135626 w 1165207"/>
              <a:gd name="connsiteY4" fmla="*/ 58993 h 162232"/>
              <a:gd name="connsiteX5" fmla="*/ 1076632 w 1165207"/>
              <a:gd name="connsiteY5" fmla="*/ 0 h 162232"/>
              <a:gd name="connsiteX6" fmla="*/ 1135626 w 1165207"/>
              <a:gd name="connsiteY6" fmla="*/ 103239 h 162232"/>
              <a:gd name="connsiteX7" fmla="*/ 1076632 w 1165207"/>
              <a:gd name="connsiteY7" fmla="*/ 162232 h 162232"/>
              <a:gd name="connsiteX8" fmla="*/ 1076632 w 1165207"/>
              <a:gd name="connsiteY8" fmla="*/ 162232 h 162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5207" h="162232">
                <a:moveTo>
                  <a:pt x="0" y="73742"/>
                </a:moveTo>
                <a:lnTo>
                  <a:pt x="0" y="73742"/>
                </a:lnTo>
                <a:lnTo>
                  <a:pt x="648929" y="58993"/>
                </a:lnTo>
                <a:cubicBezTo>
                  <a:pt x="997738" y="45577"/>
                  <a:pt x="433711" y="22032"/>
                  <a:pt x="988142" y="58993"/>
                </a:cubicBezTo>
                <a:cubicBezTo>
                  <a:pt x="1020917" y="65548"/>
                  <a:pt x="1102851" y="91768"/>
                  <a:pt x="1135626" y="58993"/>
                </a:cubicBezTo>
                <a:lnTo>
                  <a:pt x="1076632" y="0"/>
                </a:lnTo>
                <a:cubicBezTo>
                  <a:pt x="1164070" y="58291"/>
                  <a:pt x="1192689" y="34763"/>
                  <a:pt x="1135626" y="103239"/>
                </a:cubicBezTo>
                <a:cubicBezTo>
                  <a:pt x="1135609" y="103259"/>
                  <a:pt x="1089748" y="149117"/>
                  <a:pt x="1076632" y="162232"/>
                </a:cubicBezTo>
                <a:lnTo>
                  <a:pt x="1076632" y="16223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2" name="Metin kutusu 41"/>
          <p:cNvSpPr txBox="1"/>
          <p:nvPr/>
        </p:nvSpPr>
        <p:spPr>
          <a:xfrm>
            <a:off x="2646830" y="5943600"/>
            <a:ext cx="3220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Glutamate dehydrogenase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54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912079"/>
          </a:xfrm>
        </p:spPr>
        <p:txBody>
          <a:bodyPr>
            <a:normAutofit/>
          </a:bodyPr>
          <a:lstStyle/>
          <a:p>
            <a:r>
              <a:rPr lang="tr-TR" sz="3200" smtClean="0">
                <a:solidFill>
                  <a:srgbClr val="7030A0"/>
                </a:solidFill>
              </a:rPr>
              <a:t>DEAMIDATION</a:t>
            </a:r>
            <a:endParaRPr lang="tr-TR" sz="3200">
              <a:solidFill>
                <a:srgbClr val="7030A0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455607" y="228590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Glutaminase </a:t>
            </a:r>
            <a:endParaRPr lang="tr-TR"/>
          </a:p>
        </p:txBody>
      </p:sp>
      <p:cxnSp>
        <p:nvCxnSpPr>
          <p:cNvPr id="8" name="Düz Ok Bağlayıcısı 7"/>
          <p:cNvCxnSpPr/>
          <p:nvPr/>
        </p:nvCxnSpPr>
        <p:spPr>
          <a:xfrm>
            <a:off x="2160639" y="2839907"/>
            <a:ext cx="1981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4272854" y="2655241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Glutamate  +  </a:t>
            </a:r>
            <a:r>
              <a:rPr lang="tr-TR"/>
              <a:t>NH</a:t>
            </a:r>
            <a:r>
              <a:rPr lang="tr-TR" baseline="-25000"/>
              <a:t>4</a:t>
            </a:r>
            <a:r>
              <a:rPr lang="tr-TR" baseline="30000"/>
              <a:t>+ </a:t>
            </a:r>
            <a:endParaRPr lang="tr-TR"/>
          </a:p>
          <a:p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822960" y="2655241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Glutamine </a:t>
            </a:r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3307793"/>
            <a:ext cx="1123950" cy="208597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625" y="3307793"/>
            <a:ext cx="14287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570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200" smtClean="0">
                <a:solidFill>
                  <a:srgbClr val="7030A0"/>
                </a:solidFill>
              </a:rPr>
              <a:t>DECARBOXYLATION</a:t>
            </a:r>
            <a:endParaRPr lang="tr-TR" altLang="tr-TR" sz="3200">
              <a:solidFill>
                <a:srgbClr val="7030A0"/>
              </a:solidFill>
            </a:endParaRPr>
          </a:p>
        </p:txBody>
      </p:sp>
      <p:sp>
        <p:nvSpPr>
          <p:cNvPr id="185347" name="İçerik Yer Tutucusu 2"/>
          <p:cNvSpPr>
            <a:spLocks noGrp="1"/>
          </p:cNvSpPr>
          <p:nvPr>
            <p:ph idx="1"/>
          </p:nvPr>
        </p:nvSpPr>
        <p:spPr>
          <a:xfrm>
            <a:off x="685800" y="1981200"/>
            <a:ext cx="8229600" cy="14247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altLang="tr-TR" smtClean="0"/>
              <a:t>Decarboxylation </a:t>
            </a:r>
            <a:r>
              <a:rPr lang="tr-TR" altLang="tr-TR"/>
              <a:t>results in carbon dioxide </a:t>
            </a:r>
            <a:r>
              <a:rPr lang="tr-TR" altLang="tr-TR" smtClean="0"/>
              <a:t>release</a:t>
            </a:r>
            <a:endParaRPr lang="tr-TR" sz="200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smtClean="0"/>
              <a:t> </a:t>
            </a:r>
            <a:r>
              <a:rPr lang="en-US" sz="2000"/>
              <a:t>There are many amino acid decarboxylases. </a:t>
            </a:r>
            <a:endParaRPr lang="tr-TR" sz="200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smtClean="0"/>
              <a:t>They </a:t>
            </a:r>
            <a:r>
              <a:rPr lang="en-US" sz="2000"/>
              <a:t>convert amino acids into biogenic amines and carbon dioxide.</a:t>
            </a:r>
            <a:endParaRPr lang="tr-TR" altLang="tr-TR" sz="2000"/>
          </a:p>
          <a:p>
            <a:endParaRPr lang="tr-TR" sz="2400"/>
          </a:p>
        </p:txBody>
      </p:sp>
      <p:sp>
        <p:nvSpPr>
          <p:cNvPr id="3" name="Metin kutusu 2"/>
          <p:cNvSpPr txBox="1"/>
          <p:nvPr/>
        </p:nvSpPr>
        <p:spPr>
          <a:xfrm>
            <a:off x="2552700" y="3962400"/>
            <a:ext cx="4038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smtClean="0">
                <a:latin typeface="+mn-lt"/>
              </a:rPr>
              <a:t>Histidin →Histamin</a:t>
            </a:r>
          </a:p>
          <a:p>
            <a:r>
              <a:rPr lang="tr-TR" sz="2000" smtClean="0">
                <a:latin typeface="+mn-lt"/>
              </a:rPr>
              <a:t>Fenil alanin → Dopamin</a:t>
            </a:r>
          </a:p>
          <a:p>
            <a:r>
              <a:rPr lang="tr-TR" sz="2000" smtClean="0">
                <a:latin typeface="+mn-lt"/>
              </a:rPr>
              <a:t>Tryptophane → Tryptamine</a:t>
            </a:r>
          </a:p>
          <a:p>
            <a:r>
              <a:rPr lang="tr-TR" sz="2000" smtClean="0">
                <a:latin typeface="+mn-lt"/>
              </a:rPr>
              <a:t>Aspartate → Beta Alanine</a:t>
            </a:r>
          </a:p>
          <a:p>
            <a:r>
              <a:rPr lang="tr-TR" sz="2000" smtClean="0">
                <a:latin typeface="+mn-lt"/>
              </a:rPr>
              <a:t>Glutamate → GABA</a:t>
            </a:r>
            <a:endParaRPr lang="tr-TR" sz="2000">
              <a:latin typeface="+mn-lt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152400"/>
            <a:ext cx="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tr-TR" altLang="tr-TR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tr-TR" altLang="tr-TR" b="0" i="0" u="none" strike="noStrike" cap="none" normalizeH="0" baseline="0" smtClean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29926"/>
            <a:ext cx="65" cy="24494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Unvan 1"/>
          <p:cNvSpPr>
            <a:spLocks noGrp="1"/>
          </p:cNvSpPr>
          <p:nvPr>
            <p:ph type="title"/>
          </p:nvPr>
        </p:nvSpPr>
        <p:spPr>
          <a:xfrm>
            <a:off x="914400" y="382031"/>
            <a:ext cx="8229600" cy="1143000"/>
          </a:xfrm>
        </p:spPr>
        <p:txBody>
          <a:bodyPr>
            <a:normAutofit/>
          </a:bodyPr>
          <a:lstStyle/>
          <a:p>
            <a:r>
              <a:rPr lang="tr-TR" altLang="tr-TR" sz="3200" smtClean="0">
                <a:solidFill>
                  <a:srgbClr val="7030A0"/>
                </a:solidFill>
              </a:rPr>
              <a:t>UREA</a:t>
            </a:r>
            <a:endParaRPr lang="tr-TR" altLang="tr-TR" sz="3200">
              <a:solidFill>
                <a:srgbClr val="7030A0"/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7167180" y="2373965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C</a:t>
            </a:r>
            <a:endParaRPr lang="tr-TR"/>
          </a:p>
        </p:txBody>
      </p:sp>
      <p:cxnSp>
        <p:nvCxnSpPr>
          <p:cNvPr id="4" name="Düz Bağlayıcı 3"/>
          <p:cNvCxnSpPr/>
          <p:nvPr/>
        </p:nvCxnSpPr>
        <p:spPr>
          <a:xfrm flipV="1">
            <a:off x="7247862" y="2133600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Bağlayıcı 7"/>
          <p:cNvCxnSpPr/>
          <p:nvPr/>
        </p:nvCxnSpPr>
        <p:spPr>
          <a:xfrm flipV="1">
            <a:off x="7247862" y="2133600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flipV="1">
            <a:off x="7247862" y="2166657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7252242" y="2182625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/>
        </p:nvCxnSpPr>
        <p:spPr>
          <a:xfrm flipV="1">
            <a:off x="7328442" y="2133600"/>
            <a:ext cx="0" cy="230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7126531" y="1731211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mtClean="0"/>
              <a:t>O</a:t>
            </a:r>
            <a:endParaRPr lang="tr-TR"/>
          </a:p>
        </p:txBody>
      </p:sp>
      <p:cxnSp>
        <p:nvCxnSpPr>
          <p:cNvPr id="12" name="Düz Bağlayıcı 11"/>
          <p:cNvCxnSpPr/>
          <p:nvPr/>
        </p:nvCxnSpPr>
        <p:spPr>
          <a:xfrm flipH="1">
            <a:off x="6930139" y="2591454"/>
            <a:ext cx="259145" cy="211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7422264" y="2591454"/>
            <a:ext cx="300420" cy="216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etin kutusu 19"/>
          <p:cNvSpPr txBox="1"/>
          <p:nvPr/>
        </p:nvSpPr>
        <p:spPr>
          <a:xfrm>
            <a:off x="6562581" y="2802687"/>
            <a:ext cx="57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NH</a:t>
            </a:r>
            <a:r>
              <a:rPr lang="tr-TR" baseline="-25000"/>
              <a:t>2</a:t>
            </a:r>
            <a:endParaRPr lang="tr-TR"/>
          </a:p>
          <a:p>
            <a:endParaRPr lang="tr-TR"/>
          </a:p>
        </p:txBody>
      </p:sp>
      <p:sp>
        <p:nvSpPr>
          <p:cNvPr id="21" name="Metin kutusu 20"/>
          <p:cNvSpPr txBox="1"/>
          <p:nvPr/>
        </p:nvSpPr>
        <p:spPr>
          <a:xfrm>
            <a:off x="7572372" y="2817446"/>
            <a:ext cx="577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NH</a:t>
            </a:r>
            <a:r>
              <a:rPr lang="tr-TR" baseline="-25000"/>
              <a:t>2</a:t>
            </a:r>
            <a:endParaRPr lang="tr-TR"/>
          </a:p>
          <a:p>
            <a:endParaRPr lang="tr-TR"/>
          </a:p>
        </p:txBody>
      </p:sp>
      <p:sp>
        <p:nvSpPr>
          <p:cNvPr id="18" name="Dikdörtgen 17"/>
          <p:cNvSpPr/>
          <p:nvPr/>
        </p:nvSpPr>
        <p:spPr>
          <a:xfrm>
            <a:off x="1053358" y="1915877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000" smtClean="0">
                <a:latin typeface="+mn-lt"/>
              </a:rPr>
              <a:t>It</a:t>
            </a:r>
            <a:r>
              <a:rPr lang="en-US" sz="2000" smtClean="0">
                <a:latin typeface="+mn-lt"/>
              </a:rPr>
              <a:t> </a:t>
            </a:r>
            <a:r>
              <a:rPr lang="en-US" sz="2000">
                <a:latin typeface="+mn-lt"/>
              </a:rPr>
              <a:t>is produced by the </a:t>
            </a:r>
            <a:r>
              <a:rPr lang="en-US" sz="2000" smtClean="0">
                <a:latin typeface="+mn-lt"/>
              </a:rPr>
              <a:t>liver</a:t>
            </a:r>
            <a:endParaRPr lang="tr-TR" sz="200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000" smtClean="0">
                <a:latin typeface="+mn-lt"/>
              </a:rPr>
              <a:t>It is</a:t>
            </a:r>
            <a:r>
              <a:rPr lang="en-US" sz="2000" smtClean="0">
                <a:latin typeface="+mn-lt"/>
              </a:rPr>
              <a:t> </a:t>
            </a:r>
            <a:r>
              <a:rPr lang="en-US" sz="2000">
                <a:latin typeface="+mn-lt"/>
              </a:rPr>
              <a:t>transported to the kidneys through the </a:t>
            </a:r>
            <a:r>
              <a:rPr lang="en-US" sz="2000" smtClean="0">
                <a:latin typeface="+mn-lt"/>
              </a:rPr>
              <a:t>blood</a:t>
            </a:r>
            <a:endParaRPr lang="tr-TR" sz="200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000" smtClean="0">
                <a:latin typeface="+mn-lt"/>
              </a:rPr>
              <a:t>It is</a:t>
            </a:r>
            <a:r>
              <a:rPr lang="en-US" sz="2000" smtClean="0">
                <a:latin typeface="+mn-lt"/>
              </a:rPr>
              <a:t> </a:t>
            </a:r>
            <a:r>
              <a:rPr lang="tr-TR" sz="2000" smtClean="0">
                <a:latin typeface="+mn-lt"/>
              </a:rPr>
              <a:t>excreted by the</a:t>
            </a:r>
            <a:r>
              <a:rPr lang="en-US" sz="2000" smtClean="0">
                <a:latin typeface="+mn-lt"/>
              </a:rPr>
              <a:t> </a:t>
            </a:r>
            <a:r>
              <a:rPr lang="en-US" sz="2000">
                <a:latin typeface="+mn-lt"/>
              </a:rPr>
              <a:t>urine. </a:t>
            </a:r>
            <a:endParaRPr lang="tr-TR" sz="2000">
              <a:latin typeface="+mn-lt"/>
            </a:endParaRPr>
          </a:p>
          <a:p>
            <a:endParaRPr lang="tr-TR" sz="2000">
              <a:latin typeface="+mn-lt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685800" y="34445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/>
              <a:t/>
            </a:r>
            <a:br>
              <a:rPr lang="tr-TR"/>
            </a:br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14904</TotalTime>
  <Words>279</Words>
  <Application>Microsoft Office PowerPoint</Application>
  <PresentationFormat>Ekran Gösterisi (4:3)</PresentationFormat>
  <Paragraphs>87</Paragraphs>
  <Slides>12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JasmineUPC</vt:lpstr>
      <vt:lpstr>Tahoma</vt:lpstr>
      <vt:lpstr>Times New Roman</vt:lpstr>
      <vt:lpstr>Wingdings</vt:lpstr>
      <vt:lpstr>Geçmişe bakış</vt:lpstr>
      <vt:lpstr>PROTEIN METABOLISM</vt:lpstr>
      <vt:lpstr>General Reactions of Aminoacids</vt:lpstr>
      <vt:lpstr>TRANSAMINATION</vt:lpstr>
      <vt:lpstr>TRANSAMINASES</vt:lpstr>
      <vt:lpstr>PowerPoint Sunusu</vt:lpstr>
      <vt:lpstr>OXİDATIVE DEAMINATION</vt:lpstr>
      <vt:lpstr>DEAMIDATION</vt:lpstr>
      <vt:lpstr>DECARBOXYLATION</vt:lpstr>
      <vt:lpstr>UREA</vt:lpstr>
      <vt:lpstr>NH3 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Sindirimi</dc:title>
  <dc:creator>Fugen Aktan</dc:creator>
  <cp:lastModifiedBy>aslikoc79@gmail.com</cp:lastModifiedBy>
  <cp:revision>543</cp:revision>
  <cp:lastPrinted>2020-04-06T18:06:18Z</cp:lastPrinted>
  <dcterms:created xsi:type="dcterms:W3CDTF">2004-03-13T15:18:11Z</dcterms:created>
  <dcterms:modified xsi:type="dcterms:W3CDTF">2020-05-17T13:03:44Z</dcterms:modified>
</cp:coreProperties>
</file>