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12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314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15" r:id="rId47"/>
    <p:sldId id="298" r:id="rId48"/>
    <p:sldId id="299" r:id="rId49"/>
    <p:sldId id="300" r:id="rId50"/>
    <p:sldId id="301" r:id="rId51"/>
    <p:sldId id="302" r:id="rId52"/>
    <p:sldId id="304" r:id="rId53"/>
    <p:sldId id="305" r:id="rId54"/>
    <p:sldId id="306" r:id="rId55"/>
    <p:sldId id="307" r:id="rId56"/>
    <p:sldId id="308" r:id="rId57"/>
    <p:sldId id="310" r:id="rId58"/>
    <p:sldId id="309" r:id="rId59"/>
    <p:sldId id="311" r:id="rId60"/>
    <p:sldId id="316" r:id="rId6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3ACE8-1E17-4E26-9023-27B847AB5592}" type="doc">
      <dgm:prSet loTypeId="urn:microsoft.com/office/officeart/2005/8/layout/target3" loCatId="relationship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lang="tr-TR"/>
        </a:p>
      </dgm:t>
    </dgm:pt>
    <dgm:pt modelId="{E9D13BAD-5FBC-4262-9F82-4AA2D6F99FEE}">
      <dgm:prSet/>
      <dgm:spPr/>
      <dgm:t>
        <a:bodyPr/>
        <a:lstStyle/>
        <a:p>
          <a:pPr rtl="0"/>
          <a:r>
            <a:rPr lang="tr-TR" dirty="0" err="1" smtClean="0"/>
            <a:t>Zoonozlarla</a:t>
          </a:r>
          <a:r>
            <a:rPr lang="tr-TR" dirty="0" smtClean="0"/>
            <a:t> Bulaşan Enfeksiyon Hastalıkları</a:t>
          </a:r>
          <a:endParaRPr lang="tr-TR" dirty="0"/>
        </a:p>
      </dgm:t>
    </dgm:pt>
    <dgm:pt modelId="{DA62C41D-59D4-4DEA-9EEC-B8B2E7B4E171}" type="parTrans" cxnId="{C66A68AA-E833-4641-88E0-F6E5C95A4E3D}">
      <dgm:prSet/>
      <dgm:spPr/>
      <dgm:t>
        <a:bodyPr/>
        <a:lstStyle/>
        <a:p>
          <a:endParaRPr lang="tr-TR"/>
        </a:p>
      </dgm:t>
    </dgm:pt>
    <dgm:pt modelId="{740D484A-4ABB-48A4-9186-BE3CC0EE0BB8}" type="sibTrans" cxnId="{C66A68AA-E833-4641-88E0-F6E5C95A4E3D}">
      <dgm:prSet/>
      <dgm:spPr/>
      <dgm:t>
        <a:bodyPr/>
        <a:lstStyle/>
        <a:p>
          <a:endParaRPr lang="tr-TR"/>
        </a:p>
      </dgm:t>
    </dgm:pt>
    <dgm:pt modelId="{E155F71A-77F5-4374-A0B3-2CA17C87227A}" type="pres">
      <dgm:prSet presAssocID="{00C3ACE8-1E17-4E26-9023-27B847AB55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22FE5AB-EB19-48FE-B221-B97FA4666DC7}" type="pres">
      <dgm:prSet presAssocID="{E9D13BAD-5FBC-4262-9F82-4AA2D6F99FEE}" presName="circle1" presStyleLbl="node1" presStyleIdx="0" presStyleCnt="1"/>
      <dgm:spPr/>
    </dgm:pt>
    <dgm:pt modelId="{CE265FAD-6D87-4B64-9FD9-166433C11676}" type="pres">
      <dgm:prSet presAssocID="{E9D13BAD-5FBC-4262-9F82-4AA2D6F99FEE}" presName="space" presStyleCnt="0"/>
      <dgm:spPr/>
    </dgm:pt>
    <dgm:pt modelId="{0BA3E467-0507-4E0C-B96D-231F025A60D6}" type="pres">
      <dgm:prSet presAssocID="{E9D13BAD-5FBC-4262-9F82-4AA2D6F99FEE}" presName="rect1" presStyleLbl="alignAcc1" presStyleIdx="0" presStyleCnt="1"/>
      <dgm:spPr/>
      <dgm:t>
        <a:bodyPr/>
        <a:lstStyle/>
        <a:p>
          <a:endParaRPr lang="tr-TR"/>
        </a:p>
      </dgm:t>
    </dgm:pt>
    <dgm:pt modelId="{0C25E186-D63F-4F46-A25A-DCA2967E2255}" type="pres">
      <dgm:prSet presAssocID="{E9D13BAD-5FBC-4262-9F82-4AA2D6F99FE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BF9CAC2-85C9-47B2-84FC-CD143E21DF93}" type="presOf" srcId="{00C3ACE8-1E17-4E26-9023-27B847AB5592}" destId="{E155F71A-77F5-4374-A0B3-2CA17C87227A}" srcOrd="0" destOrd="0" presId="urn:microsoft.com/office/officeart/2005/8/layout/target3"/>
    <dgm:cxn modelId="{B21D9190-ECBC-405B-97B9-2DB5099995DF}" type="presOf" srcId="{E9D13BAD-5FBC-4262-9F82-4AA2D6F99FEE}" destId="{0C25E186-D63F-4F46-A25A-DCA2967E2255}" srcOrd="1" destOrd="0" presId="urn:microsoft.com/office/officeart/2005/8/layout/target3"/>
    <dgm:cxn modelId="{C66A68AA-E833-4641-88E0-F6E5C95A4E3D}" srcId="{00C3ACE8-1E17-4E26-9023-27B847AB5592}" destId="{E9D13BAD-5FBC-4262-9F82-4AA2D6F99FEE}" srcOrd="0" destOrd="0" parTransId="{DA62C41D-59D4-4DEA-9EEC-B8B2E7B4E171}" sibTransId="{740D484A-4ABB-48A4-9186-BE3CC0EE0BB8}"/>
    <dgm:cxn modelId="{5AAA229E-F976-49D0-B0EE-7954BB8C869C}" type="presOf" srcId="{E9D13BAD-5FBC-4262-9F82-4AA2D6F99FEE}" destId="{0BA3E467-0507-4E0C-B96D-231F025A60D6}" srcOrd="0" destOrd="0" presId="urn:microsoft.com/office/officeart/2005/8/layout/target3"/>
    <dgm:cxn modelId="{A2C61F09-13B3-4234-8479-77234D079FE9}" type="presParOf" srcId="{E155F71A-77F5-4374-A0B3-2CA17C87227A}" destId="{622FE5AB-EB19-48FE-B221-B97FA4666DC7}" srcOrd="0" destOrd="0" presId="urn:microsoft.com/office/officeart/2005/8/layout/target3"/>
    <dgm:cxn modelId="{A317B5EC-8243-4214-98F5-4A4000AEC692}" type="presParOf" srcId="{E155F71A-77F5-4374-A0B3-2CA17C87227A}" destId="{CE265FAD-6D87-4B64-9FD9-166433C11676}" srcOrd="1" destOrd="0" presId="urn:microsoft.com/office/officeart/2005/8/layout/target3"/>
    <dgm:cxn modelId="{C708DC6C-6A97-4D6A-AF56-DE52C2381D8B}" type="presParOf" srcId="{E155F71A-77F5-4374-A0B3-2CA17C87227A}" destId="{0BA3E467-0507-4E0C-B96D-231F025A60D6}" srcOrd="2" destOrd="0" presId="urn:microsoft.com/office/officeart/2005/8/layout/target3"/>
    <dgm:cxn modelId="{A837BDDC-3175-4CF0-97C4-69938B7BC797}" type="presParOf" srcId="{E155F71A-77F5-4374-A0B3-2CA17C87227A}" destId="{0C25E186-D63F-4F46-A25A-DCA2967E225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2B98F1-0F22-4D31-BFDD-21E8B7EEDB16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tr-TR"/>
        </a:p>
      </dgm:t>
    </dgm:pt>
    <dgm:pt modelId="{B0C10FEE-7EA0-45E6-A9F4-A14AAA5ED047}">
      <dgm:prSet/>
      <dgm:spPr/>
      <dgm:t>
        <a:bodyPr/>
        <a:lstStyle/>
        <a:p>
          <a:pPr rtl="0"/>
          <a:r>
            <a:rPr lang="tr-TR" dirty="0" smtClean="0"/>
            <a:t>Akciğer Şarbonu</a:t>
          </a:r>
          <a:endParaRPr lang="tr-TR" dirty="0"/>
        </a:p>
      </dgm:t>
    </dgm:pt>
    <dgm:pt modelId="{001BE3D9-01E4-4E67-A899-A635EF924412}" type="parTrans" cxnId="{0F25DC15-7846-4675-A9B7-9039C0BD47E0}">
      <dgm:prSet/>
      <dgm:spPr/>
      <dgm:t>
        <a:bodyPr/>
        <a:lstStyle/>
        <a:p>
          <a:endParaRPr lang="tr-TR"/>
        </a:p>
      </dgm:t>
    </dgm:pt>
    <dgm:pt modelId="{584A48A7-5B42-43E9-9161-E80DDDAC51B0}" type="sibTrans" cxnId="{0F25DC15-7846-4675-A9B7-9039C0BD47E0}">
      <dgm:prSet/>
      <dgm:spPr/>
      <dgm:t>
        <a:bodyPr/>
        <a:lstStyle/>
        <a:p>
          <a:endParaRPr lang="tr-TR"/>
        </a:p>
      </dgm:t>
    </dgm:pt>
    <dgm:pt modelId="{8B7DAC20-E982-4C86-89AD-A13992824DD8}" type="pres">
      <dgm:prSet presAssocID="{522B98F1-0F22-4D31-BFDD-21E8B7EEDB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4A4D85C-C166-46B3-A840-9E35726A4E5B}" type="pres">
      <dgm:prSet presAssocID="{B0C10FEE-7EA0-45E6-A9F4-A14AAA5ED047}" presName="parentText" presStyleLbl="node1" presStyleIdx="0" presStyleCnt="1" custScaleY="6220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B145B51-ED13-479E-85F1-D4F23BFA19FC}" type="presOf" srcId="{522B98F1-0F22-4D31-BFDD-21E8B7EEDB16}" destId="{8B7DAC20-E982-4C86-89AD-A13992824DD8}" srcOrd="0" destOrd="0" presId="urn:microsoft.com/office/officeart/2005/8/layout/vList2"/>
    <dgm:cxn modelId="{0F25DC15-7846-4675-A9B7-9039C0BD47E0}" srcId="{522B98F1-0F22-4D31-BFDD-21E8B7EEDB16}" destId="{B0C10FEE-7EA0-45E6-A9F4-A14AAA5ED047}" srcOrd="0" destOrd="0" parTransId="{001BE3D9-01E4-4E67-A899-A635EF924412}" sibTransId="{584A48A7-5B42-43E9-9161-E80DDDAC51B0}"/>
    <dgm:cxn modelId="{9CF81097-F16E-45E9-9FFD-6C4FC3763FE5}" type="presOf" srcId="{B0C10FEE-7EA0-45E6-A9F4-A14AAA5ED047}" destId="{A4A4D85C-C166-46B3-A840-9E35726A4E5B}" srcOrd="0" destOrd="0" presId="urn:microsoft.com/office/officeart/2005/8/layout/vList2"/>
    <dgm:cxn modelId="{B172F42E-5930-4CB7-841B-A0DFC09F287A}" type="presParOf" srcId="{8B7DAC20-E982-4C86-89AD-A13992824DD8}" destId="{A4A4D85C-C166-46B3-A840-9E35726A4E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12D7A1-9896-4102-937D-DAFAE25CD3C2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lang="tr-TR"/>
        </a:p>
      </dgm:t>
    </dgm:pt>
    <dgm:pt modelId="{93318E26-C6F4-4CB7-8D50-095DC7F7120F}">
      <dgm:prSet/>
      <dgm:spPr/>
      <dgm:t>
        <a:bodyPr/>
        <a:lstStyle/>
        <a:p>
          <a:pPr rtl="0"/>
          <a:r>
            <a:rPr lang="tr-TR" dirty="0" err="1" smtClean="0"/>
            <a:t>Gastrointestinal</a:t>
          </a:r>
          <a:r>
            <a:rPr lang="tr-TR" dirty="0" smtClean="0"/>
            <a:t> Şarbon</a:t>
          </a:r>
          <a:endParaRPr lang="tr-TR" dirty="0"/>
        </a:p>
      </dgm:t>
    </dgm:pt>
    <dgm:pt modelId="{2EC8E36D-A7E9-487D-A79E-159B2D0C506D}" type="parTrans" cxnId="{0F9061E6-4502-4B55-ABA4-FBCE56C3D3D4}">
      <dgm:prSet/>
      <dgm:spPr/>
      <dgm:t>
        <a:bodyPr/>
        <a:lstStyle/>
        <a:p>
          <a:endParaRPr lang="tr-TR"/>
        </a:p>
      </dgm:t>
    </dgm:pt>
    <dgm:pt modelId="{7C79AFD2-1279-479B-8792-A779349C103C}" type="sibTrans" cxnId="{0F9061E6-4502-4B55-ABA4-FBCE56C3D3D4}">
      <dgm:prSet/>
      <dgm:spPr/>
      <dgm:t>
        <a:bodyPr/>
        <a:lstStyle/>
        <a:p>
          <a:endParaRPr lang="tr-TR"/>
        </a:p>
      </dgm:t>
    </dgm:pt>
    <dgm:pt modelId="{437886A0-E0B7-4447-8FC6-3D29A5C35DB3}" type="pres">
      <dgm:prSet presAssocID="{3B12D7A1-9896-4102-937D-DAFAE25CD3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7353ACF-10D3-4A79-9B48-A436DB924EB4}" type="pres">
      <dgm:prSet presAssocID="{93318E26-C6F4-4CB7-8D50-095DC7F712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135B020-34D7-4060-8913-6DCBDBE213FE}" type="presOf" srcId="{93318E26-C6F4-4CB7-8D50-095DC7F7120F}" destId="{47353ACF-10D3-4A79-9B48-A436DB924EB4}" srcOrd="0" destOrd="0" presId="urn:microsoft.com/office/officeart/2005/8/layout/vList2"/>
    <dgm:cxn modelId="{0F9061E6-4502-4B55-ABA4-FBCE56C3D3D4}" srcId="{3B12D7A1-9896-4102-937D-DAFAE25CD3C2}" destId="{93318E26-C6F4-4CB7-8D50-095DC7F7120F}" srcOrd="0" destOrd="0" parTransId="{2EC8E36D-A7E9-487D-A79E-159B2D0C506D}" sibTransId="{7C79AFD2-1279-479B-8792-A779349C103C}"/>
    <dgm:cxn modelId="{8B570245-0FD5-401A-B91C-A65E47E61CF6}" type="presOf" srcId="{3B12D7A1-9896-4102-937D-DAFAE25CD3C2}" destId="{437886A0-E0B7-4447-8FC6-3D29A5C35DB3}" srcOrd="0" destOrd="0" presId="urn:microsoft.com/office/officeart/2005/8/layout/vList2"/>
    <dgm:cxn modelId="{F939FA56-DD71-4ABB-AFF2-5B1FEB6612C9}" type="presParOf" srcId="{437886A0-E0B7-4447-8FC6-3D29A5C35DB3}" destId="{47353ACF-10D3-4A79-9B48-A436DB924E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921924-B541-4B22-B88D-21A2DC1EA7E4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lang="tr-TR"/>
        </a:p>
      </dgm:t>
    </dgm:pt>
    <dgm:pt modelId="{831130F1-99E7-45D0-B8CC-C96672880A12}">
      <dgm:prSet/>
      <dgm:spPr/>
      <dgm:t>
        <a:bodyPr/>
        <a:lstStyle/>
        <a:p>
          <a:pPr rtl="0"/>
          <a:r>
            <a:rPr lang="tr-TR" dirty="0" smtClean="0"/>
            <a:t>Şarbon Menenjiti</a:t>
          </a:r>
          <a:endParaRPr lang="tr-TR" dirty="0"/>
        </a:p>
      </dgm:t>
    </dgm:pt>
    <dgm:pt modelId="{3262B18A-4E2C-4975-89CE-A99D059ED5DD}" type="parTrans" cxnId="{8E371D6F-26C2-4916-B52F-900C7F3D6501}">
      <dgm:prSet/>
      <dgm:spPr/>
      <dgm:t>
        <a:bodyPr/>
        <a:lstStyle/>
        <a:p>
          <a:endParaRPr lang="tr-TR"/>
        </a:p>
      </dgm:t>
    </dgm:pt>
    <dgm:pt modelId="{F137C5EB-D5D9-406D-BCEF-41D6F664C93E}" type="sibTrans" cxnId="{8E371D6F-26C2-4916-B52F-900C7F3D6501}">
      <dgm:prSet/>
      <dgm:spPr/>
      <dgm:t>
        <a:bodyPr/>
        <a:lstStyle/>
        <a:p>
          <a:endParaRPr lang="tr-TR"/>
        </a:p>
      </dgm:t>
    </dgm:pt>
    <dgm:pt modelId="{52BFEB74-F44F-409A-9DD9-ECE2320CA8E9}" type="pres">
      <dgm:prSet presAssocID="{CB921924-B541-4B22-B88D-21A2DC1EA7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11FDA29-1EB8-4652-B74D-98F387BD4A89}" type="pres">
      <dgm:prSet presAssocID="{831130F1-99E7-45D0-B8CC-C96672880A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8DD98DB-27FC-481D-82BB-3EFF99C56277}" type="presOf" srcId="{CB921924-B541-4B22-B88D-21A2DC1EA7E4}" destId="{52BFEB74-F44F-409A-9DD9-ECE2320CA8E9}" srcOrd="0" destOrd="0" presId="urn:microsoft.com/office/officeart/2005/8/layout/vList2"/>
    <dgm:cxn modelId="{8E371D6F-26C2-4916-B52F-900C7F3D6501}" srcId="{CB921924-B541-4B22-B88D-21A2DC1EA7E4}" destId="{831130F1-99E7-45D0-B8CC-C96672880A12}" srcOrd="0" destOrd="0" parTransId="{3262B18A-4E2C-4975-89CE-A99D059ED5DD}" sibTransId="{F137C5EB-D5D9-406D-BCEF-41D6F664C93E}"/>
    <dgm:cxn modelId="{5B03E2C2-8E23-440B-B3BE-1FEA9AA22048}" type="presOf" srcId="{831130F1-99E7-45D0-B8CC-C96672880A12}" destId="{B11FDA29-1EB8-4652-B74D-98F387BD4A89}" srcOrd="0" destOrd="0" presId="urn:microsoft.com/office/officeart/2005/8/layout/vList2"/>
    <dgm:cxn modelId="{72E44F9D-26C8-4AC0-B0EB-7AC205B616FD}" type="presParOf" srcId="{52BFEB74-F44F-409A-9DD9-ECE2320CA8E9}" destId="{B11FDA29-1EB8-4652-B74D-98F387BD4A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69A7A7-4070-4A4F-9B99-8687A8367B07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/>
      <dgm:spPr/>
      <dgm:t>
        <a:bodyPr/>
        <a:lstStyle/>
        <a:p>
          <a:endParaRPr lang="tr-TR"/>
        </a:p>
      </dgm:t>
    </dgm:pt>
    <dgm:pt modelId="{878E1CBB-EE3D-42A1-A048-51199120E4C8}">
      <dgm:prSet/>
      <dgm:spPr/>
      <dgm:t>
        <a:bodyPr/>
        <a:lstStyle/>
        <a:p>
          <a:pPr rtl="0"/>
          <a:r>
            <a:rPr lang="tr-TR" dirty="0" smtClean="0"/>
            <a:t>TANI</a:t>
          </a:r>
          <a:endParaRPr lang="tr-TR" dirty="0"/>
        </a:p>
      </dgm:t>
    </dgm:pt>
    <dgm:pt modelId="{2273692E-59ED-4A1A-ADD6-E3345F07F78F}" type="parTrans" cxnId="{F5514829-B4BA-4104-B1FE-F85EE731E92A}">
      <dgm:prSet/>
      <dgm:spPr/>
      <dgm:t>
        <a:bodyPr/>
        <a:lstStyle/>
        <a:p>
          <a:endParaRPr lang="tr-TR"/>
        </a:p>
      </dgm:t>
    </dgm:pt>
    <dgm:pt modelId="{D02E05F9-7234-432D-8463-9A6C151ACF87}" type="sibTrans" cxnId="{F5514829-B4BA-4104-B1FE-F85EE731E92A}">
      <dgm:prSet/>
      <dgm:spPr/>
      <dgm:t>
        <a:bodyPr/>
        <a:lstStyle/>
        <a:p>
          <a:endParaRPr lang="tr-TR"/>
        </a:p>
      </dgm:t>
    </dgm:pt>
    <dgm:pt modelId="{D9EA4161-93BF-4BBF-9D61-4FB21B535625}" type="pres">
      <dgm:prSet presAssocID="{3669A7A7-4070-4A4F-9B99-8687A8367B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7CA14A7-8742-4AEE-BD7E-FFBC4943A624}" type="pres">
      <dgm:prSet presAssocID="{878E1CBB-EE3D-42A1-A048-51199120E4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5514829-B4BA-4104-B1FE-F85EE731E92A}" srcId="{3669A7A7-4070-4A4F-9B99-8687A8367B07}" destId="{878E1CBB-EE3D-42A1-A048-51199120E4C8}" srcOrd="0" destOrd="0" parTransId="{2273692E-59ED-4A1A-ADD6-E3345F07F78F}" sibTransId="{D02E05F9-7234-432D-8463-9A6C151ACF87}"/>
    <dgm:cxn modelId="{E83EEA4F-9077-47E5-B39C-5FEE4E512284}" type="presOf" srcId="{878E1CBB-EE3D-42A1-A048-51199120E4C8}" destId="{97CA14A7-8742-4AEE-BD7E-FFBC4943A624}" srcOrd="0" destOrd="0" presId="urn:microsoft.com/office/officeart/2005/8/layout/vList2"/>
    <dgm:cxn modelId="{332CF8AA-3C0A-4837-B7D7-40E351B48271}" type="presOf" srcId="{3669A7A7-4070-4A4F-9B99-8687A8367B07}" destId="{D9EA4161-93BF-4BBF-9D61-4FB21B535625}" srcOrd="0" destOrd="0" presId="urn:microsoft.com/office/officeart/2005/8/layout/vList2"/>
    <dgm:cxn modelId="{7B8E301A-DD08-425E-8250-0684D6777DA4}" type="presParOf" srcId="{D9EA4161-93BF-4BBF-9D61-4FB21B535625}" destId="{97CA14A7-8742-4AEE-BD7E-FFBC4943A6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79CA035-866A-433A-AFB9-CBC230F0F89C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/>
      <dgm:spPr/>
      <dgm:t>
        <a:bodyPr/>
        <a:lstStyle/>
        <a:p>
          <a:endParaRPr lang="tr-TR"/>
        </a:p>
      </dgm:t>
    </dgm:pt>
    <dgm:pt modelId="{0BFD9E39-FBAE-4671-8EC9-B7A3D0BD00FD}">
      <dgm:prSet/>
      <dgm:spPr/>
      <dgm:t>
        <a:bodyPr/>
        <a:lstStyle/>
        <a:p>
          <a:pPr rtl="0"/>
          <a:r>
            <a:rPr lang="tr-TR" dirty="0" smtClean="0"/>
            <a:t>TANI</a:t>
          </a:r>
          <a:endParaRPr lang="tr-TR" dirty="0"/>
        </a:p>
      </dgm:t>
    </dgm:pt>
    <dgm:pt modelId="{2F1084FE-7479-4707-9686-5FD806156173}" type="parTrans" cxnId="{19AAB960-D31F-4F5F-91BF-EFA0FDC089C5}">
      <dgm:prSet/>
      <dgm:spPr/>
      <dgm:t>
        <a:bodyPr/>
        <a:lstStyle/>
        <a:p>
          <a:endParaRPr lang="tr-TR"/>
        </a:p>
      </dgm:t>
    </dgm:pt>
    <dgm:pt modelId="{11644AFF-1FD8-4F7A-8A0A-9256EDAF6C06}" type="sibTrans" cxnId="{19AAB960-D31F-4F5F-91BF-EFA0FDC089C5}">
      <dgm:prSet/>
      <dgm:spPr/>
      <dgm:t>
        <a:bodyPr/>
        <a:lstStyle/>
        <a:p>
          <a:endParaRPr lang="tr-TR"/>
        </a:p>
      </dgm:t>
    </dgm:pt>
    <dgm:pt modelId="{5FF40597-FAB7-4E95-9298-31EF42976F2B}" type="pres">
      <dgm:prSet presAssocID="{479CA035-866A-433A-AFB9-CBC230F0F8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CDC1BB4-3674-41B5-A601-31EA1B221C02}" type="pres">
      <dgm:prSet presAssocID="{0BFD9E39-FBAE-4671-8EC9-B7A3D0BD00F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7E02F15-64FC-4A8A-AE2A-EB73D187D882}" type="presOf" srcId="{479CA035-866A-433A-AFB9-CBC230F0F89C}" destId="{5FF40597-FAB7-4E95-9298-31EF42976F2B}" srcOrd="0" destOrd="0" presId="urn:microsoft.com/office/officeart/2005/8/layout/vList2"/>
    <dgm:cxn modelId="{19AAB960-D31F-4F5F-91BF-EFA0FDC089C5}" srcId="{479CA035-866A-433A-AFB9-CBC230F0F89C}" destId="{0BFD9E39-FBAE-4671-8EC9-B7A3D0BD00FD}" srcOrd="0" destOrd="0" parTransId="{2F1084FE-7479-4707-9686-5FD806156173}" sibTransId="{11644AFF-1FD8-4F7A-8A0A-9256EDAF6C06}"/>
    <dgm:cxn modelId="{31A78886-42A5-4F47-AC6E-4415A6488E13}" type="presOf" srcId="{0BFD9E39-FBAE-4671-8EC9-B7A3D0BD00FD}" destId="{9CDC1BB4-3674-41B5-A601-31EA1B221C02}" srcOrd="0" destOrd="0" presId="urn:microsoft.com/office/officeart/2005/8/layout/vList2"/>
    <dgm:cxn modelId="{3CFE9A43-B0D8-4065-A454-B5BDA74481CB}" type="presParOf" srcId="{5FF40597-FAB7-4E95-9298-31EF42976F2B}" destId="{9CDC1BB4-3674-41B5-A601-31EA1B221C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A70A60-0FA7-4B72-9F5C-24FB73F81736}" type="doc">
      <dgm:prSet loTypeId="urn:microsoft.com/office/officeart/2005/8/layout/process4" loCatId="process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lang="tr-TR"/>
        </a:p>
      </dgm:t>
    </dgm:pt>
    <dgm:pt modelId="{BEFFA790-C4AA-4F11-AE5A-9EEF6FE03586}">
      <dgm:prSet/>
      <dgm:spPr/>
      <dgm:t>
        <a:bodyPr/>
        <a:lstStyle/>
        <a:p>
          <a:pPr rtl="0"/>
          <a:r>
            <a:rPr lang="tr-TR" dirty="0" smtClean="0"/>
            <a:t>KUDUZ HASTALIĞI</a:t>
          </a:r>
          <a:endParaRPr lang="tr-TR" dirty="0"/>
        </a:p>
      </dgm:t>
    </dgm:pt>
    <dgm:pt modelId="{F8EB6898-5EF8-4E25-AA2F-8DCDF5F928BB}" type="parTrans" cxnId="{A22EB55D-D36A-495F-8A89-14006B6892CC}">
      <dgm:prSet/>
      <dgm:spPr/>
      <dgm:t>
        <a:bodyPr/>
        <a:lstStyle/>
        <a:p>
          <a:endParaRPr lang="tr-TR"/>
        </a:p>
      </dgm:t>
    </dgm:pt>
    <dgm:pt modelId="{07A8EF06-873B-4DEF-9A8B-D84F15CD81F8}" type="sibTrans" cxnId="{A22EB55D-D36A-495F-8A89-14006B6892CC}">
      <dgm:prSet/>
      <dgm:spPr/>
      <dgm:t>
        <a:bodyPr/>
        <a:lstStyle/>
        <a:p>
          <a:endParaRPr lang="tr-TR"/>
        </a:p>
      </dgm:t>
    </dgm:pt>
    <dgm:pt modelId="{0063DD25-B25E-440E-BFEE-B29E0ABF82C1}" type="pres">
      <dgm:prSet presAssocID="{3DA70A60-0FA7-4B72-9F5C-24FB73F817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03E25FD-19B0-4E3B-88FB-319B17D04B2C}" type="pres">
      <dgm:prSet presAssocID="{BEFFA790-C4AA-4F11-AE5A-9EEF6FE03586}" presName="boxAndChildren" presStyleCnt="0"/>
      <dgm:spPr/>
    </dgm:pt>
    <dgm:pt modelId="{3492055F-EE12-4636-919C-A9F65E025BE7}" type="pres">
      <dgm:prSet presAssocID="{BEFFA790-C4AA-4F11-AE5A-9EEF6FE03586}" presName="parentTextBox" presStyleLbl="node1" presStyleIdx="0" presStyleCnt="1"/>
      <dgm:spPr/>
      <dgm:t>
        <a:bodyPr/>
        <a:lstStyle/>
        <a:p>
          <a:endParaRPr lang="tr-TR"/>
        </a:p>
      </dgm:t>
    </dgm:pt>
  </dgm:ptLst>
  <dgm:cxnLst>
    <dgm:cxn modelId="{A22EB55D-D36A-495F-8A89-14006B6892CC}" srcId="{3DA70A60-0FA7-4B72-9F5C-24FB73F81736}" destId="{BEFFA790-C4AA-4F11-AE5A-9EEF6FE03586}" srcOrd="0" destOrd="0" parTransId="{F8EB6898-5EF8-4E25-AA2F-8DCDF5F928BB}" sibTransId="{07A8EF06-873B-4DEF-9A8B-D84F15CD81F8}"/>
    <dgm:cxn modelId="{BAE3D59B-4F64-4C2F-92DE-9CCD3DF99A4D}" type="presOf" srcId="{3DA70A60-0FA7-4B72-9F5C-24FB73F81736}" destId="{0063DD25-B25E-440E-BFEE-B29E0ABF82C1}" srcOrd="0" destOrd="0" presId="urn:microsoft.com/office/officeart/2005/8/layout/process4"/>
    <dgm:cxn modelId="{2D91F6C7-E501-48FE-AE5A-02BB064F8638}" type="presOf" srcId="{BEFFA790-C4AA-4F11-AE5A-9EEF6FE03586}" destId="{3492055F-EE12-4636-919C-A9F65E025BE7}" srcOrd="0" destOrd="0" presId="urn:microsoft.com/office/officeart/2005/8/layout/process4"/>
    <dgm:cxn modelId="{DE2495CD-634F-4383-843E-7D69299E18FA}" type="presParOf" srcId="{0063DD25-B25E-440E-BFEE-B29E0ABF82C1}" destId="{E03E25FD-19B0-4E3B-88FB-319B17D04B2C}" srcOrd="0" destOrd="0" presId="urn:microsoft.com/office/officeart/2005/8/layout/process4"/>
    <dgm:cxn modelId="{5929AD57-34F3-4AF6-9C1F-1470784992AB}" type="presParOf" srcId="{E03E25FD-19B0-4E3B-88FB-319B17D04B2C}" destId="{3492055F-EE12-4636-919C-A9F65E025B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23BB6B-B660-4301-AEE7-D0061A2B2648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lang="tr-TR"/>
        </a:p>
      </dgm:t>
    </dgm:pt>
    <dgm:pt modelId="{23988889-9D81-4BD4-AD27-A4A68E8C155B}">
      <dgm:prSet/>
      <dgm:spPr/>
      <dgm:t>
        <a:bodyPr/>
        <a:lstStyle/>
        <a:p>
          <a:pPr rtl="0"/>
          <a:r>
            <a:rPr lang="tr-TR" dirty="0" smtClean="0"/>
            <a:t>KUDUZ HASTALIĞI</a:t>
          </a:r>
          <a:endParaRPr lang="tr-TR" dirty="0"/>
        </a:p>
      </dgm:t>
    </dgm:pt>
    <dgm:pt modelId="{9A7D4ACC-CF85-447B-BF0A-CDF8FEBE63A5}" type="parTrans" cxnId="{893406F7-A5D2-4339-9A5F-5B218AEDAC94}">
      <dgm:prSet/>
      <dgm:spPr/>
      <dgm:t>
        <a:bodyPr/>
        <a:lstStyle/>
        <a:p>
          <a:endParaRPr lang="tr-TR"/>
        </a:p>
      </dgm:t>
    </dgm:pt>
    <dgm:pt modelId="{F339D60D-2046-445A-9089-EDC90BB534E0}" type="sibTrans" cxnId="{893406F7-A5D2-4339-9A5F-5B218AEDAC94}">
      <dgm:prSet/>
      <dgm:spPr/>
      <dgm:t>
        <a:bodyPr/>
        <a:lstStyle/>
        <a:p>
          <a:endParaRPr lang="tr-TR"/>
        </a:p>
      </dgm:t>
    </dgm:pt>
    <dgm:pt modelId="{C5569548-42BC-416B-A682-23E755EC8206}" type="pres">
      <dgm:prSet presAssocID="{7023BB6B-B660-4301-AEE7-D0061A2B26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6DF9341-3DF5-4D7F-B870-D4F9F5328750}" type="pres">
      <dgm:prSet presAssocID="{23988889-9D81-4BD4-AD27-A4A68E8C15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93406F7-A5D2-4339-9A5F-5B218AEDAC94}" srcId="{7023BB6B-B660-4301-AEE7-D0061A2B2648}" destId="{23988889-9D81-4BD4-AD27-A4A68E8C155B}" srcOrd="0" destOrd="0" parTransId="{9A7D4ACC-CF85-447B-BF0A-CDF8FEBE63A5}" sibTransId="{F339D60D-2046-445A-9089-EDC90BB534E0}"/>
    <dgm:cxn modelId="{7AFFF489-B314-4F6D-B43E-64E22EBEEEA9}" type="presOf" srcId="{7023BB6B-B660-4301-AEE7-D0061A2B2648}" destId="{C5569548-42BC-416B-A682-23E755EC8206}" srcOrd="0" destOrd="0" presId="urn:microsoft.com/office/officeart/2005/8/layout/vList2"/>
    <dgm:cxn modelId="{2F4EA4E7-03B2-45C5-9950-0E375756AE49}" type="presOf" srcId="{23988889-9D81-4BD4-AD27-A4A68E8C155B}" destId="{E6DF9341-3DF5-4D7F-B870-D4F9F5328750}" srcOrd="0" destOrd="0" presId="urn:microsoft.com/office/officeart/2005/8/layout/vList2"/>
    <dgm:cxn modelId="{FDBC28ED-EA20-40DB-8287-3CB0FCEFC132}" type="presParOf" srcId="{C5569548-42BC-416B-A682-23E755EC8206}" destId="{E6DF9341-3DF5-4D7F-B870-D4F9F53287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1BD603D-DAC8-48A2-8E7A-DB3424BE41C8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lang="tr-TR"/>
        </a:p>
      </dgm:t>
    </dgm:pt>
    <dgm:pt modelId="{2B610A8A-C376-4621-8B47-D3B21EE12766}">
      <dgm:prSet/>
      <dgm:spPr/>
      <dgm:t>
        <a:bodyPr/>
        <a:lstStyle/>
        <a:p>
          <a:pPr rtl="0"/>
          <a:r>
            <a:rPr lang="tr-TR" dirty="0" smtClean="0"/>
            <a:t>Risk Grupları </a:t>
          </a:r>
          <a:endParaRPr lang="tr-TR" dirty="0"/>
        </a:p>
      </dgm:t>
    </dgm:pt>
    <dgm:pt modelId="{82943DAB-1D30-461F-916D-D8C764AC4DE2}" type="parTrans" cxnId="{26D899EE-6EDA-43DF-89A5-BADC3AE061B9}">
      <dgm:prSet/>
      <dgm:spPr/>
      <dgm:t>
        <a:bodyPr/>
        <a:lstStyle/>
        <a:p>
          <a:endParaRPr lang="tr-TR"/>
        </a:p>
      </dgm:t>
    </dgm:pt>
    <dgm:pt modelId="{E934C627-893C-4378-9F16-FCE011B1F3E7}" type="sibTrans" cxnId="{26D899EE-6EDA-43DF-89A5-BADC3AE061B9}">
      <dgm:prSet/>
      <dgm:spPr/>
      <dgm:t>
        <a:bodyPr/>
        <a:lstStyle/>
        <a:p>
          <a:endParaRPr lang="tr-TR"/>
        </a:p>
      </dgm:t>
    </dgm:pt>
    <dgm:pt modelId="{182FAEAA-A057-472D-BC80-0FC1577089BA}" type="pres">
      <dgm:prSet presAssocID="{E1BD603D-DAC8-48A2-8E7A-DB3424BE41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2F125D6-91E0-4974-A571-F228B88AEC66}" type="pres">
      <dgm:prSet presAssocID="{2B610A8A-C376-4621-8B47-D3B21EE127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487415A-BC87-4EE9-9F62-3A9ACE00E1C3}" type="presOf" srcId="{E1BD603D-DAC8-48A2-8E7A-DB3424BE41C8}" destId="{182FAEAA-A057-472D-BC80-0FC1577089BA}" srcOrd="0" destOrd="0" presId="urn:microsoft.com/office/officeart/2005/8/layout/vList2"/>
    <dgm:cxn modelId="{6680B075-B2E3-43AD-980A-ED71B5F93388}" type="presOf" srcId="{2B610A8A-C376-4621-8B47-D3B21EE12766}" destId="{32F125D6-91E0-4974-A571-F228B88AEC66}" srcOrd="0" destOrd="0" presId="urn:microsoft.com/office/officeart/2005/8/layout/vList2"/>
    <dgm:cxn modelId="{26D899EE-6EDA-43DF-89A5-BADC3AE061B9}" srcId="{E1BD603D-DAC8-48A2-8E7A-DB3424BE41C8}" destId="{2B610A8A-C376-4621-8B47-D3B21EE12766}" srcOrd="0" destOrd="0" parTransId="{82943DAB-1D30-461F-916D-D8C764AC4DE2}" sibTransId="{E934C627-893C-4378-9F16-FCE011B1F3E7}"/>
    <dgm:cxn modelId="{4B297CA3-FC8E-427D-B8A6-0AA24ECB22A8}" type="presParOf" srcId="{182FAEAA-A057-472D-BC80-0FC1577089BA}" destId="{32F125D6-91E0-4974-A571-F228B88AEC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B5DFF84-D3D7-4DBD-B4FD-756DC3CFEA53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lang="tr-TR"/>
        </a:p>
      </dgm:t>
    </dgm:pt>
    <dgm:pt modelId="{F2B5405D-9C5E-449C-9403-BFD22A708251}">
      <dgm:prSet/>
      <dgm:spPr/>
      <dgm:t>
        <a:bodyPr/>
        <a:lstStyle/>
        <a:p>
          <a:pPr rtl="0"/>
          <a:r>
            <a:rPr lang="tr-TR" dirty="0" smtClean="0"/>
            <a:t>Klinik Bulgular</a:t>
          </a:r>
          <a:endParaRPr lang="tr-TR" dirty="0"/>
        </a:p>
      </dgm:t>
    </dgm:pt>
    <dgm:pt modelId="{E80F36DF-42F8-4672-A039-B4ADCCF8C2EE}" type="parTrans" cxnId="{2E116E76-9671-43C1-BDB7-EFCA03BF17AF}">
      <dgm:prSet/>
      <dgm:spPr/>
      <dgm:t>
        <a:bodyPr/>
        <a:lstStyle/>
        <a:p>
          <a:endParaRPr lang="tr-TR"/>
        </a:p>
      </dgm:t>
    </dgm:pt>
    <dgm:pt modelId="{41DE31D9-C66A-4A57-BE77-EF6B122C2E76}" type="sibTrans" cxnId="{2E116E76-9671-43C1-BDB7-EFCA03BF17AF}">
      <dgm:prSet/>
      <dgm:spPr/>
      <dgm:t>
        <a:bodyPr/>
        <a:lstStyle/>
        <a:p>
          <a:endParaRPr lang="tr-TR"/>
        </a:p>
      </dgm:t>
    </dgm:pt>
    <dgm:pt modelId="{A8E536C8-E1BE-4A2E-B594-06B28A6B91F3}" type="pres">
      <dgm:prSet presAssocID="{AB5DFF84-D3D7-4DBD-B4FD-756DC3CFEA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C6A33A1-0CC9-4318-A0DD-FA0838B867EA}" type="pres">
      <dgm:prSet presAssocID="{F2B5405D-9C5E-449C-9403-BFD22A70825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E116E76-9671-43C1-BDB7-EFCA03BF17AF}" srcId="{AB5DFF84-D3D7-4DBD-B4FD-756DC3CFEA53}" destId="{F2B5405D-9C5E-449C-9403-BFD22A708251}" srcOrd="0" destOrd="0" parTransId="{E80F36DF-42F8-4672-A039-B4ADCCF8C2EE}" sibTransId="{41DE31D9-C66A-4A57-BE77-EF6B122C2E76}"/>
    <dgm:cxn modelId="{B4E5F1D4-7E9E-4681-8928-143BD9A3DB6C}" type="presOf" srcId="{F2B5405D-9C5E-449C-9403-BFD22A708251}" destId="{4C6A33A1-0CC9-4318-A0DD-FA0838B867EA}" srcOrd="0" destOrd="0" presId="urn:microsoft.com/office/officeart/2005/8/layout/vList2"/>
    <dgm:cxn modelId="{58421010-CA62-4865-941B-0649E1B5A388}" type="presOf" srcId="{AB5DFF84-D3D7-4DBD-B4FD-756DC3CFEA53}" destId="{A8E536C8-E1BE-4A2E-B594-06B28A6B91F3}" srcOrd="0" destOrd="0" presId="urn:microsoft.com/office/officeart/2005/8/layout/vList2"/>
    <dgm:cxn modelId="{B8A161DD-80D1-429E-81CA-87E11B8047BD}" type="presParOf" srcId="{A8E536C8-E1BE-4A2E-B594-06B28A6B91F3}" destId="{4C6A33A1-0CC9-4318-A0DD-FA0838B867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6B5796F-4BB2-4703-AE7F-8213AB061E38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lang="tr-TR"/>
        </a:p>
      </dgm:t>
    </dgm:pt>
    <dgm:pt modelId="{170C7E34-D770-4E3F-A156-4291CB2F9F32}">
      <dgm:prSet/>
      <dgm:spPr/>
      <dgm:t>
        <a:bodyPr/>
        <a:lstStyle/>
        <a:p>
          <a:pPr rtl="0"/>
          <a:r>
            <a:rPr lang="tr-TR" dirty="0" smtClean="0"/>
            <a:t>Klinik Bulgular</a:t>
          </a:r>
          <a:endParaRPr lang="tr-TR" dirty="0"/>
        </a:p>
      </dgm:t>
    </dgm:pt>
    <dgm:pt modelId="{C633D333-D08C-4456-AE9D-50C836943F02}" type="parTrans" cxnId="{A65F68D8-DE32-46B7-A4C5-FF243BEE0FD8}">
      <dgm:prSet/>
      <dgm:spPr/>
      <dgm:t>
        <a:bodyPr/>
        <a:lstStyle/>
        <a:p>
          <a:endParaRPr lang="tr-TR"/>
        </a:p>
      </dgm:t>
    </dgm:pt>
    <dgm:pt modelId="{47F51C70-9552-4866-B357-4EA550320A2B}" type="sibTrans" cxnId="{A65F68D8-DE32-46B7-A4C5-FF243BEE0FD8}">
      <dgm:prSet/>
      <dgm:spPr/>
      <dgm:t>
        <a:bodyPr/>
        <a:lstStyle/>
        <a:p>
          <a:endParaRPr lang="tr-TR"/>
        </a:p>
      </dgm:t>
    </dgm:pt>
    <dgm:pt modelId="{BBFE53C3-5534-48F0-BEC6-44569CC84DCD}" type="pres">
      <dgm:prSet presAssocID="{26B5796F-4BB2-4703-AE7F-8213AB061E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3D97263-D3FC-43AC-BC7E-A4C431DABAB6}" type="pres">
      <dgm:prSet presAssocID="{170C7E34-D770-4E3F-A156-4291CB2F9F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EAF185F-D6A5-4603-BCF0-24CCED6280E0}" type="presOf" srcId="{170C7E34-D770-4E3F-A156-4291CB2F9F32}" destId="{E3D97263-D3FC-43AC-BC7E-A4C431DABAB6}" srcOrd="0" destOrd="0" presId="urn:microsoft.com/office/officeart/2005/8/layout/vList2"/>
    <dgm:cxn modelId="{BD364196-1694-4E89-A5FD-DEE0ACDA4FDB}" type="presOf" srcId="{26B5796F-4BB2-4703-AE7F-8213AB061E38}" destId="{BBFE53C3-5534-48F0-BEC6-44569CC84DCD}" srcOrd="0" destOrd="0" presId="urn:microsoft.com/office/officeart/2005/8/layout/vList2"/>
    <dgm:cxn modelId="{A65F68D8-DE32-46B7-A4C5-FF243BEE0FD8}" srcId="{26B5796F-4BB2-4703-AE7F-8213AB061E38}" destId="{170C7E34-D770-4E3F-A156-4291CB2F9F32}" srcOrd="0" destOrd="0" parTransId="{C633D333-D08C-4456-AE9D-50C836943F02}" sibTransId="{47F51C70-9552-4866-B357-4EA550320A2B}"/>
    <dgm:cxn modelId="{EA0CE232-CED6-4D81-A92A-FF3C87802C2E}" type="presParOf" srcId="{BBFE53C3-5534-48F0-BEC6-44569CC84DCD}" destId="{E3D97263-D3FC-43AC-BC7E-A4C431DABA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A1A15E-FE3D-4EBE-BED7-EF5CE9F2D581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tr-TR"/>
        </a:p>
      </dgm:t>
    </dgm:pt>
    <dgm:pt modelId="{EA25A743-0DA9-4335-A3A6-8B91D43EE3F6}">
      <dgm:prSet/>
      <dgm:spPr/>
      <dgm:t>
        <a:bodyPr/>
        <a:lstStyle/>
        <a:p>
          <a:pPr rtl="0"/>
          <a:r>
            <a:rPr lang="tr-TR" dirty="0" smtClean="0"/>
            <a:t>ŞARBON</a:t>
          </a:r>
          <a:endParaRPr lang="tr-TR" dirty="0"/>
        </a:p>
      </dgm:t>
    </dgm:pt>
    <dgm:pt modelId="{9D27A2DB-8409-421F-8156-ABCB7709214B}" type="parTrans" cxnId="{3D38B7B6-EA0F-41E8-8BCE-CE5E9B79660D}">
      <dgm:prSet/>
      <dgm:spPr/>
      <dgm:t>
        <a:bodyPr/>
        <a:lstStyle/>
        <a:p>
          <a:endParaRPr lang="tr-TR"/>
        </a:p>
      </dgm:t>
    </dgm:pt>
    <dgm:pt modelId="{8921DC45-C20C-44FD-9EF9-9186F3B8E7B1}" type="sibTrans" cxnId="{3D38B7B6-EA0F-41E8-8BCE-CE5E9B79660D}">
      <dgm:prSet/>
      <dgm:spPr/>
      <dgm:t>
        <a:bodyPr/>
        <a:lstStyle/>
        <a:p>
          <a:endParaRPr lang="tr-TR"/>
        </a:p>
      </dgm:t>
    </dgm:pt>
    <dgm:pt modelId="{34D899E3-C1A2-4DDA-AA6A-FC1BAA7BD784}" type="pres">
      <dgm:prSet presAssocID="{CFA1A15E-FE3D-4EBE-BED7-EF5CE9F2D5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D39B1FD-30E9-465F-B716-C5F408F9BD86}" type="pres">
      <dgm:prSet presAssocID="{EA25A743-0DA9-4335-A3A6-8B91D43EE3F6}" presName="parentLin" presStyleCnt="0"/>
      <dgm:spPr/>
    </dgm:pt>
    <dgm:pt modelId="{4C171224-2BB9-468F-931D-FA66879326F5}" type="pres">
      <dgm:prSet presAssocID="{EA25A743-0DA9-4335-A3A6-8B91D43EE3F6}" presName="parentLeftMargin" presStyleLbl="node1" presStyleIdx="0" presStyleCnt="1"/>
      <dgm:spPr/>
      <dgm:t>
        <a:bodyPr/>
        <a:lstStyle/>
        <a:p>
          <a:endParaRPr lang="tr-TR"/>
        </a:p>
      </dgm:t>
    </dgm:pt>
    <dgm:pt modelId="{630EFFC8-5EDC-4DD5-A4BD-72D37846BA63}" type="pres">
      <dgm:prSet presAssocID="{EA25A743-0DA9-4335-A3A6-8B91D43EE3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312CE3-99DC-4732-BE11-2F32BEF24CB8}" type="pres">
      <dgm:prSet presAssocID="{EA25A743-0DA9-4335-A3A6-8B91D43EE3F6}" presName="negativeSpace" presStyleCnt="0"/>
      <dgm:spPr/>
    </dgm:pt>
    <dgm:pt modelId="{51FAB9B0-A5FE-4C23-AEC5-CDCB220CEDDE}" type="pres">
      <dgm:prSet presAssocID="{EA25A743-0DA9-4335-A3A6-8B91D43EE3F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D38B7B6-EA0F-41E8-8BCE-CE5E9B79660D}" srcId="{CFA1A15E-FE3D-4EBE-BED7-EF5CE9F2D581}" destId="{EA25A743-0DA9-4335-A3A6-8B91D43EE3F6}" srcOrd="0" destOrd="0" parTransId="{9D27A2DB-8409-421F-8156-ABCB7709214B}" sibTransId="{8921DC45-C20C-44FD-9EF9-9186F3B8E7B1}"/>
    <dgm:cxn modelId="{6EEDA466-80FA-40D7-8716-D401E666079B}" type="presOf" srcId="{EA25A743-0DA9-4335-A3A6-8B91D43EE3F6}" destId="{630EFFC8-5EDC-4DD5-A4BD-72D37846BA63}" srcOrd="1" destOrd="0" presId="urn:microsoft.com/office/officeart/2005/8/layout/list1"/>
    <dgm:cxn modelId="{87D8A2E1-75A4-4446-A581-40E2DA19E171}" type="presOf" srcId="{EA25A743-0DA9-4335-A3A6-8B91D43EE3F6}" destId="{4C171224-2BB9-468F-931D-FA66879326F5}" srcOrd="0" destOrd="0" presId="urn:microsoft.com/office/officeart/2005/8/layout/list1"/>
    <dgm:cxn modelId="{50582A41-875A-4D30-B245-16C5BAE028D8}" type="presOf" srcId="{CFA1A15E-FE3D-4EBE-BED7-EF5CE9F2D581}" destId="{34D899E3-C1A2-4DDA-AA6A-FC1BAA7BD784}" srcOrd="0" destOrd="0" presId="urn:microsoft.com/office/officeart/2005/8/layout/list1"/>
    <dgm:cxn modelId="{D2280640-CF96-41B9-B9F4-2D2291A15FB7}" type="presParOf" srcId="{34D899E3-C1A2-4DDA-AA6A-FC1BAA7BD784}" destId="{CD39B1FD-30E9-465F-B716-C5F408F9BD86}" srcOrd="0" destOrd="0" presId="urn:microsoft.com/office/officeart/2005/8/layout/list1"/>
    <dgm:cxn modelId="{70753AE7-49D9-4CA9-8BA8-91ED449F0509}" type="presParOf" srcId="{CD39B1FD-30E9-465F-B716-C5F408F9BD86}" destId="{4C171224-2BB9-468F-931D-FA66879326F5}" srcOrd="0" destOrd="0" presId="urn:microsoft.com/office/officeart/2005/8/layout/list1"/>
    <dgm:cxn modelId="{5606E50A-9134-4B52-B73D-D4C70A8528CB}" type="presParOf" srcId="{CD39B1FD-30E9-465F-B716-C5F408F9BD86}" destId="{630EFFC8-5EDC-4DD5-A4BD-72D37846BA63}" srcOrd="1" destOrd="0" presId="urn:microsoft.com/office/officeart/2005/8/layout/list1"/>
    <dgm:cxn modelId="{159C2599-B4ED-47F3-94A7-25D2F10A26F0}" type="presParOf" srcId="{34D899E3-C1A2-4DDA-AA6A-FC1BAA7BD784}" destId="{D9312CE3-99DC-4732-BE11-2F32BEF24CB8}" srcOrd="1" destOrd="0" presId="urn:microsoft.com/office/officeart/2005/8/layout/list1"/>
    <dgm:cxn modelId="{1C50DCF5-2EA2-4E97-B05F-56D65D929FDE}" type="presParOf" srcId="{34D899E3-C1A2-4DDA-AA6A-FC1BAA7BD784}" destId="{51FAB9B0-A5FE-4C23-AEC5-CDCB220CEDD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5E2BD48-B8F6-45C4-9964-0EE49CD6FBF1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lang="tr-TR"/>
        </a:p>
      </dgm:t>
    </dgm:pt>
    <dgm:pt modelId="{52786757-128D-4B55-BC98-2D0C00099DE4}">
      <dgm:prSet/>
      <dgm:spPr/>
      <dgm:t>
        <a:bodyPr/>
        <a:lstStyle/>
        <a:p>
          <a:pPr rtl="0"/>
          <a:r>
            <a:rPr lang="tr-TR" dirty="0" smtClean="0"/>
            <a:t>Tanı </a:t>
          </a:r>
          <a:endParaRPr lang="tr-TR" dirty="0"/>
        </a:p>
      </dgm:t>
    </dgm:pt>
    <dgm:pt modelId="{E4EAA348-F7D3-4459-A7B6-3CB8B5C741DE}" type="parTrans" cxnId="{6ED0B658-1ED1-4C9A-AD48-E1B43F905181}">
      <dgm:prSet/>
      <dgm:spPr/>
      <dgm:t>
        <a:bodyPr/>
        <a:lstStyle/>
        <a:p>
          <a:endParaRPr lang="tr-TR"/>
        </a:p>
      </dgm:t>
    </dgm:pt>
    <dgm:pt modelId="{E064773A-8231-459C-8F9F-D1A4A82CC6CA}" type="sibTrans" cxnId="{6ED0B658-1ED1-4C9A-AD48-E1B43F905181}">
      <dgm:prSet/>
      <dgm:spPr/>
      <dgm:t>
        <a:bodyPr/>
        <a:lstStyle/>
        <a:p>
          <a:endParaRPr lang="tr-TR"/>
        </a:p>
      </dgm:t>
    </dgm:pt>
    <dgm:pt modelId="{CE1E4F77-3DFE-42DB-B228-54C1E3856787}" type="pres">
      <dgm:prSet presAssocID="{65E2BD48-B8F6-45C4-9964-0EE49CD6FB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D668AC1-9AB9-48A8-8FA6-A548AED93E3D}" type="pres">
      <dgm:prSet presAssocID="{52786757-128D-4B55-BC98-2D0C00099D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1F699FA-9372-4A61-8939-6092AE7499DB}" type="presOf" srcId="{52786757-128D-4B55-BC98-2D0C00099DE4}" destId="{5D668AC1-9AB9-48A8-8FA6-A548AED93E3D}" srcOrd="0" destOrd="0" presId="urn:microsoft.com/office/officeart/2005/8/layout/vList2"/>
    <dgm:cxn modelId="{6ED0B658-1ED1-4C9A-AD48-E1B43F905181}" srcId="{65E2BD48-B8F6-45C4-9964-0EE49CD6FBF1}" destId="{52786757-128D-4B55-BC98-2D0C00099DE4}" srcOrd="0" destOrd="0" parTransId="{E4EAA348-F7D3-4459-A7B6-3CB8B5C741DE}" sibTransId="{E064773A-8231-459C-8F9F-D1A4A82CC6CA}"/>
    <dgm:cxn modelId="{E6FC5232-7C68-4691-9F00-64511945A6F6}" type="presOf" srcId="{65E2BD48-B8F6-45C4-9964-0EE49CD6FBF1}" destId="{CE1E4F77-3DFE-42DB-B228-54C1E3856787}" srcOrd="0" destOrd="0" presId="urn:microsoft.com/office/officeart/2005/8/layout/vList2"/>
    <dgm:cxn modelId="{A5273BE6-53F2-45FA-8EE0-1FE1FD8E4567}" type="presParOf" srcId="{CE1E4F77-3DFE-42DB-B228-54C1E3856787}" destId="{5D668AC1-9AB9-48A8-8FA6-A548AED93E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EAB983B-C451-4FA1-AB6A-A9DD1AD54AE4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lang="tr-TR"/>
        </a:p>
      </dgm:t>
    </dgm:pt>
    <dgm:pt modelId="{6CFD4AAF-8107-469F-8A4C-1F132EB604D5}">
      <dgm:prSet/>
      <dgm:spPr/>
      <dgm:t>
        <a:bodyPr/>
        <a:lstStyle/>
        <a:p>
          <a:pPr rtl="0"/>
          <a:r>
            <a:rPr lang="tr-TR" dirty="0" smtClean="0"/>
            <a:t>Tanılama </a:t>
          </a:r>
          <a:endParaRPr lang="tr-TR" dirty="0"/>
        </a:p>
      </dgm:t>
    </dgm:pt>
    <dgm:pt modelId="{9864467A-28FC-4629-ABFF-7F359B0C6B51}" type="parTrans" cxnId="{7AA64837-EC0A-4EB3-97AE-598ECA2AE4C8}">
      <dgm:prSet/>
      <dgm:spPr/>
      <dgm:t>
        <a:bodyPr/>
        <a:lstStyle/>
        <a:p>
          <a:endParaRPr lang="tr-TR"/>
        </a:p>
      </dgm:t>
    </dgm:pt>
    <dgm:pt modelId="{7567D55D-E5E0-45C0-84BC-F28BAEBB725A}" type="sibTrans" cxnId="{7AA64837-EC0A-4EB3-97AE-598ECA2AE4C8}">
      <dgm:prSet/>
      <dgm:spPr/>
      <dgm:t>
        <a:bodyPr/>
        <a:lstStyle/>
        <a:p>
          <a:endParaRPr lang="tr-TR"/>
        </a:p>
      </dgm:t>
    </dgm:pt>
    <dgm:pt modelId="{792B7E02-2A40-42FF-A118-1B70CD95B80F}" type="pres">
      <dgm:prSet presAssocID="{CEAB983B-C451-4FA1-AB6A-A9DD1AD54A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A2943E5-ABD8-4514-86A5-2A9861328F64}" type="pres">
      <dgm:prSet presAssocID="{6CFD4AAF-8107-469F-8A4C-1F132EB604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848C5D7-4E67-4D4D-8E45-D7B1B5387EE3}" type="presOf" srcId="{6CFD4AAF-8107-469F-8A4C-1F132EB604D5}" destId="{AA2943E5-ABD8-4514-86A5-2A9861328F64}" srcOrd="0" destOrd="0" presId="urn:microsoft.com/office/officeart/2005/8/layout/vList2"/>
    <dgm:cxn modelId="{6AEB79C3-CA92-4A05-B5E1-0F0B62DC3662}" type="presOf" srcId="{CEAB983B-C451-4FA1-AB6A-A9DD1AD54AE4}" destId="{792B7E02-2A40-42FF-A118-1B70CD95B80F}" srcOrd="0" destOrd="0" presId="urn:microsoft.com/office/officeart/2005/8/layout/vList2"/>
    <dgm:cxn modelId="{7AA64837-EC0A-4EB3-97AE-598ECA2AE4C8}" srcId="{CEAB983B-C451-4FA1-AB6A-A9DD1AD54AE4}" destId="{6CFD4AAF-8107-469F-8A4C-1F132EB604D5}" srcOrd="0" destOrd="0" parTransId="{9864467A-28FC-4629-ABFF-7F359B0C6B51}" sibTransId="{7567D55D-E5E0-45C0-84BC-F28BAEBB725A}"/>
    <dgm:cxn modelId="{57A7EE5F-82DC-43BD-BDE2-FEF7540D40F7}" type="presParOf" srcId="{792B7E02-2A40-42FF-A118-1B70CD95B80F}" destId="{AA2943E5-ABD8-4514-86A5-2A9861328F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A590842-CD1D-4AC9-9AE2-1664C2E63712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lang="tr-TR"/>
        </a:p>
      </dgm:t>
    </dgm:pt>
    <dgm:pt modelId="{1D11D11C-4E0F-40FE-A941-7243D57EF1BD}">
      <dgm:prSet/>
      <dgm:spPr/>
      <dgm:t>
        <a:bodyPr/>
        <a:lstStyle/>
        <a:p>
          <a:pPr rtl="0"/>
          <a:r>
            <a:rPr lang="tr-TR" dirty="0" smtClean="0"/>
            <a:t>Kuduzda Tedavi</a:t>
          </a:r>
          <a:endParaRPr lang="tr-TR" dirty="0"/>
        </a:p>
      </dgm:t>
    </dgm:pt>
    <dgm:pt modelId="{0B20C060-0EDB-4231-874F-678FA3A5A242}" type="parTrans" cxnId="{3795454D-F062-4F2B-828E-051E6F92F417}">
      <dgm:prSet/>
      <dgm:spPr/>
      <dgm:t>
        <a:bodyPr/>
        <a:lstStyle/>
        <a:p>
          <a:endParaRPr lang="tr-TR"/>
        </a:p>
      </dgm:t>
    </dgm:pt>
    <dgm:pt modelId="{9E3DCD2F-C213-4EE2-BBC9-7959D896A55A}" type="sibTrans" cxnId="{3795454D-F062-4F2B-828E-051E6F92F417}">
      <dgm:prSet/>
      <dgm:spPr/>
      <dgm:t>
        <a:bodyPr/>
        <a:lstStyle/>
        <a:p>
          <a:endParaRPr lang="tr-TR"/>
        </a:p>
      </dgm:t>
    </dgm:pt>
    <dgm:pt modelId="{34A2EFCD-9960-4DDE-9B4F-FE2B7FFE18BA}" type="pres">
      <dgm:prSet presAssocID="{9A590842-CD1D-4AC9-9AE2-1664C2E637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C4916C3-18AB-4019-8942-B252104D565C}" type="pres">
      <dgm:prSet presAssocID="{1D11D11C-4E0F-40FE-A941-7243D57EF1B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61AB3E6-FE95-483B-9143-B754481178A3}" type="presOf" srcId="{1D11D11C-4E0F-40FE-A941-7243D57EF1BD}" destId="{3C4916C3-18AB-4019-8942-B252104D565C}" srcOrd="0" destOrd="0" presId="urn:microsoft.com/office/officeart/2005/8/layout/vList2"/>
    <dgm:cxn modelId="{9AC0E959-7EF4-433E-A757-38AC501AF3B6}" type="presOf" srcId="{9A590842-CD1D-4AC9-9AE2-1664C2E63712}" destId="{34A2EFCD-9960-4DDE-9B4F-FE2B7FFE18BA}" srcOrd="0" destOrd="0" presId="urn:microsoft.com/office/officeart/2005/8/layout/vList2"/>
    <dgm:cxn modelId="{3795454D-F062-4F2B-828E-051E6F92F417}" srcId="{9A590842-CD1D-4AC9-9AE2-1664C2E63712}" destId="{1D11D11C-4E0F-40FE-A941-7243D57EF1BD}" srcOrd="0" destOrd="0" parTransId="{0B20C060-0EDB-4231-874F-678FA3A5A242}" sibTransId="{9E3DCD2F-C213-4EE2-BBC9-7959D896A55A}"/>
    <dgm:cxn modelId="{532A7C9C-3FB9-4DD0-B618-75F1498E7889}" type="presParOf" srcId="{34A2EFCD-9960-4DDE-9B4F-FE2B7FFE18BA}" destId="{3C4916C3-18AB-4019-8942-B252104D56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4251B7D-8E1F-45D9-AA99-8B488DB68DC1}" type="doc">
      <dgm:prSet loTypeId="urn:microsoft.com/office/officeart/2005/8/layout/hChevron3" loCatId="process" qsTypeId="urn:microsoft.com/office/officeart/2005/8/quickstyle/simple1" qsCatId="simple" csTypeId="urn:microsoft.com/office/officeart/2005/8/colors/accent4_1" csCatId="accent4"/>
      <dgm:spPr/>
      <dgm:t>
        <a:bodyPr/>
        <a:lstStyle/>
        <a:p>
          <a:endParaRPr lang="tr-TR"/>
        </a:p>
      </dgm:t>
    </dgm:pt>
    <dgm:pt modelId="{9FE0D758-BC18-4181-9190-091E1E6E27C8}">
      <dgm:prSet/>
      <dgm:spPr/>
      <dgm:t>
        <a:bodyPr/>
        <a:lstStyle/>
        <a:p>
          <a:pPr rtl="0"/>
          <a:r>
            <a:rPr lang="tr-TR" dirty="0" smtClean="0"/>
            <a:t>TOKSOPLAZMOZ</a:t>
          </a:r>
          <a:endParaRPr lang="tr-TR" dirty="0"/>
        </a:p>
      </dgm:t>
    </dgm:pt>
    <dgm:pt modelId="{DF4F5014-18EE-407F-AAE0-90CB4E0F54D5}" type="parTrans" cxnId="{4368A391-62CC-4789-BEBA-5E12974D2E7A}">
      <dgm:prSet/>
      <dgm:spPr/>
      <dgm:t>
        <a:bodyPr/>
        <a:lstStyle/>
        <a:p>
          <a:endParaRPr lang="tr-TR"/>
        </a:p>
      </dgm:t>
    </dgm:pt>
    <dgm:pt modelId="{234C61C5-BF72-4115-B235-16C5D0C67E77}" type="sibTrans" cxnId="{4368A391-62CC-4789-BEBA-5E12974D2E7A}">
      <dgm:prSet/>
      <dgm:spPr/>
      <dgm:t>
        <a:bodyPr/>
        <a:lstStyle/>
        <a:p>
          <a:endParaRPr lang="tr-TR"/>
        </a:p>
      </dgm:t>
    </dgm:pt>
    <dgm:pt modelId="{96F61A3E-7D33-465D-B35F-7F66D54D19A6}" type="pres">
      <dgm:prSet presAssocID="{84251B7D-8E1F-45D9-AA99-8B488DB68D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43FF2EA-2714-42C5-AFEB-35168B9D8BC5}" type="pres">
      <dgm:prSet presAssocID="{9FE0D758-BC18-4181-9190-091E1E6E27C8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368A391-62CC-4789-BEBA-5E12974D2E7A}" srcId="{84251B7D-8E1F-45D9-AA99-8B488DB68DC1}" destId="{9FE0D758-BC18-4181-9190-091E1E6E27C8}" srcOrd="0" destOrd="0" parTransId="{DF4F5014-18EE-407F-AAE0-90CB4E0F54D5}" sibTransId="{234C61C5-BF72-4115-B235-16C5D0C67E77}"/>
    <dgm:cxn modelId="{ABA8D2AE-E93D-407D-8CF1-EA6CF26AD799}" type="presOf" srcId="{9FE0D758-BC18-4181-9190-091E1E6E27C8}" destId="{343FF2EA-2714-42C5-AFEB-35168B9D8BC5}" srcOrd="0" destOrd="0" presId="urn:microsoft.com/office/officeart/2005/8/layout/hChevron3"/>
    <dgm:cxn modelId="{59042175-693B-49A9-9352-2157CED1D679}" type="presOf" srcId="{84251B7D-8E1F-45D9-AA99-8B488DB68DC1}" destId="{96F61A3E-7D33-465D-B35F-7F66D54D19A6}" srcOrd="0" destOrd="0" presId="urn:microsoft.com/office/officeart/2005/8/layout/hChevron3"/>
    <dgm:cxn modelId="{7C5F02B8-0F0C-44E3-9037-CACF58790471}" type="presParOf" srcId="{96F61A3E-7D33-465D-B35F-7F66D54D19A6}" destId="{343FF2EA-2714-42C5-AFEB-35168B9D8BC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C95B0FB-58F9-45A7-9114-CB50C5EF0DA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tr-TR"/>
        </a:p>
      </dgm:t>
    </dgm:pt>
    <dgm:pt modelId="{86E9EDEE-2001-448E-8A76-484EFBBC317F}">
      <dgm:prSet/>
      <dgm:spPr/>
      <dgm:t>
        <a:bodyPr/>
        <a:lstStyle/>
        <a:p>
          <a:pPr rtl="0"/>
          <a:r>
            <a:rPr lang="tr-TR" dirty="0" smtClean="0"/>
            <a:t>TOKSOPLAZMOZ</a:t>
          </a:r>
          <a:endParaRPr lang="tr-TR" dirty="0"/>
        </a:p>
      </dgm:t>
    </dgm:pt>
    <dgm:pt modelId="{1638A38B-6EF4-4084-A425-765A2EF487FD}" type="parTrans" cxnId="{CC00C772-2E7B-4ABA-BEE4-5A4A424355F3}">
      <dgm:prSet/>
      <dgm:spPr/>
      <dgm:t>
        <a:bodyPr/>
        <a:lstStyle/>
        <a:p>
          <a:endParaRPr lang="tr-TR"/>
        </a:p>
      </dgm:t>
    </dgm:pt>
    <dgm:pt modelId="{FBB203BB-B0DE-4A38-8BFD-7EB2728313FD}" type="sibTrans" cxnId="{CC00C772-2E7B-4ABA-BEE4-5A4A424355F3}">
      <dgm:prSet/>
      <dgm:spPr/>
      <dgm:t>
        <a:bodyPr/>
        <a:lstStyle/>
        <a:p>
          <a:endParaRPr lang="tr-TR"/>
        </a:p>
      </dgm:t>
    </dgm:pt>
    <dgm:pt modelId="{25B9B2B3-E008-45CD-8FEC-4918FB747E0F}" type="pres">
      <dgm:prSet presAssocID="{FC95B0FB-58F9-45A7-9114-CB50C5EF0D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AFBBC1A-BDE2-4140-8B49-C7849DD66C24}" type="pres">
      <dgm:prSet presAssocID="{86E9EDEE-2001-448E-8A76-484EFBBC31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C00C772-2E7B-4ABA-BEE4-5A4A424355F3}" srcId="{FC95B0FB-58F9-45A7-9114-CB50C5EF0DA8}" destId="{86E9EDEE-2001-448E-8A76-484EFBBC317F}" srcOrd="0" destOrd="0" parTransId="{1638A38B-6EF4-4084-A425-765A2EF487FD}" sibTransId="{FBB203BB-B0DE-4A38-8BFD-7EB2728313FD}"/>
    <dgm:cxn modelId="{944D5DA4-BB9C-48D7-B74A-1C3F482AFB78}" type="presOf" srcId="{86E9EDEE-2001-448E-8A76-484EFBBC317F}" destId="{3AFBBC1A-BDE2-4140-8B49-C7849DD66C24}" srcOrd="0" destOrd="0" presId="urn:microsoft.com/office/officeart/2005/8/layout/vList2"/>
    <dgm:cxn modelId="{68BD64D1-D36C-41D3-9250-3C081225DB2C}" type="presOf" srcId="{FC95B0FB-58F9-45A7-9114-CB50C5EF0DA8}" destId="{25B9B2B3-E008-45CD-8FEC-4918FB747E0F}" srcOrd="0" destOrd="0" presId="urn:microsoft.com/office/officeart/2005/8/layout/vList2"/>
    <dgm:cxn modelId="{ABF3954A-B4BE-412B-B519-E096A05CA7FE}" type="presParOf" srcId="{25B9B2B3-E008-45CD-8FEC-4918FB747E0F}" destId="{3AFBBC1A-BDE2-4140-8B49-C7849DD66C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FF532A1-6BE3-4A45-88E2-7495206B4E8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tr-TR"/>
        </a:p>
      </dgm:t>
    </dgm:pt>
    <dgm:pt modelId="{39B55E8C-CC33-4233-8658-95D1747666EC}">
      <dgm:prSet/>
      <dgm:spPr/>
      <dgm:t>
        <a:bodyPr/>
        <a:lstStyle/>
        <a:p>
          <a:pPr rtl="0"/>
          <a:r>
            <a:rPr lang="tr-TR" dirty="0" smtClean="0"/>
            <a:t>KİST HİDATİK</a:t>
          </a:r>
          <a:endParaRPr lang="tr-TR" dirty="0"/>
        </a:p>
      </dgm:t>
    </dgm:pt>
    <dgm:pt modelId="{27F8568A-8FE9-4C01-AA87-F8211641545D}" type="parTrans" cxnId="{93840676-8FE2-41F4-BD9D-A854B91B7EA7}">
      <dgm:prSet/>
      <dgm:spPr/>
      <dgm:t>
        <a:bodyPr/>
        <a:lstStyle/>
        <a:p>
          <a:endParaRPr lang="tr-TR"/>
        </a:p>
      </dgm:t>
    </dgm:pt>
    <dgm:pt modelId="{1916BAC8-9B0C-416D-98B3-23F83DC70A0C}" type="sibTrans" cxnId="{93840676-8FE2-41F4-BD9D-A854B91B7EA7}">
      <dgm:prSet/>
      <dgm:spPr/>
      <dgm:t>
        <a:bodyPr/>
        <a:lstStyle/>
        <a:p>
          <a:endParaRPr lang="tr-TR"/>
        </a:p>
      </dgm:t>
    </dgm:pt>
    <dgm:pt modelId="{763FB002-A8A4-4981-AE90-A485369EEC88}" type="pres">
      <dgm:prSet presAssocID="{4FF532A1-6BE3-4A45-88E2-7495206B4E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21C8F5E-06EB-4793-8DA8-C3ABC7379671}" type="pres">
      <dgm:prSet presAssocID="{39B55E8C-CC33-4233-8658-95D1747666E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3840676-8FE2-41F4-BD9D-A854B91B7EA7}" srcId="{4FF532A1-6BE3-4A45-88E2-7495206B4E83}" destId="{39B55E8C-CC33-4233-8658-95D1747666EC}" srcOrd="0" destOrd="0" parTransId="{27F8568A-8FE9-4C01-AA87-F8211641545D}" sibTransId="{1916BAC8-9B0C-416D-98B3-23F83DC70A0C}"/>
    <dgm:cxn modelId="{431B00AA-FA96-4D43-ADEE-6D4292792404}" type="presOf" srcId="{4FF532A1-6BE3-4A45-88E2-7495206B4E83}" destId="{763FB002-A8A4-4981-AE90-A485369EEC88}" srcOrd="0" destOrd="0" presId="urn:microsoft.com/office/officeart/2005/8/layout/vList2"/>
    <dgm:cxn modelId="{8A596C70-DD4D-4E26-BC09-D3856E5619FD}" type="presOf" srcId="{39B55E8C-CC33-4233-8658-95D1747666EC}" destId="{521C8F5E-06EB-4793-8DA8-C3ABC7379671}" srcOrd="0" destOrd="0" presId="urn:microsoft.com/office/officeart/2005/8/layout/vList2"/>
    <dgm:cxn modelId="{65E40732-6960-4EFC-987A-FDD23C096B6C}" type="presParOf" srcId="{763FB002-A8A4-4981-AE90-A485369EEC88}" destId="{521C8F5E-06EB-4793-8DA8-C3ABC73796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7E9B63-70B8-4118-8735-815EA199781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tr-TR"/>
        </a:p>
      </dgm:t>
    </dgm:pt>
    <dgm:pt modelId="{88C51878-52A1-4938-9BED-F9B16E09B0E5}">
      <dgm:prSet/>
      <dgm:spPr/>
      <dgm:t>
        <a:bodyPr/>
        <a:lstStyle/>
        <a:p>
          <a:pPr rtl="0"/>
          <a:r>
            <a:rPr lang="tr-TR" dirty="0" smtClean="0"/>
            <a:t>ŞARBON </a:t>
          </a:r>
          <a:endParaRPr lang="tr-TR" dirty="0"/>
        </a:p>
      </dgm:t>
    </dgm:pt>
    <dgm:pt modelId="{BE1C9954-D7EC-4CE9-867A-FD2E43C3D0A0}" type="parTrans" cxnId="{D9C2272D-7858-47F7-82E3-E9998B97D33F}">
      <dgm:prSet/>
      <dgm:spPr/>
      <dgm:t>
        <a:bodyPr/>
        <a:lstStyle/>
        <a:p>
          <a:endParaRPr lang="tr-TR"/>
        </a:p>
      </dgm:t>
    </dgm:pt>
    <dgm:pt modelId="{3A3295F4-2458-4579-A8BE-6610C0ED5BB9}" type="sibTrans" cxnId="{D9C2272D-7858-47F7-82E3-E9998B97D33F}">
      <dgm:prSet/>
      <dgm:spPr/>
      <dgm:t>
        <a:bodyPr/>
        <a:lstStyle/>
        <a:p>
          <a:endParaRPr lang="tr-TR"/>
        </a:p>
      </dgm:t>
    </dgm:pt>
    <dgm:pt modelId="{DE65B354-A3F9-4400-BF54-72316421398A}" type="pres">
      <dgm:prSet presAssocID="{707E9B63-70B8-4118-8735-815EA19978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2CD6B3B-462E-4916-AF32-BE2F0C0B8F6B}" type="pres">
      <dgm:prSet presAssocID="{88C51878-52A1-4938-9BED-F9B16E09B0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9C2272D-7858-47F7-82E3-E9998B97D33F}" srcId="{707E9B63-70B8-4118-8735-815EA1997817}" destId="{88C51878-52A1-4938-9BED-F9B16E09B0E5}" srcOrd="0" destOrd="0" parTransId="{BE1C9954-D7EC-4CE9-867A-FD2E43C3D0A0}" sibTransId="{3A3295F4-2458-4579-A8BE-6610C0ED5BB9}"/>
    <dgm:cxn modelId="{AC061F51-A15C-4900-8A12-BB044B1A653D}" type="presOf" srcId="{707E9B63-70B8-4118-8735-815EA1997817}" destId="{DE65B354-A3F9-4400-BF54-72316421398A}" srcOrd="0" destOrd="0" presId="urn:microsoft.com/office/officeart/2005/8/layout/vList2"/>
    <dgm:cxn modelId="{A18DE98E-2AC4-4CF7-947D-AFFA64AB36C0}" type="presOf" srcId="{88C51878-52A1-4938-9BED-F9B16E09B0E5}" destId="{62CD6B3B-462E-4916-AF32-BE2F0C0B8F6B}" srcOrd="0" destOrd="0" presId="urn:microsoft.com/office/officeart/2005/8/layout/vList2"/>
    <dgm:cxn modelId="{903D8E00-BDD4-419D-99B2-AF11E4534556}" type="presParOf" srcId="{DE65B354-A3F9-4400-BF54-72316421398A}" destId="{62CD6B3B-462E-4916-AF32-BE2F0C0B8F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FBB980-DDF7-4F56-9AF2-A6CE2888946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tr-TR"/>
        </a:p>
      </dgm:t>
    </dgm:pt>
    <dgm:pt modelId="{567736E6-84DF-4F9A-B954-4FD63206E5CA}">
      <dgm:prSet/>
      <dgm:spPr/>
      <dgm:t>
        <a:bodyPr/>
        <a:lstStyle/>
        <a:p>
          <a:pPr rtl="0"/>
          <a:r>
            <a:rPr lang="tr-TR" dirty="0" smtClean="0"/>
            <a:t>ŞARBON</a:t>
          </a:r>
          <a:endParaRPr lang="tr-TR" dirty="0"/>
        </a:p>
      </dgm:t>
    </dgm:pt>
    <dgm:pt modelId="{70E9B309-1B96-4F19-9962-2BBD07D771B2}" type="parTrans" cxnId="{8A133C8F-8E2D-40EF-B665-CD9B0EFBADCA}">
      <dgm:prSet/>
      <dgm:spPr/>
      <dgm:t>
        <a:bodyPr/>
        <a:lstStyle/>
        <a:p>
          <a:endParaRPr lang="tr-TR"/>
        </a:p>
      </dgm:t>
    </dgm:pt>
    <dgm:pt modelId="{54D53C23-E5AD-4622-B3CA-230630B5093B}" type="sibTrans" cxnId="{8A133C8F-8E2D-40EF-B665-CD9B0EFBADCA}">
      <dgm:prSet/>
      <dgm:spPr/>
      <dgm:t>
        <a:bodyPr/>
        <a:lstStyle/>
        <a:p>
          <a:endParaRPr lang="tr-TR"/>
        </a:p>
      </dgm:t>
    </dgm:pt>
    <dgm:pt modelId="{1E25BFCB-CB49-44F2-B7B8-B816AA8A8163}" type="pres">
      <dgm:prSet presAssocID="{3CFBB980-DDF7-4F56-9AF2-A6CE288894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85A1AF5-A894-4273-87F4-5D21C89D7630}" type="pres">
      <dgm:prSet presAssocID="{567736E6-84DF-4F9A-B954-4FD63206E5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6EF69D-630B-477D-AD36-09927F2C7F0C}" type="presOf" srcId="{567736E6-84DF-4F9A-B954-4FD63206E5CA}" destId="{B85A1AF5-A894-4273-87F4-5D21C89D7630}" srcOrd="0" destOrd="0" presId="urn:microsoft.com/office/officeart/2005/8/layout/vList2"/>
    <dgm:cxn modelId="{ABCC59D8-358E-4BB4-BFAB-6DFD33F59489}" type="presOf" srcId="{3CFBB980-DDF7-4F56-9AF2-A6CE28889464}" destId="{1E25BFCB-CB49-44F2-B7B8-B816AA8A8163}" srcOrd="0" destOrd="0" presId="urn:microsoft.com/office/officeart/2005/8/layout/vList2"/>
    <dgm:cxn modelId="{8A133C8F-8E2D-40EF-B665-CD9B0EFBADCA}" srcId="{3CFBB980-DDF7-4F56-9AF2-A6CE28889464}" destId="{567736E6-84DF-4F9A-B954-4FD63206E5CA}" srcOrd="0" destOrd="0" parTransId="{70E9B309-1B96-4F19-9962-2BBD07D771B2}" sibTransId="{54D53C23-E5AD-4622-B3CA-230630B5093B}"/>
    <dgm:cxn modelId="{35E6CC6A-0784-4539-BF7C-9970CDA57C9D}" type="presParOf" srcId="{1E25BFCB-CB49-44F2-B7B8-B816AA8A8163}" destId="{B85A1AF5-A894-4273-87F4-5D21C89D76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B332D9-0DF4-40E0-B979-71F8CA5BBC0F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tr-TR"/>
        </a:p>
      </dgm:t>
    </dgm:pt>
    <dgm:pt modelId="{D5B94BCE-57C5-4E37-AE15-493CFA093F45}">
      <dgm:prSet/>
      <dgm:spPr/>
      <dgm:t>
        <a:bodyPr/>
        <a:lstStyle/>
        <a:p>
          <a:pPr rtl="0"/>
          <a:r>
            <a:rPr lang="tr-TR" dirty="0" smtClean="0"/>
            <a:t>ŞARBON</a:t>
          </a:r>
          <a:endParaRPr lang="tr-TR" dirty="0"/>
        </a:p>
      </dgm:t>
    </dgm:pt>
    <dgm:pt modelId="{95398364-71F5-4E11-962E-AF6294D016EA}" type="parTrans" cxnId="{6DC45884-70E7-4F7A-AE55-DC49D5829A20}">
      <dgm:prSet/>
      <dgm:spPr/>
      <dgm:t>
        <a:bodyPr/>
        <a:lstStyle/>
        <a:p>
          <a:endParaRPr lang="tr-TR"/>
        </a:p>
      </dgm:t>
    </dgm:pt>
    <dgm:pt modelId="{03800FB9-0A4A-43F3-9E8D-7664D993095F}" type="sibTrans" cxnId="{6DC45884-70E7-4F7A-AE55-DC49D5829A20}">
      <dgm:prSet/>
      <dgm:spPr/>
      <dgm:t>
        <a:bodyPr/>
        <a:lstStyle/>
        <a:p>
          <a:endParaRPr lang="tr-TR"/>
        </a:p>
      </dgm:t>
    </dgm:pt>
    <dgm:pt modelId="{B8E8613D-3D21-4EFF-8B07-D37D24D4DD93}" type="pres">
      <dgm:prSet presAssocID="{82B332D9-0DF4-40E0-B979-71F8CA5BBC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2739616-94AD-4CE4-9700-21F202C95B94}" type="pres">
      <dgm:prSet presAssocID="{D5B94BCE-57C5-4E37-AE15-493CFA093F4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1E9DFAA-9544-4082-8413-29441E7A932B}" type="presOf" srcId="{82B332D9-0DF4-40E0-B979-71F8CA5BBC0F}" destId="{B8E8613D-3D21-4EFF-8B07-D37D24D4DD93}" srcOrd="0" destOrd="0" presId="urn:microsoft.com/office/officeart/2005/8/layout/vList2"/>
    <dgm:cxn modelId="{88A112EC-1E22-4D79-AF33-922628E1C651}" type="presOf" srcId="{D5B94BCE-57C5-4E37-AE15-493CFA093F45}" destId="{02739616-94AD-4CE4-9700-21F202C95B94}" srcOrd="0" destOrd="0" presId="urn:microsoft.com/office/officeart/2005/8/layout/vList2"/>
    <dgm:cxn modelId="{6DC45884-70E7-4F7A-AE55-DC49D5829A20}" srcId="{82B332D9-0DF4-40E0-B979-71F8CA5BBC0F}" destId="{D5B94BCE-57C5-4E37-AE15-493CFA093F45}" srcOrd="0" destOrd="0" parTransId="{95398364-71F5-4E11-962E-AF6294D016EA}" sibTransId="{03800FB9-0A4A-43F3-9E8D-7664D993095F}"/>
    <dgm:cxn modelId="{BD34AD96-E8D5-461B-83EA-FE3E9B73BD00}" type="presParOf" srcId="{B8E8613D-3D21-4EFF-8B07-D37D24D4DD93}" destId="{02739616-94AD-4CE4-9700-21F202C95B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399F02-BBD5-4725-84A9-7888B755BE9F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tr-TR"/>
        </a:p>
      </dgm:t>
    </dgm:pt>
    <dgm:pt modelId="{DFCE1A40-5DB3-4DCA-990C-A3BDEA784508}">
      <dgm:prSet/>
      <dgm:spPr/>
      <dgm:t>
        <a:bodyPr/>
        <a:lstStyle/>
        <a:p>
          <a:pPr rtl="0"/>
          <a:r>
            <a:rPr lang="tr-TR" b="1" dirty="0" smtClean="0"/>
            <a:t>RİSK GRUPLARI</a:t>
          </a:r>
          <a:endParaRPr lang="tr-TR" dirty="0"/>
        </a:p>
      </dgm:t>
    </dgm:pt>
    <dgm:pt modelId="{D68F91C7-C875-4FD6-985C-2E51B69841BF}" type="parTrans" cxnId="{4FA79512-44EE-4443-8479-F8E31B7E2FE2}">
      <dgm:prSet/>
      <dgm:spPr/>
      <dgm:t>
        <a:bodyPr/>
        <a:lstStyle/>
        <a:p>
          <a:endParaRPr lang="tr-TR"/>
        </a:p>
      </dgm:t>
    </dgm:pt>
    <dgm:pt modelId="{AEE62F7A-D418-40F1-A5EE-60203D0898F8}" type="sibTrans" cxnId="{4FA79512-44EE-4443-8479-F8E31B7E2FE2}">
      <dgm:prSet/>
      <dgm:spPr/>
      <dgm:t>
        <a:bodyPr/>
        <a:lstStyle/>
        <a:p>
          <a:endParaRPr lang="tr-TR"/>
        </a:p>
      </dgm:t>
    </dgm:pt>
    <dgm:pt modelId="{A6692E54-066C-4622-AD02-054B0C83C394}">
      <dgm:prSet/>
      <dgm:spPr/>
      <dgm:t>
        <a:bodyPr/>
        <a:lstStyle/>
        <a:p>
          <a:pPr rtl="0"/>
          <a:r>
            <a:rPr lang="tr-TR" dirty="0" smtClean="0"/>
            <a:t>Hayvancılıkla uğraşanlar (Tarımsal alanda ailenin bütün bireyleri hayvan bakımı ile yakından ilgilenmektedir. Bu nedenle hastalık, kadın-erkek, çocuk olmak üzere her cinsiyet ve her yaş grubunda görülebilir),</a:t>
          </a:r>
          <a:endParaRPr lang="tr-TR" dirty="0"/>
        </a:p>
      </dgm:t>
    </dgm:pt>
    <dgm:pt modelId="{A5276AD4-4D91-4F64-A2FE-90B87FC67515}" type="parTrans" cxnId="{F405162D-1EB7-4A11-835B-7911CE24AD0F}">
      <dgm:prSet/>
      <dgm:spPr/>
      <dgm:t>
        <a:bodyPr/>
        <a:lstStyle/>
        <a:p>
          <a:endParaRPr lang="tr-TR"/>
        </a:p>
      </dgm:t>
    </dgm:pt>
    <dgm:pt modelId="{492DD7ED-215D-494A-B3DC-5DF1ACF3AD91}" type="sibTrans" cxnId="{F405162D-1EB7-4A11-835B-7911CE24AD0F}">
      <dgm:prSet/>
      <dgm:spPr/>
      <dgm:t>
        <a:bodyPr/>
        <a:lstStyle/>
        <a:p>
          <a:endParaRPr lang="tr-TR"/>
        </a:p>
      </dgm:t>
    </dgm:pt>
    <dgm:pt modelId="{73ECB597-4B58-483D-9D8E-99B859067405}">
      <dgm:prSet/>
      <dgm:spPr/>
      <dgm:t>
        <a:bodyPr/>
        <a:lstStyle/>
        <a:p>
          <a:pPr rtl="0"/>
          <a:r>
            <a:rPr lang="tr-TR" dirty="0" smtClean="0"/>
            <a:t>Çobanlar (sürü yönetim elemanı),</a:t>
          </a:r>
          <a:endParaRPr lang="tr-TR" dirty="0"/>
        </a:p>
      </dgm:t>
    </dgm:pt>
    <dgm:pt modelId="{F5523458-B697-4104-9B4D-C17AD191540D}" type="parTrans" cxnId="{CC8D6519-585F-40AF-8B97-C2CA3D13C533}">
      <dgm:prSet/>
      <dgm:spPr/>
      <dgm:t>
        <a:bodyPr/>
        <a:lstStyle/>
        <a:p>
          <a:endParaRPr lang="tr-TR"/>
        </a:p>
      </dgm:t>
    </dgm:pt>
    <dgm:pt modelId="{6E9342F9-1242-480D-88B4-52B6E9EB137C}" type="sibTrans" cxnId="{CC8D6519-585F-40AF-8B97-C2CA3D13C533}">
      <dgm:prSet/>
      <dgm:spPr/>
      <dgm:t>
        <a:bodyPr/>
        <a:lstStyle/>
        <a:p>
          <a:endParaRPr lang="tr-TR"/>
        </a:p>
      </dgm:t>
    </dgm:pt>
    <dgm:pt modelId="{DBC850DC-FAFE-4CAC-9B07-C24EC7D67180}">
      <dgm:prSet/>
      <dgm:spPr/>
      <dgm:t>
        <a:bodyPr/>
        <a:lstStyle/>
        <a:p>
          <a:pPr rtl="0"/>
          <a:r>
            <a:rPr lang="tr-TR" dirty="0" smtClean="0"/>
            <a:t>Kasaplar,</a:t>
          </a:r>
          <a:endParaRPr lang="tr-TR" dirty="0"/>
        </a:p>
      </dgm:t>
    </dgm:pt>
    <dgm:pt modelId="{580A2C42-BA23-4F8A-93E9-EF48A81553A7}" type="parTrans" cxnId="{E0570E7A-2E64-4408-B6DD-FA45F4BDD8E4}">
      <dgm:prSet/>
      <dgm:spPr/>
      <dgm:t>
        <a:bodyPr/>
        <a:lstStyle/>
        <a:p>
          <a:endParaRPr lang="tr-TR"/>
        </a:p>
      </dgm:t>
    </dgm:pt>
    <dgm:pt modelId="{587EC9DF-E6C1-43CA-B8B4-2D6A981B1A15}" type="sibTrans" cxnId="{E0570E7A-2E64-4408-B6DD-FA45F4BDD8E4}">
      <dgm:prSet/>
      <dgm:spPr/>
      <dgm:t>
        <a:bodyPr/>
        <a:lstStyle/>
        <a:p>
          <a:endParaRPr lang="tr-TR"/>
        </a:p>
      </dgm:t>
    </dgm:pt>
    <dgm:pt modelId="{76F4DB48-4490-4CF7-A530-99A8404AF731}">
      <dgm:prSet/>
      <dgm:spPr/>
      <dgm:t>
        <a:bodyPr/>
        <a:lstStyle/>
        <a:p>
          <a:pPr rtl="0"/>
          <a:r>
            <a:rPr lang="tr-TR" dirty="0" smtClean="0"/>
            <a:t>Mezbaha işçileri,</a:t>
          </a:r>
          <a:endParaRPr lang="tr-TR" dirty="0"/>
        </a:p>
      </dgm:t>
    </dgm:pt>
    <dgm:pt modelId="{8A2FE7AF-E21D-4ED2-82C7-56405BD4A44B}" type="parTrans" cxnId="{2C60B957-C611-4FC8-BB09-952BF270C41D}">
      <dgm:prSet/>
      <dgm:spPr/>
      <dgm:t>
        <a:bodyPr/>
        <a:lstStyle/>
        <a:p>
          <a:endParaRPr lang="tr-TR"/>
        </a:p>
      </dgm:t>
    </dgm:pt>
    <dgm:pt modelId="{BA819FFB-8871-4544-B5C3-BB69863409A8}" type="sibTrans" cxnId="{2C60B957-C611-4FC8-BB09-952BF270C41D}">
      <dgm:prSet/>
      <dgm:spPr/>
      <dgm:t>
        <a:bodyPr/>
        <a:lstStyle/>
        <a:p>
          <a:endParaRPr lang="tr-TR"/>
        </a:p>
      </dgm:t>
    </dgm:pt>
    <dgm:pt modelId="{E1D00725-99BA-481A-AB88-6A1955ADED20}">
      <dgm:prSet/>
      <dgm:spPr/>
      <dgm:t>
        <a:bodyPr/>
        <a:lstStyle/>
        <a:p>
          <a:pPr rtl="0"/>
          <a:r>
            <a:rPr lang="tr-TR" dirty="0" smtClean="0"/>
            <a:t>Dericilikle uğraşanlar (ham deri toplayan, taşıyan, işleyen, tabakhanelerde çalışanlar gibi),</a:t>
          </a:r>
          <a:endParaRPr lang="tr-TR" dirty="0"/>
        </a:p>
      </dgm:t>
    </dgm:pt>
    <dgm:pt modelId="{16BCF3B4-C600-4418-A4F7-F665B0E7DB39}" type="parTrans" cxnId="{E2048B6B-6EF3-4EAF-B542-765DE9379333}">
      <dgm:prSet/>
      <dgm:spPr/>
      <dgm:t>
        <a:bodyPr/>
        <a:lstStyle/>
        <a:p>
          <a:endParaRPr lang="tr-TR"/>
        </a:p>
      </dgm:t>
    </dgm:pt>
    <dgm:pt modelId="{3A6BB598-DF59-4590-8FB9-0D24C5E1C99D}" type="sibTrans" cxnId="{E2048B6B-6EF3-4EAF-B542-765DE9379333}">
      <dgm:prSet/>
      <dgm:spPr/>
      <dgm:t>
        <a:bodyPr/>
        <a:lstStyle/>
        <a:p>
          <a:endParaRPr lang="tr-TR"/>
        </a:p>
      </dgm:t>
    </dgm:pt>
    <dgm:pt modelId="{0912DEF7-42F3-4716-AF1D-8F46CEB2D191}">
      <dgm:prSet/>
      <dgm:spPr/>
      <dgm:t>
        <a:bodyPr/>
        <a:lstStyle/>
        <a:p>
          <a:pPr rtl="0"/>
          <a:r>
            <a:rPr lang="tr-TR" dirty="0" smtClean="0"/>
            <a:t>Veteriner hekimler,</a:t>
          </a:r>
          <a:endParaRPr lang="tr-TR" dirty="0"/>
        </a:p>
      </dgm:t>
    </dgm:pt>
    <dgm:pt modelId="{76E6A7DE-C079-4335-A054-F46F17319F12}" type="parTrans" cxnId="{0DE65BBA-11B0-4678-9F80-D7F7218D85BB}">
      <dgm:prSet/>
      <dgm:spPr/>
      <dgm:t>
        <a:bodyPr/>
        <a:lstStyle/>
        <a:p>
          <a:endParaRPr lang="tr-TR"/>
        </a:p>
      </dgm:t>
    </dgm:pt>
    <dgm:pt modelId="{14DFE714-BC2F-4C72-9915-4A821B2013E8}" type="sibTrans" cxnId="{0DE65BBA-11B0-4678-9F80-D7F7218D85BB}">
      <dgm:prSet/>
      <dgm:spPr/>
      <dgm:t>
        <a:bodyPr/>
        <a:lstStyle/>
        <a:p>
          <a:endParaRPr lang="tr-TR"/>
        </a:p>
      </dgm:t>
    </dgm:pt>
    <dgm:pt modelId="{C2845D47-9AE8-4762-80D2-AF0F82AB1C4B}">
      <dgm:prSet/>
      <dgm:spPr/>
      <dgm:t>
        <a:bodyPr/>
        <a:lstStyle/>
        <a:p>
          <a:pPr rtl="0"/>
          <a:r>
            <a:rPr lang="tr-TR" dirty="0" smtClean="0"/>
            <a:t>Enfeksiyonun endemik olduğu bölgelerde ölen hayvanların kesildiği veya yerleşim birimlerine yakın ölen hayvanların gömüldüğü yerlerde oynayan çocuklar,</a:t>
          </a:r>
          <a:endParaRPr lang="tr-TR" dirty="0"/>
        </a:p>
      </dgm:t>
    </dgm:pt>
    <dgm:pt modelId="{01EA4289-640D-4CC1-BC96-6AB6924A1762}" type="parTrans" cxnId="{2191722C-937A-4017-9782-B0ADEB600CD2}">
      <dgm:prSet/>
      <dgm:spPr/>
      <dgm:t>
        <a:bodyPr/>
        <a:lstStyle/>
        <a:p>
          <a:endParaRPr lang="tr-TR"/>
        </a:p>
      </dgm:t>
    </dgm:pt>
    <dgm:pt modelId="{F318A804-146F-4735-8CB7-6C6CBDEC0E88}" type="sibTrans" cxnId="{2191722C-937A-4017-9782-B0ADEB600CD2}">
      <dgm:prSet/>
      <dgm:spPr/>
      <dgm:t>
        <a:bodyPr/>
        <a:lstStyle/>
        <a:p>
          <a:endParaRPr lang="tr-TR"/>
        </a:p>
      </dgm:t>
    </dgm:pt>
    <dgm:pt modelId="{D92D3478-5581-449A-8C75-282F0F8212A9}">
      <dgm:prSet/>
      <dgm:spPr/>
      <dgm:t>
        <a:bodyPr/>
        <a:lstStyle/>
        <a:p>
          <a:pPr rtl="0"/>
          <a:r>
            <a:rPr lang="tr-TR" dirty="0" smtClean="0"/>
            <a:t>Daha önce hayvan kesim alanı olarak kullanılan veya dericilik yapılan bölgelerin, </a:t>
          </a:r>
          <a:r>
            <a:rPr lang="tr-TR" dirty="0" err="1" smtClean="0"/>
            <a:t>dekontamine</a:t>
          </a:r>
          <a:r>
            <a:rPr lang="tr-TR" dirty="0" smtClean="0"/>
            <a:t> edilmeden yerleşime açılması ile bu bölgelerde yaşayan insanlar, şarbon yönünden risk gruplarını oluşturmaktadırlar.</a:t>
          </a:r>
          <a:endParaRPr lang="tr-TR" dirty="0"/>
        </a:p>
      </dgm:t>
    </dgm:pt>
    <dgm:pt modelId="{BFD77D16-4736-422E-B840-C7163332D67F}" type="parTrans" cxnId="{87EAFD93-E4CE-438F-95B2-C455BB0698E5}">
      <dgm:prSet/>
      <dgm:spPr/>
      <dgm:t>
        <a:bodyPr/>
        <a:lstStyle/>
        <a:p>
          <a:endParaRPr lang="tr-TR"/>
        </a:p>
      </dgm:t>
    </dgm:pt>
    <dgm:pt modelId="{E514F101-1E0C-4791-9FAF-1A8CFE84F308}" type="sibTrans" cxnId="{87EAFD93-E4CE-438F-95B2-C455BB0698E5}">
      <dgm:prSet/>
      <dgm:spPr/>
      <dgm:t>
        <a:bodyPr/>
        <a:lstStyle/>
        <a:p>
          <a:endParaRPr lang="tr-TR"/>
        </a:p>
      </dgm:t>
    </dgm:pt>
    <dgm:pt modelId="{2F63C43E-CBF5-4FBE-AF19-B03BB2208ABC}" type="pres">
      <dgm:prSet presAssocID="{58399F02-BBD5-4725-84A9-7888B755BE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5976134-A61B-4F4C-A65D-B2B9D0B8FC8D}" type="pres">
      <dgm:prSet presAssocID="{DFCE1A40-5DB3-4DCA-990C-A3BDEA784508}" presName="composite" presStyleCnt="0"/>
      <dgm:spPr/>
    </dgm:pt>
    <dgm:pt modelId="{F8E3F0EF-1EEA-4B46-922A-498130E2A78A}" type="pres">
      <dgm:prSet presAssocID="{DFCE1A40-5DB3-4DCA-990C-A3BDEA78450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7B0A4A-965D-40F4-AF32-F2AFC75C5B7C}" type="pres">
      <dgm:prSet presAssocID="{DFCE1A40-5DB3-4DCA-990C-A3BDEA784508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3432DB4-933B-463F-9DA9-D68E5AEE72CD}" type="presOf" srcId="{0912DEF7-42F3-4716-AF1D-8F46CEB2D191}" destId="{5C7B0A4A-965D-40F4-AF32-F2AFC75C5B7C}" srcOrd="0" destOrd="5" presId="urn:microsoft.com/office/officeart/2005/8/layout/hList1"/>
    <dgm:cxn modelId="{2191722C-937A-4017-9782-B0ADEB600CD2}" srcId="{DFCE1A40-5DB3-4DCA-990C-A3BDEA784508}" destId="{C2845D47-9AE8-4762-80D2-AF0F82AB1C4B}" srcOrd="6" destOrd="0" parTransId="{01EA4289-640D-4CC1-BC96-6AB6924A1762}" sibTransId="{F318A804-146F-4735-8CB7-6C6CBDEC0E88}"/>
    <dgm:cxn modelId="{0282ABD7-DE69-44F4-8E87-2F4E96E19100}" type="presOf" srcId="{58399F02-BBD5-4725-84A9-7888B755BE9F}" destId="{2F63C43E-CBF5-4FBE-AF19-B03BB2208ABC}" srcOrd="0" destOrd="0" presId="urn:microsoft.com/office/officeart/2005/8/layout/hList1"/>
    <dgm:cxn modelId="{3FDE464C-6A46-4EAB-81AA-6C26F4C6C353}" type="presOf" srcId="{73ECB597-4B58-483D-9D8E-99B859067405}" destId="{5C7B0A4A-965D-40F4-AF32-F2AFC75C5B7C}" srcOrd="0" destOrd="1" presId="urn:microsoft.com/office/officeart/2005/8/layout/hList1"/>
    <dgm:cxn modelId="{87EAFD93-E4CE-438F-95B2-C455BB0698E5}" srcId="{DFCE1A40-5DB3-4DCA-990C-A3BDEA784508}" destId="{D92D3478-5581-449A-8C75-282F0F8212A9}" srcOrd="7" destOrd="0" parTransId="{BFD77D16-4736-422E-B840-C7163332D67F}" sibTransId="{E514F101-1E0C-4791-9FAF-1A8CFE84F308}"/>
    <dgm:cxn modelId="{113D74CE-4420-4940-B786-8E805D8D0CE1}" type="presOf" srcId="{76F4DB48-4490-4CF7-A530-99A8404AF731}" destId="{5C7B0A4A-965D-40F4-AF32-F2AFC75C5B7C}" srcOrd="0" destOrd="3" presId="urn:microsoft.com/office/officeart/2005/8/layout/hList1"/>
    <dgm:cxn modelId="{F405162D-1EB7-4A11-835B-7911CE24AD0F}" srcId="{DFCE1A40-5DB3-4DCA-990C-A3BDEA784508}" destId="{A6692E54-066C-4622-AD02-054B0C83C394}" srcOrd="0" destOrd="0" parTransId="{A5276AD4-4D91-4F64-A2FE-90B87FC67515}" sibTransId="{492DD7ED-215D-494A-B3DC-5DF1ACF3AD91}"/>
    <dgm:cxn modelId="{997856E5-B338-4FB6-970F-6055F54B214E}" type="presOf" srcId="{D92D3478-5581-449A-8C75-282F0F8212A9}" destId="{5C7B0A4A-965D-40F4-AF32-F2AFC75C5B7C}" srcOrd="0" destOrd="7" presId="urn:microsoft.com/office/officeart/2005/8/layout/hList1"/>
    <dgm:cxn modelId="{D43C3882-A9DC-4EFC-8171-9B9DF22DE70F}" type="presOf" srcId="{A6692E54-066C-4622-AD02-054B0C83C394}" destId="{5C7B0A4A-965D-40F4-AF32-F2AFC75C5B7C}" srcOrd="0" destOrd="0" presId="urn:microsoft.com/office/officeart/2005/8/layout/hList1"/>
    <dgm:cxn modelId="{4FA79512-44EE-4443-8479-F8E31B7E2FE2}" srcId="{58399F02-BBD5-4725-84A9-7888B755BE9F}" destId="{DFCE1A40-5DB3-4DCA-990C-A3BDEA784508}" srcOrd="0" destOrd="0" parTransId="{D68F91C7-C875-4FD6-985C-2E51B69841BF}" sibTransId="{AEE62F7A-D418-40F1-A5EE-60203D0898F8}"/>
    <dgm:cxn modelId="{894EC123-7DB7-406C-B45C-ACD2E21EFDF0}" type="presOf" srcId="{DBC850DC-FAFE-4CAC-9B07-C24EC7D67180}" destId="{5C7B0A4A-965D-40F4-AF32-F2AFC75C5B7C}" srcOrd="0" destOrd="2" presId="urn:microsoft.com/office/officeart/2005/8/layout/hList1"/>
    <dgm:cxn modelId="{2C60B957-C611-4FC8-BB09-952BF270C41D}" srcId="{DFCE1A40-5DB3-4DCA-990C-A3BDEA784508}" destId="{76F4DB48-4490-4CF7-A530-99A8404AF731}" srcOrd="3" destOrd="0" parTransId="{8A2FE7AF-E21D-4ED2-82C7-56405BD4A44B}" sibTransId="{BA819FFB-8871-4544-B5C3-BB69863409A8}"/>
    <dgm:cxn modelId="{7695DFD2-4877-41BB-A41F-9BD253F57EFC}" type="presOf" srcId="{C2845D47-9AE8-4762-80D2-AF0F82AB1C4B}" destId="{5C7B0A4A-965D-40F4-AF32-F2AFC75C5B7C}" srcOrd="0" destOrd="6" presId="urn:microsoft.com/office/officeart/2005/8/layout/hList1"/>
    <dgm:cxn modelId="{0DE65BBA-11B0-4678-9F80-D7F7218D85BB}" srcId="{DFCE1A40-5DB3-4DCA-990C-A3BDEA784508}" destId="{0912DEF7-42F3-4716-AF1D-8F46CEB2D191}" srcOrd="5" destOrd="0" parTransId="{76E6A7DE-C079-4335-A054-F46F17319F12}" sibTransId="{14DFE714-BC2F-4C72-9915-4A821B2013E8}"/>
    <dgm:cxn modelId="{E0570E7A-2E64-4408-B6DD-FA45F4BDD8E4}" srcId="{DFCE1A40-5DB3-4DCA-990C-A3BDEA784508}" destId="{DBC850DC-FAFE-4CAC-9B07-C24EC7D67180}" srcOrd="2" destOrd="0" parTransId="{580A2C42-BA23-4F8A-93E9-EF48A81553A7}" sibTransId="{587EC9DF-E6C1-43CA-B8B4-2D6A981B1A15}"/>
    <dgm:cxn modelId="{74C3032F-5EC5-4C62-81EA-76AE864E1F6A}" type="presOf" srcId="{DFCE1A40-5DB3-4DCA-990C-A3BDEA784508}" destId="{F8E3F0EF-1EEA-4B46-922A-498130E2A78A}" srcOrd="0" destOrd="0" presId="urn:microsoft.com/office/officeart/2005/8/layout/hList1"/>
    <dgm:cxn modelId="{CC8D6519-585F-40AF-8B97-C2CA3D13C533}" srcId="{DFCE1A40-5DB3-4DCA-990C-A3BDEA784508}" destId="{73ECB597-4B58-483D-9D8E-99B859067405}" srcOrd="1" destOrd="0" parTransId="{F5523458-B697-4104-9B4D-C17AD191540D}" sibTransId="{6E9342F9-1242-480D-88B4-52B6E9EB137C}"/>
    <dgm:cxn modelId="{687C447E-2566-48E0-836C-1CBBB3EF3C35}" type="presOf" srcId="{E1D00725-99BA-481A-AB88-6A1955ADED20}" destId="{5C7B0A4A-965D-40F4-AF32-F2AFC75C5B7C}" srcOrd="0" destOrd="4" presId="urn:microsoft.com/office/officeart/2005/8/layout/hList1"/>
    <dgm:cxn modelId="{E2048B6B-6EF3-4EAF-B542-765DE9379333}" srcId="{DFCE1A40-5DB3-4DCA-990C-A3BDEA784508}" destId="{E1D00725-99BA-481A-AB88-6A1955ADED20}" srcOrd="4" destOrd="0" parTransId="{16BCF3B4-C600-4418-A4F7-F665B0E7DB39}" sibTransId="{3A6BB598-DF59-4590-8FB9-0D24C5E1C99D}"/>
    <dgm:cxn modelId="{6D0ECDEE-446C-4009-8719-3255F5EAAFA8}" type="presParOf" srcId="{2F63C43E-CBF5-4FBE-AF19-B03BB2208ABC}" destId="{55976134-A61B-4F4C-A65D-B2B9D0B8FC8D}" srcOrd="0" destOrd="0" presId="urn:microsoft.com/office/officeart/2005/8/layout/hList1"/>
    <dgm:cxn modelId="{C72FC94A-60A6-45A3-AEEF-A64A8747F858}" type="presParOf" srcId="{55976134-A61B-4F4C-A65D-B2B9D0B8FC8D}" destId="{F8E3F0EF-1EEA-4B46-922A-498130E2A78A}" srcOrd="0" destOrd="0" presId="urn:microsoft.com/office/officeart/2005/8/layout/hList1"/>
    <dgm:cxn modelId="{2D9BA8A7-5CC9-435C-90F2-D449D6673915}" type="presParOf" srcId="{55976134-A61B-4F4C-A65D-B2B9D0B8FC8D}" destId="{5C7B0A4A-965D-40F4-AF32-F2AFC75C5B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BA814C-0AB1-48C8-A561-5486BC33029E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tr-TR"/>
        </a:p>
      </dgm:t>
    </dgm:pt>
    <dgm:pt modelId="{BAF547CC-62B5-4973-9112-BDDBEABFAF62}">
      <dgm:prSet/>
      <dgm:spPr/>
      <dgm:t>
        <a:bodyPr/>
        <a:lstStyle/>
        <a:p>
          <a:pPr rtl="0"/>
          <a:r>
            <a:rPr lang="tr-TR" dirty="0" smtClean="0"/>
            <a:t>DERİ ŞARBONU</a:t>
          </a:r>
          <a:endParaRPr lang="tr-TR" dirty="0"/>
        </a:p>
      </dgm:t>
    </dgm:pt>
    <dgm:pt modelId="{5D4AA973-1C63-4AEA-B668-537E50603ECA}" type="parTrans" cxnId="{D1995517-191B-4703-9752-E6C23718063A}">
      <dgm:prSet/>
      <dgm:spPr/>
      <dgm:t>
        <a:bodyPr/>
        <a:lstStyle/>
        <a:p>
          <a:endParaRPr lang="tr-TR"/>
        </a:p>
      </dgm:t>
    </dgm:pt>
    <dgm:pt modelId="{A36B9A15-66F5-4543-890C-C02427294D9C}" type="sibTrans" cxnId="{D1995517-191B-4703-9752-E6C23718063A}">
      <dgm:prSet/>
      <dgm:spPr/>
      <dgm:t>
        <a:bodyPr/>
        <a:lstStyle/>
        <a:p>
          <a:endParaRPr lang="tr-TR"/>
        </a:p>
      </dgm:t>
    </dgm:pt>
    <dgm:pt modelId="{07AA4142-BF49-42E5-911C-A3479842D978}" type="pres">
      <dgm:prSet presAssocID="{53BA814C-0AB1-48C8-A561-5486BC3302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58F3E25-4D7C-4552-99F2-C88BC4094EFD}" type="pres">
      <dgm:prSet presAssocID="{BAF547CC-62B5-4973-9112-BDDBEABFAF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DEF137F-4B65-4C75-80EC-B491D5FBFE62}" type="presOf" srcId="{BAF547CC-62B5-4973-9112-BDDBEABFAF62}" destId="{258F3E25-4D7C-4552-99F2-C88BC4094EFD}" srcOrd="0" destOrd="0" presId="urn:microsoft.com/office/officeart/2005/8/layout/vList2"/>
    <dgm:cxn modelId="{CE76171C-974C-4078-973F-3BA5AB251A18}" type="presOf" srcId="{53BA814C-0AB1-48C8-A561-5486BC33029E}" destId="{07AA4142-BF49-42E5-911C-A3479842D978}" srcOrd="0" destOrd="0" presId="urn:microsoft.com/office/officeart/2005/8/layout/vList2"/>
    <dgm:cxn modelId="{D1995517-191B-4703-9752-E6C23718063A}" srcId="{53BA814C-0AB1-48C8-A561-5486BC33029E}" destId="{BAF547CC-62B5-4973-9112-BDDBEABFAF62}" srcOrd="0" destOrd="0" parTransId="{5D4AA973-1C63-4AEA-B668-537E50603ECA}" sibTransId="{A36B9A15-66F5-4543-890C-C02427294D9C}"/>
    <dgm:cxn modelId="{F2A4BBA2-9D49-451D-8A2F-5DD2D1E2299B}" type="presParOf" srcId="{07AA4142-BF49-42E5-911C-A3479842D978}" destId="{258F3E25-4D7C-4552-99F2-C88BC4094E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AB6F27-B667-423C-ACCF-D1E13BA7EC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611F84CF-848B-42C6-B75A-233F949EBB0A}">
      <dgm:prSet/>
      <dgm:spPr/>
      <dgm:t>
        <a:bodyPr/>
        <a:lstStyle/>
        <a:p>
          <a:pPr rtl="0"/>
          <a:r>
            <a:rPr lang="tr-TR" dirty="0" smtClean="0"/>
            <a:t>Deri Şarbonu</a:t>
          </a:r>
          <a:endParaRPr lang="tr-TR" dirty="0"/>
        </a:p>
      </dgm:t>
    </dgm:pt>
    <dgm:pt modelId="{4FB3A2D1-F02A-4A45-9CC3-68C020EAF162}" type="parTrans" cxnId="{F9B4FA7E-797C-4E49-89D1-521492CECFA3}">
      <dgm:prSet/>
      <dgm:spPr/>
      <dgm:t>
        <a:bodyPr/>
        <a:lstStyle/>
        <a:p>
          <a:endParaRPr lang="tr-TR"/>
        </a:p>
      </dgm:t>
    </dgm:pt>
    <dgm:pt modelId="{3F9E08E0-B3D1-4211-BF5C-8BB1AF43F68D}" type="sibTrans" cxnId="{F9B4FA7E-797C-4E49-89D1-521492CECFA3}">
      <dgm:prSet/>
      <dgm:spPr/>
      <dgm:t>
        <a:bodyPr/>
        <a:lstStyle/>
        <a:p>
          <a:endParaRPr lang="tr-TR"/>
        </a:p>
      </dgm:t>
    </dgm:pt>
    <dgm:pt modelId="{BF425045-BDF0-4E4E-832D-D09828DAF40C}" type="pres">
      <dgm:prSet presAssocID="{DFAB6F27-B667-423C-ACCF-D1E13BA7EC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DED5A5D-34B3-4B8F-AE30-0593BA9836FA}" type="pres">
      <dgm:prSet presAssocID="{611F84CF-848B-42C6-B75A-233F949EBB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73B2976-C74B-45B5-8276-235613487A25}" type="presOf" srcId="{611F84CF-848B-42C6-B75A-233F949EBB0A}" destId="{0DED5A5D-34B3-4B8F-AE30-0593BA9836FA}" srcOrd="0" destOrd="0" presId="urn:microsoft.com/office/officeart/2005/8/layout/vList2"/>
    <dgm:cxn modelId="{AE5D46B6-2F66-4077-9BB2-4996584C4173}" type="presOf" srcId="{DFAB6F27-B667-423C-ACCF-D1E13BA7EC97}" destId="{BF425045-BDF0-4E4E-832D-D09828DAF40C}" srcOrd="0" destOrd="0" presId="urn:microsoft.com/office/officeart/2005/8/layout/vList2"/>
    <dgm:cxn modelId="{F9B4FA7E-797C-4E49-89D1-521492CECFA3}" srcId="{DFAB6F27-B667-423C-ACCF-D1E13BA7EC97}" destId="{611F84CF-848B-42C6-B75A-233F949EBB0A}" srcOrd="0" destOrd="0" parTransId="{4FB3A2D1-F02A-4A45-9CC3-68C020EAF162}" sibTransId="{3F9E08E0-B3D1-4211-BF5C-8BB1AF43F68D}"/>
    <dgm:cxn modelId="{99F7760A-B9BF-4643-A6CD-91831DD693CB}" type="presParOf" srcId="{BF425045-BDF0-4E4E-832D-D09828DAF40C}" destId="{0DED5A5D-34B3-4B8F-AE30-0593BA9836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D73EE1-8252-484C-8F80-811BB56C4549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lang="tr-TR"/>
        </a:p>
      </dgm:t>
    </dgm:pt>
    <dgm:pt modelId="{295355AD-F2E0-4DBE-9AB6-FC2AA3C327AB}">
      <dgm:prSet/>
      <dgm:spPr/>
      <dgm:t>
        <a:bodyPr/>
        <a:lstStyle/>
        <a:p>
          <a:pPr rtl="0"/>
          <a:r>
            <a:rPr lang="tr-TR" dirty="0" smtClean="0"/>
            <a:t>Akciğer Şarbonu</a:t>
          </a:r>
          <a:endParaRPr lang="tr-TR" dirty="0"/>
        </a:p>
      </dgm:t>
    </dgm:pt>
    <dgm:pt modelId="{68CFD34E-6DB7-490C-9ADC-B5D98515E3A9}" type="parTrans" cxnId="{69B6022F-F177-42A8-BAE6-C66211BB9413}">
      <dgm:prSet/>
      <dgm:spPr/>
      <dgm:t>
        <a:bodyPr/>
        <a:lstStyle/>
        <a:p>
          <a:endParaRPr lang="tr-TR"/>
        </a:p>
      </dgm:t>
    </dgm:pt>
    <dgm:pt modelId="{AFBDD4DC-E556-4943-976A-6DDC869601DD}" type="sibTrans" cxnId="{69B6022F-F177-42A8-BAE6-C66211BB9413}">
      <dgm:prSet/>
      <dgm:spPr/>
      <dgm:t>
        <a:bodyPr/>
        <a:lstStyle/>
        <a:p>
          <a:endParaRPr lang="tr-TR"/>
        </a:p>
      </dgm:t>
    </dgm:pt>
    <dgm:pt modelId="{00341BEB-6158-4729-B378-F7743B714765}" type="pres">
      <dgm:prSet presAssocID="{D8D73EE1-8252-484C-8F80-811BB56C45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D831645-E357-4BE3-B8A8-0752AE02483E}" type="pres">
      <dgm:prSet presAssocID="{295355AD-F2E0-4DBE-9AB6-FC2AA3C327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397DFE-D8B4-42D4-8874-3684359083AF}" type="presOf" srcId="{295355AD-F2E0-4DBE-9AB6-FC2AA3C327AB}" destId="{2D831645-E357-4BE3-B8A8-0752AE02483E}" srcOrd="0" destOrd="0" presId="urn:microsoft.com/office/officeart/2005/8/layout/vList2"/>
    <dgm:cxn modelId="{69B6022F-F177-42A8-BAE6-C66211BB9413}" srcId="{D8D73EE1-8252-484C-8F80-811BB56C4549}" destId="{295355AD-F2E0-4DBE-9AB6-FC2AA3C327AB}" srcOrd="0" destOrd="0" parTransId="{68CFD34E-6DB7-490C-9ADC-B5D98515E3A9}" sibTransId="{AFBDD4DC-E556-4943-976A-6DDC869601DD}"/>
    <dgm:cxn modelId="{79846EE0-0C28-4793-AE51-DE8237FD53DF}" type="presOf" srcId="{D8D73EE1-8252-484C-8F80-811BB56C4549}" destId="{00341BEB-6158-4729-B378-F7743B714765}" srcOrd="0" destOrd="0" presId="urn:microsoft.com/office/officeart/2005/8/layout/vList2"/>
    <dgm:cxn modelId="{AF7B55B6-E17F-4097-99B7-3CEB036DE8DB}" type="presParOf" srcId="{00341BEB-6158-4729-B378-F7743B714765}" destId="{2D831645-E357-4BE3-B8A8-0752AE0248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FE5AB-EB19-48FE-B221-B97FA4666DC7}">
      <dsp:nvSpPr>
        <dsp:cNvPr id="0" name=""/>
        <dsp:cNvSpPr/>
      </dsp:nvSpPr>
      <dsp:spPr>
        <a:xfrm>
          <a:off x="0" y="0"/>
          <a:ext cx="1470025" cy="147002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3E467-0507-4E0C-B96D-231F025A60D6}">
      <dsp:nvSpPr>
        <dsp:cNvPr id="0" name=""/>
        <dsp:cNvSpPr/>
      </dsp:nvSpPr>
      <dsp:spPr>
        <a:xfrm>
          <a:off x="735012" y="0"/>
          <a:ext cx="7037387" cy="1470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kern="1200" dirty="0" err="1" smtClean="0"/>
            <a:t>Zoonozlarla</a:t>
          </a:r>
          <a:r>
            <a:rPr lang="tr-TR" sz="4100" kern="1200" dirty="0" smtClean="0"/>
            <a:t> Bulaşan Enfeksiyon Hastalıkları</a:t>
          </a:r>
          <a:endParaRPr lang="tr-TR" sz="4100" kern="1200" dirty="0"/>
        </a:p>
      </dsp:txBody>
      <dsp:txXfrm>
        <a:off x="735012" y="0"/>
        <a:ext cx="7037387" cy="14700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8A43-D57F-4D51-85C2-567316CBA3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FCEB-75A8-4C79-8961-321BC29B4D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8A43-D57F-4D51-85C2-567316CBA3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FCEB-75A8-4C79-8961-321BC29B4D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8A43-D57F-4D51-85C2-567316CBA3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FCEB-75A8-4C79-8961-321BC29B4D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8A43-D57F-4D51-85C2-567316CBA3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FCEB-75A8-4C79-8961-321BC29B4D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8A43-D57F-4D51-85C2-567316CBA3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FCEB-75A8-4C79-8961-321BC29B4D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8A43-D57F-4D51-85C2-567316CBA3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FCEB-75A8-4C79-8961-321BC29B4D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8A43-D57F-4D51-85C2-567316CBA3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FCEB-75A8-4C79-8961-321BC29B4D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8A43-D57F-4D51-85C2-567316CBA3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FCEB-75A8-4C79-8961-321BC29B4D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8A43-D57F-4D51-85C2-567316CBA3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FCEB-75A8-4C79-8961-321BC29B4D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8A43-D57F-4D51-85C2-567316CBA3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FCEB-75A8-4C79-8961-321BC29B4D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8A43-D57F-4D51-85C2-567316CBA3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FCEB-75A8-4C79-8961-321BC29B4D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B8A43-D57F-4D51-85C2-567316CBA322}" type="datetimeFigureOut">
              <a:rPr lang="tr-TR" smtClean="0"/>
              <a:pPr/>
              <a:t>3.9.2019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EFCEB-75A8-4C79-8961-321BC29B4DF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rct=j&amp;q=&amp;esrc=s&amp;source=images&amp;cd=&amp;cad=rja&amp;uact=8&amp;ved=0CAcQjRw&amp;url=https://www.studyblue.com/notes/note/n/respiratory-pathology/deck/7077303&amp;ei=F1gmVb2kJYnDOeCKgDg&amp;bvm=bv.90237346,d.bGg&amp;psig=AFQjCNGq6IUb1TWDQxwGPHsiCIIZDSahWA&amp;ust=142866244903103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rmAutofit fontScale="92500"/>
          </a:bodyPr>
          <a:lstStyle/>
          <a:p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Bodoni MT" pitchFamily="18" charset="0"/>
              </a:rPr>
              <a:t>Öğr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Bodoni MT" pitchFamily="18" charset="0"/>
              </a:rPr>
              <a:t>. Gör. </a:t>
            </a:r>
            <a:r>
              <a:rPr lang="tr-TR" b="1" smtClean="0">
                <a:solidFill>
                  <a:schemeClr val="accent3">
                    <a:lumMod val="75000"/>
                  </a:schemeClr>
                </a:solidFill>
                <a:latin typeface="Bodoni MT" pitchFamily="18" charset="0"/>
              </a:rPr>
              <a:t>Dr. Ayşegül </a:t>
            </a:r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latin typeface="Bodoni MT" pitchFamily="18" charset="0"/>
              </a:rPr>
              <a:t>ÖZTÜRK BİRGE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Deri Şarbonu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288" y="1676400"/>
            <a:ext cx="53054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37909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36195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8"/>
            <a:ext cx="3744416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01008"/>
            <a:ext cx="3733800" cy="254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i="1" dirty="0"/>
              <a:t>B. </a:t>
            </a:r>
            <a:r>
              <a:rPr lang="tr-TR" i="1" dirty="0" err="1"/>
              <a:t>anthracis</a:t>
            </a:r>
            <a:r>
              <a:rPr lang="tr-TR" i="1" dirty="0"/>
              <a:t> sporlarının </a:t>
            </a:r>
            <a:r>
              <a:rPr lang="tr-TR" b="1" i="1" dirty="0" err="1"/>
              <a:t>inhalasyonu</a:t>
            </a:r>
            <a:r>
              <a:rPr lang="tr-TR" b="1" i="1" dirty="0"/>
              <a:t> </a:t>
            </a:r>
            <a:r>
              <a:rPr lang="tr-TR" i="1" dirty="0"/>
              <a:t>sonucu </a:t>
            </a:r>
            <a:r>
              <a:rPr lang="tr-TR" i="1" dirty="0" err="1"/>
              <a:t>inhalasyon</a:t>
            </a:r>
            <a:r>
              <a:rPr lang="tr-TR" i="1" dirty="0"/>
              <a:t> şarbonu gelişir. </a:t>
            </a:r>
            <a:r>
              <a:rPr lang="tr-TR" i="1" dirty="0" err="1" smtClean="0"/>
              <a:t>İnhalasyon</a:t>
            </a:r>
            <a:r>
              <a:rPr lang="tr-TR" i="1" dirty="0" smtClean="0"/>
              <a:t> </a:t>
            </a:r>
            <a:r>
              <a:rPr lang="tr-TR" dirty="0" smtClean="0"/>
              <a:t>ile </a:t>
            </a:r>
            <a:r>
              <a:rPr lang="tr-TR" dirty="0"/>
              <a:t>alveollere ulaşan sporlar, </a:t>
            </a:r>
            <a:r>
              <a:rPr lang="tr-TR" dirty="0" err="1"/>
              <a:t>alveoler</a:t>
            </a:r>
            <a:r>
              <a:rPr lang="tr-TR" dirty="0"/>
              <a:t> </a:t>
            </a:r>
            <a:r>
              <a:rPr lang="tr-TR" dirty="0" err="1"/>
              <a:t>makrofajlar</a:t>
            </a:r>
            <a:r>
              <a:rPr lang="tr-TR" dirty="0"/>
              <a:t> tarafından fagosite edilir. </a:t>
            </a:r>
            <a:endParaRPr lang="tr-TR" dirty="0" smtClean="0"/>
          </a:p>
          <a:p>
            <a:r>
              <a:rPr lang="tr-TR" dirty="0" err="1" smtClean="0"/>
              <a:t>Mediastinal</a:t>
            </a:r>
            <a:r>
              <a:rPr lang="tr-TR" dirty="0" smtClean="0"/>
              <a:t> lenf düğümlerine </a:t>
            </a:r>
            <a:r>
              <a:rPr lang="tr-TR" dirty="0"/>
              <a:t>taşınır. Bakteri orada çoğalır, toksinlerini oluşturur. Lenf düğümlerinde </a:t>
            </a:r>
            <a:r>
              <a:rPr lang="tr-TR" dirty="0" err="1" smtClean="0"/>
              <a:t>hemorajik</a:t>
            </a:r>
            <a:r>
              <a:rPr lang="tr-TR" dirty="0" smtClean="0"/>
              <a:t> nekroz </a:t>
            </a:r>
            <a:r>
              <a:rPr lang="tr-TR" dirty="0"/>
              <a:t>gelişir. </a:t>
            </a:r>
            <a:endParaRPr lang="tr-TR" dirty="0" smtClean="0"/>
          </a:p>
          <a:p>
            <a:r>
              <a:rPr lang="tr-TR" dirty="0" smtClean="0"/>
              <a:t>Bazen </a:t>
            </a:r>
            <a:r>
              <a:rPr lang="tr-TR" dirty="0" err="1"/>
              <a:t>sekonder</a:t>
            </a:r>
            <a:r>
              <a:rPr lang="tr-TR" dirty="0"/>
              <a:t> </a:t>
            </a:r>
            <a:r>
              <a:rPr lang="tr-TR" dirty="0" err="1" smtClean="0"/>
              <a:t>pnömoni</a:t>
            </a:r>
            <a:r>
              <a:rPr lang="tr-TR" dirty="0" smtClean="0"/>
              <a:t> de gelişebilir</a:t>
            </a:r>
            <a:r>
              <a:rPr lang="tr-TR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Akciğer şarbonu </a:t>
            </a:r>
            <a:r>
              <a:rPr lang="tr-TR" dirty="0" err="1"/>
              <a:t>hemorajik</a:t>
            </a:r>
            <a:r>
              <a:rPr lang="tr-TR" dirty="0"/>
              <a:t> </a:t>
            </a:r>
            <a:r>
              <a:rPr lang="tr-TR" dirty="0" err="1"/>
              <a:t>mediastinal</a:t>
            </a:r>
            <a:r>
              <a:rPr lang="tr-TR" dirty="0"/>
              <a:t> </a:t>
            </a:r>
            <a:r>
              <a:rPr lang="tr-TR" dirty="0" err="1"/>
              <a:t>lenfadenit</a:t>
            </a:r>
            <a:r>
              <a:rPr lang="tr-TR" dirty="0"/>
              <a:t> ile karakterizedir. Akciğer </a:t>
            </a:r>
            <a:r>
              <a:rPr lang="tr-TR" dirty="0" err="1" smtClean="0"/>
              <a:t>grafisinde</a:t>
            </a:r>
            <a:r>
              <a:rPr lang="tr-TR" dirty="0" smtClean="0"/>
              <a:t>, </a:t>
            </a:r>
            <a:r>
              <a:rPr lang="tr-TR" dirty="0" err="1" smtClean="0"/>
              <a:t>mediastinal</a:t>
            </a:r>
            <a:r>
              <a:rPr lang="tr-TR" dirty="0" smtClean="0"/>
              <a:t> </a:t>
            </a:r>
            <a:r>
              <a:rPr lang="tr-TR" dirty="0"/>
              <a:t>genişleme görülür. </a:t>
            </a:r>
          </a:p>
          <a:p>
            <a:r>
              <a:rPr lang="tr-TR" dirty="0"/>
              <a:t>Akciğer şarbonu, deri ve barsak şarbonuna bağlı gelişen </a:t>
            </a:r>
            <a:r>
              <a:rPr lang="tr-TR" dirty="0" err="1"/>
              <a:t>sepsislerde</a:t>
            </a:r>
            <a:r>
              <a:rPr lang="tr-TR" dirty="0"/>
              <a:t> de görülebilir. </a:t>
            </a:r>
            <a:r>
              <a:rPr lang="tr-TR" dirty="0" smtClean="0"/>
              <a:t>Bu vakalarda </a:t>
            </a:r>
            <a:r>
              <a:rPr lang="tr-TR" dirty="0"/>
              <a:t>basillerin </a:t>
            </a:r>
            <a:r>
              <a:rPr lang="tr-TR" dirty="0" err="1"/>
              <a:t>embolizasyonuna</a:t>
            </a:r>
            <a:r>
              <a:rPr lang="tr-TR" dirty="0"/>
              <a:t> bağlı </a:t>
            </a:r>
            <a:r>
              <a:rPr lang="tr-TR" dirty="0" err="1"/>
              <a:t>hemorojik</a:t>
            </a:r>
            <a:r>
              <a:rPr lang="tr-TR" dirty="0"/>
              <a:t> </a:t>
            </a:r>
            <a:r>
              <a:rPr lang="tr-TR" dirty="0" err="1"/>
              <a:t>pnömoni</a:t>
            </a:r>
            <a:r>
              <a:rPr lang="tr-TR" dirty="0"/>
              <a:t> ve </a:t>
            </a:r>
            <a:r>
              <a:rPr lang="tr-TR" dirty="0" err="1"/>
              <a:t>bronkopnömoni</a:t>
            </a:r>
            <a:r>
              <a:rPr lang="tr-TR" dirty="0"/>
              <a:t> gelişir.</a:t>
            </a:r>
          </a:p>
          <a:p>
            <a:r>
              <a:rPr lang="tr-TR" dirty="0"/>
              <a:t>Hastalarda yüksek ateş ve öksürük vardır. </a:t>
            </a:r>
            <a:r>
              <a:rPr lang="tr-TR" dirty="0" err="1" smtClean="0"/>
              <a:t>Hemoptizi</a:t>
            </a:r>
            <a:r>
              <a:rPr lang="tr-TR" dirty="0" smtClean="0"/>
              <a:t> görülür.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i="1" dirty="0"/>
              <a:t>B. </a:t>
            </a:r>
            <a:r>
              <a:rPr lang="tr-TR" i="1" dirty="0" err="1"/>
              <a:t>anthracis</a:t>
            </a:r>
            <a:r>
              <a:rPr lang="tr-TR" i="1" dirty="0"/>
              <a:t> sporları ile </a:t>
            </a:r>
            <a:r>
              <a:rPr lang="tr-TR" i="1" dirty="0" err="1"/>
              <a:t>kontamine</a:t>
            </a:r>
            <a:r>
              <a:rPr lang="tr-TR" i="1" dirty="0"/>
              <a:t> et, diğer gıdalar veya içeceklerin </a:t>
            </a:r>
            <a:r>
              <a:rPr lang="tr-TR" i="1" dirty="0" smtClean="0"/>
              <a:t>alınmasından </a:t>
            </a:r>
            <a:r>
              <a:rPr lang="tr-TR" dirty="0" smtClean="0"/>
              <a:t>sonra </a:t>
            </a:r>
            <a:r>
              <a:rPr lang="tr-TR" dirty="0" err="1"/>
              <a:t>gastrointestinal</a:t>
            </a:r>
            <a:r>
              <a:rPr lang="tr-TR" dirty="0"/>
              <a:t> mukozada şarbon lezyonları oluşur. </a:t>
            </a:r>
            <a:endParaRPr lang="tr-TR" dirty="0" smtClean="0"/>
          </a:p>
          <a:p>
            <a:r>
              <a:rPr lang="tr-TR" dirty="0" smtClean="0"/>
              <a:t>Şarbon </a:t>
            </a:r>
            <a:r>
              <a:rPr lang="tr-TR" dirty="0"/>
              <a:t>lezyonları, </a:t>
            </a:r>
            <a:r>
              <a:rPr lang="tr-TR" dirty="0" err="1" smtClean="0"/>
              <a:t>gastrointestinal</a:t>
            </a:r>
            <a:r>
              <a:rPr lang="tr-TR" dirty="0" smtClean="0"/>
              <a:t> kanalın </a:t>
            </a:r>
            <a:r>
              <a:rPr lang="tr-TR" dirty="0"/>
              <a:t>her yerinde görülebilir. Semptomlar genellikle </a:t>
            </a:r>
            <a:r>
              <a:rPr lang="tr-TR" dirty="0" err="1"/>
              <a:t>kontamine</a:t>
            </a:r>
            <a:r>
              <a:rPr lang="tr-TR" dirty="0"/>
              <a:t> gıdaların yenilmesinden </a:t>
            </a:r>
            <a:r>
              <a:rPr lang="tr-TR" dirty="0" smtClean="0"/>
              <a:t>2-5 gün </a:t>
            </a:r>
            <a:r>
              <a:rPr lang="tr-TR" dirty="0"/>
              <a:t>sonra ortaya çıkar. </a:t>
            </a:r>
            <a:endParaRPr lang="tr-TR" dirty="0" smtClean="0"/>
          </a:p>
          <a:p>
            <a:r>
              <a:rPr lang="tr-TR" dirty="0" err="1" smtClean="0"/>
              <a:t>Gastrointestinal</a:t>
            </a:r>
            <a:r>
              <a:rPr lang="tr-TR" dirty="0" smtClean="0"/>
              <a:t> </a:t>
            </a:r>
            <a:r>
              <a:rPr lang="tr-TR" dirty="0"/>
              <a:t>şarbonda, lezyon en sık terminal </a:t>
            </a:r>
            <a:r>
              <a:rPr lang="tr-TR" dirty="0" err="1"/>
              <a:t>ileum</a:t>
            </a:r>
            <a:r>
              <a:rPr lang="tr-TR" dirty="0"/>
              <a:t> ve </a:t>
            </a:r>
            <a:r>
              <a:rPr lang="tr-TR" dirty="0" err="1" smtClean="0"/>
              <a:t>ileoçekal</a:t>
            </a:r>
            <a:r>
              <a:rPr lang="tr-TR" dirty="0" smtClean="0"/>
              <a:t> bölgede </a:t>
            </a:r>
            <a:r>
              <a:rPr lang="tr-TR" dirty="0"/>
              <a:t>yerleşir. Tek veya birden fazla ülser ve yaygın mukoza ödemi gelişir. </a:t>
            </a:r>
            <a:endParaRPr lang="tr-TR" dirty="0" smtClean="0"/>
          </a:p>
          <a:p>
            <a:r>
              <a:rPr lang="tr-TR" dirty="0" smtClean="0"/>
              <a:t>Batında asit gelişir</a:t>
            </a:r>
            <a:r>
              <a:rPr lang="tr-TR" dirty="0"/>
              <a:t>. </a:t>
            </a:r>
            <a:r>
              <a:rPr lang="tr-TR" dirty="0" err="1"/>
              <a:t>Mezenterik</a:t>
            </a:r>
            <a:r>
              <a:rPr lang="tr-TR" dirty="0"/>
              <a:t> lenf bezleri şiş ve </a:t>
            </a:r>
            <a:r>
              <a:rPr lang="tr-TR" dirty="0" err="1"/>
              <a:t>hemorajiktir</a:t>
            </a:r>
            <a:r>
              <a:rPr lang="tr-TR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06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Deri, akciğer ve barsak gibi </a:t>
            </a:r>
            <a:r>
              <a:rPr lang="tr-TR" dirty="0" err="1"/>
              <a:t>primer</a:t>
            </a:r>
            <a:r>
              <a:rPr lang="tr-TR" dirty="0"/>
              <a:t> yerleşim odaklarından </a:t>
            </a:r>
            <a:r>
              <a:rPr lang="tr-TR" b="1" dirty="0" err="1"/>
              <a:t>lenfohemotojen</a:t>
            </a:r>
            <a:r>
              <a:rPr lang="tr-TR" dirty="0"/>
              <a:t> </a:t>
            </a:r>
            <a:r>
              <a:rPr lang="tr-TR" dirty="0" smtClean="0"/>
              <a:t>yayılım sonucu </a:t>
            </a:r>
            <a:r>
              <a:rPr lang="tr-TR" dirty="0"/>
              <a:t>gelişir. Bu klinik formların %5’inde menenjit geliştiği belirtilmektedir</a:t>
            </a:r>
            <a:r>
              <a:rPr lang="tr-TR" dirty="0" smtClean="0"/>
              <a:t>.</a:t>
            </a:r>
          </a:p>
          <a:p>
            <a:r>
              <a:rPr lang="tr-TR" dirty="0"/>
              <a:t>Beyin omurilik sıvısı </a:t>
            </a:r>
            <a:r>
              <a:rPr lang="tr-TR" dirty="0" err="1"/>
              <a:t>hemorajiktir</a:t>
            </a:r>
            <a:r>
              <a:rPr lang="tr-TR" dirty="0"/>
              <a:t>, damarlarda </a:t>
            </a:r>
            <a:r>
              <a:rPr lang="tr-TR" dirty="0" err="1"/>
              <a:t>trombüs</a:t>
            </a:r>
            <a:r>
              <a:rPr lang="tr-TR" dirty="0"/>
              <a:t> ve </a:t>
            </a:r>
            <a:r>
              <a:rPr lang="tr-TR" dirty="0" err="1" smtClean="0"/>
              <a:t>hemoroji</a:t>
            </a:r>
            <a:r>
              <a:rPr lang="tr-TR" dirty="0" smtClean="0"/>
              <a:t> </a:t>
            </a:r>
            <a:r>
              <a:rPr lang="tr-TR" dirty="0"/>
              <a:t>gözlenir</a:t>
            </a:r>
            <a:r>
              <a:rPr lang="tr-TR" dirty="0" smtClean="0"/>
              <a:t>. </a:t>
            </a:r>
            <a:r>
              <a:rPr lang="tr-TR" dirty="0" err="1" smtClean="0"/>
              <a:t>Prognoz</a:t>
            </a:r>
            <a:r>
              <a:rPr lang="tr-TR" dirty="0" smtClean="0"/>
              <a:t> kötüdür.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Deri şarbonunda direkt preparat ve kültür için uygun materyal; </a:t>
            </a:r>
            <a:r>
              <a:rPr lang="tr-TR" dirty="0"/>
              <a:t>lezyon alanı %</a:t>
            </a:r>
            <a:r>
              <a:rPr lang="tr-TR" dirty="0" smtClean="0"/>
              <a:t>70’lik alkol </a:t>
            </a:r>
            <a:r>
              <a:rPr lang="tr-TR" dirty="0"/>
              <a:t>ile silinir. Erken şarbon lezyonlarında vezikül sıvısından </a:t>
            </a:r>
            <a:r>
              <a:rPr lang="tr-TR" dirty="0" smtClean="0"/>
              <a:t>enjektör </a:t>
            </a:r>
            <a:r>
              <a:rPr lang="tr-TR" dirty="0"/>
              <a:t>ile sıvı alınır. </a:t>
            </a:r>
            <a:endParaRPr lang="tr-TR" dirty="0" smtClean="0"/>
          </a:p>
          <a:p>
            <a:r>
              <a:rPr lang="tr-TR" dirty="0" smtClean="0"/>
              <a:t>Eski </a:t>
            </a:r>
            <a:r>
              <a:rPr lang="tr-TR" dirty="0"/>
              <a:t>lezyonlarda ise </a:t>
            </a:r>
            <a:r>
              <a:rPr lang="tr-TR" dirty="0" err="1" smtClean="0"/>
              <a:t>skar</a:t>
            </a:r>
            <a:r>
              <a:rPr lang="tr-TR" dirty="0" smtClean="0"/>
              <a:t> </a:t>
            </a:r>
            <a:r>
              <a:rPr lang="tr-TR" dirty="0"/>
              <a:t>bir forseps ile kaldırılır, </a:t>
            </a:r>
            <a:r>
              <a:rPr lang="tr-TR" dirty="0" err="1"/>
              <a:t>kapiller</a:t>
            </a:r>
            <a:r>
              <a:rPr lang="tr-TR" dirty="0"/>
              <a:t> tüp </a:t>
            </a:r>
            <a:r>
              <a:rPr lang="tr-TR" dirty="0" smtClean="0"/>
              <a:t>ile veya </a:t>
            </a:r>
            <a:r>
              <a:rPr lang="tr-TR" dirty="0" err="1" smtClean="0"/>
              <a:t>eküvyon</a:t>
            </a:r>
            <a:r>
              <a:rPr lang="tr-TR" dirty="0" smtClean="0"/>
              <a:t> (kültür çubukları) </a:t>
            </a:r>
            <a:r>
              <a:rPr lang="tr-TR" dirty="0" err="1" smtClean="0"/>
              <a:t>skar</a:t>
            </a:r>
            <a:r>
              <a:rPr lang="tr-TR" dirty="0" smtClean="0"/>
              <a:t> </a:t>
            </a:r>
            <a:r>
              <a:rPr lang="tr-TR" dirty="0"/>
              <a:t>altındaki lezyona döndürülerek sürülür ve </a:t>
            </a:r>
            <a:r>
              <a:rPr lang="tr-TR" dirty="0" smtClean="0"/>
              <a:t>materyal </a:t>
            </a:r>
            <a:r>
              <a:rPr lang="tr-TR" dirty="0"/>
              <a:t>alınır.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Akciğer şarbonunda, balgam veya </a:t>
            </a:r>
            <a:r>
              <a:rPr lang="tr-TR" dirty="0" err="1"/>
              <a:t>plevral</a:t>
            </a:r>
            <a:r>
              <a:rPr lang="tr-TR" dirty="0"/>
              <a:t> mayi örnekleri ve kan kültürü ile </a:t>
            </a:r>
            <a:r>
              <a:rPr lang="tr-TR" dirty="0" smtClean="0"/>
              <a:t>tanı konabilir</a:t>
            </a:r>
            <a:r>
              <a:rPr lang="tr-TR" dirty="0"/>
              <a:t>.</a:t>
            </a:r>
          </a:p>
          <a:p>
            <a:r>
              <a:rPr lang="tr-TR" dirty="0" smtClean="0"/>
              <a:t>Barsak </a:t>
            </a:r>
            <a:r>
              <a:rPr lang="tr-TR" dirty="0"/>
              <a:t>şarbonunda ise, dışkı, kusmuk veya asit sıvısı örnekleri </a:t>
            </a:r>
            <a:r>
              <a:rPr lang="tr-TR" dirty="0" smtClean="0"/>
              <a:t>alınmalıdır</a:t>
            </a:r>
            <a:r>
              <a:rPr lang="tr-TR" dirty="0"/>
              <a:t>.</a:t>
            </a:r>
          </a:p>
          <a:p>
            <a:r>
              <a:rPr lang="tr-TR" dirty="0" smtClean="0"/>
              <a:t>Şarbon </a:t>
            </a:r>
            <a:r>
              <a:rPr lang="tr-TR" dirty="0"/>
              <a:t>menenjitinde incelenecek klinik örnek </a:t>
            </a:r>
            <a:r>
              <a:rPr lang="tr-TR" dirty="0" err="1"/>
              <a:t>BOS’tur</a:t>
            </a:r>
            <a:r>
              <a:rPr lang="tr-TR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Şarbon Tedavisi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Şarbonun her üç klinik formu da tedavi edilmediğinde öldürücüdür. Deri </a:t>
            </a:r>
            <a:r>
              <a:rPr lang="tr-TR" dirty="0" smtClean="0"/>
              <a:t>şarbonu kendiliğinden </a:t>
            </a:r>
            <a:r>
              <a:rPr lang="tr-TR" dirty="0"/>
              <a:t>düzelebilir. Tedavi edilmeyen deri şarbonu olgularının %10-20’sinde </a:t>
            </a:r>
            <a:r>
              <a:rPr lang="tr-TR" dirty="0" err="1" smtClean="0"/>
              <a:t>sepsis</a:t>
            </a:r>
            <a:r>
              <a:rPr lang="tr-TR" dirty="0" smtClean="0"/>
              <a:t> gelişir </a:t>
            </a:r>
            <a:r>
              <a:rPr lang="tr-TR" dirty="0"/>
              <a:t>ve ölümle sonuçlanır. </a:t>
            </a:r>
            <a:r>
              <a:rPr lang="tr-TR" dirty="0" smtClean="0"/>
              <a:t>Tedavi ile bu oran %3’e inmiştir. </a:t>
            </a:r>
          </a:p>
          <a:p>
            <a:r>
              <a:rPr lang="tr-TR" dirty="0" err="1" smtClean="0"/>
              <a:t>İnhalasyon</a:t>
            </a:r>
            <a:r>
              <a:rPr lang="tr-TR" dirty="0" smtClean="0"/>
              <a:t> </a:t>
            </a:r>
            <a:r>
              <a:rPr lang="tr-TR" dirty="0"/>
              <a:t>şarbonu ve </a:t>
            </a:r>
            <a:r>
              <a:rPr lang="tr-TR" dirty="0" smtClean="0"/>
              <a:t>şarbon menenjiti </a:t>
            </a:r>
            <a:r>
              <a:rPr lang="tr-TR" dirty="0"/>
              <a:t>de hemen hemen daima öldürücüdür. </a:t>
            </a:r>
            <a:r>
              <a:rPr lang="tr-TR" dirty="0" err="1"/>
              <a:t>Gastrointestinal</a:t>
            </a:r>
            <a:r>
              <a:rPr lang="tr-TR" dirty="0"/>
              <a:t> şarbonda ise ölüm </a:t>
            </a:r>
            <a:r>
              <a:rPr lang="tr-TR" dirty="0" smtClean="0"/>
              <a:t>oranı tedaviye </a:t>
            </a:r>
            <a:r>
              <a:rPr lang="tr-TR" dirty="0"/>
              <a:t>rağmen %25-75 arasındadır.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1475"/>
            <a:ext cx="9144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yagram"/>
          <p:cNvGraphicFramePr/>
          <p:nvPr/>
        </p:nvGraphicFramePr>
        <p:xfrm>
          <a:off x="467544" y="2924944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96448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Şarbondan Korunma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Şarbon için risk altında olan kişilerin, </a:t>
            </a:r>
            <a:r>
              <a:rPr lang="tr-TR" dirty="0" smtClean="0"/>
              <a:t>de</a:t>
            </a:r>
            <a:r>
              <a:rPr lang="sv-SE" dirty="0" smtClean="0"/>
              <a:t>kontamin</a:t>
            </a:r>
            <a:r>
              <a:rPr lang="tr-TR" dirty="0" err="1" smtClean="0"/>
              <a:t>asyonu</a:t>
            </a:r>
            <a:r>
              <a:rPr lang="tr-TR" dirty="0" smtClean="0"/>
              <a:t> esastır. </a:t>
            </a:r>
          </a:p>
          <a:p>
            <a:r>
              <a:rPr lang="tr-TR" dirty="0" smtClean="0"/>
              <a:t>Enfeksiyon </a:t>
            </a:r>
            <a:r>
              <a:rPr lang="tr-TR" dirty="0"/>
              <a:t>kontrol programı, </a:t>
            </a:r>
            <a:endParaRPr lang="tr-TR" dirty="0" smtClean="0"/>
          </a:p>
          <a:p>
            <a:pPr lvl="1"/>
            <a:r>
              <a:rPr lang="tr-TR" dirty="0" smtClean="0"/>
              <a:t>şarbon </a:t>
            </a:r>
            <a:r>
              <a:rPr lang="tr-TR" dirty="0"/>
              <a:t>yönünden </a:t>
            </a:r>
            <a:r>
              <a:rPr lang="tr-TR" dirty="0" smtClean="0"/>
              <a:t>risk grubunun </a:t>
            </a:r>
            <a:r>
              <a:rPr lang="tr-TR" dirty="0"/>
              <a:t>eğitimi, </a:t>
            </a:r>
            <a:endParaRPr lang="tr-TR" dirty="0" smtClean="0"/>
          </a:p>
          <a:p>
            <a:pPr lvl="1"/>
            <a:r>
              <a:rPr lang="tr-TR" dirty="0" err="1" smtClean="0"/>
              <a:t>kontamine</a:t>
            </a:r>
            <a:r>
              <a:rPr lang="tr-TR" dirty="0" smtClean="0"/>
              <a:t> </a:t>
            </a:r>
            <a:r>
              <a:rPr lang="tr-TR" dirty="0"/>
              <a:t>materyallerin </a:t>
            </a:r>
            <a:r>
              <a:rPr lang="tr-TR" dirty="0" err="1"/>
              <a:t>dekontaminasyonu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 smtClean="0"/>
              <a:t>endüstriyel </a:t>
            </a:r>
            <a:r>
              <a:rPr lang="tr-TR" dirty="0"/>
              <a:t>alanda </a:t>
            </a:r>
            <a:r>
              <a:rPr lang="tr-TR" dirty="0" smtClean="0"/>
              <a:t>hayvansal ürünleri </a:t>
            </a:r>
            <a:r>
              <a:rPr lang="tr-TR" dirty="0"/>
              <a:t>işleyen, </a:t>
            </a:r>
            <a:r>
              <a:rPr lang="tr-TR" i="1" dirty="0"/>
              <a:t>B. </a:t>
            </a:r>
            <a:r>
              <a:rPr lang="tr-TR" i="1" dirty="0" err="1"/>
              <a:t>anthracis</a:t>
            </a:r>
            <a:r>
              <a:rPr lang="tr-TR" i="1" dirty="0"/>
              <a:t> sporları ile bulaş olasılığı olan ekipmanların düzenli </a:t>
            </a:r>
            <a:r>
              <a:rPr lang="tr-TR" i="1" dirty="0" smtClean="0"/>
              <a:t>temizliğinin </a:t>
            </a:r>
            <a:r>
              <a:rPr lang="tr-TR" dirty="0" smtClean="0"/>
              <a:t>sağlanması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 smtClean="0"/>
              <a:t>işçilerin </a:t>
            </a:r>
            <a:r>
              <a:rPr lang="tr-TR" dirty="0"/>
              <a:t>iş elbisesi kullanmaları ve el yıkama alışkanlığının </a:t>
            </a:r>
            <a:r>
              <a:rPr lang="tr-TR" dirty="0" smtClean="0"/>
              <a:t>yerleştirilmesini kapsamalıdır</a:t>
            </a:r>
            <a:r>
              <a:rPr lang="tr-TR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574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b="1" dirty="0"/>
              <a:t>Direkt </a:t>
            </a:r>
            <a:r>
              <a:rPr lang="tr-TR" b="1" dirty="0" err="1"/>
              <a:t>Bulaşı</a:t>
            </a:r>
            <a:r>
              <a:rPr lang="tr-TR" b="1" dirty="0"/>
              <a:t> Önlemek İçin Öneriler</a:t>
            </a:r>
          </a:p>
          <a:p>
            <a:r>
              <a:rPr lang="tr-TR" dirty="0" smtClean="0"/>
              <a:t>Lezyona </a:t>
            </a:r>
            <a:r>
              <a:rPr lang="tr-TR" dirty="0"/>
              <a:t>çıplak elle dokunulmamalıdır. Pansuman esnasında sağlık personeli </a:t>
            </a:r>
            <a:r>
              <a:rPr lang="tr-TR" dirty="0" smtClean="0"/>
              <a:t>eldiven giymelidir</a:t>
            </a:r>
            <a:r>
              <a:rPr lang="tr-TR" dirty="0"/>
              <a:t>,</a:t>
            </a:r>
          </a:p>
          <a:p>
            <a:r>
              <a:rPr lang="tr-TR" dirty="0" smtClean="0"/>
              <a:t>Deri </a:t>
            </a:r>
            <a:r>
              <a:rPr lang="tr-TR" dirty="0"/>
              <a:t>lezyonunun pansumanı, steril serum fizyolojik ile yıkanarak günlük yapılmalıdır,</a:t>
            </a:r>
          </a:p>
          <a:p>
            <a:r>
              <a:rPr lang="tr-TR" dirty="0" smtClean="0"/>
              <a:t>Lezyon </a:t>
            </a:r>
            <a:r>
              <a:rPr lang="tr-TR" dirty="0"/>
              <a:t>steril bir gazlı bez ile kapalı tutulmalıdır</a:t>
            </a:r>
            <a:r>
              <a:rPr lang="tr-TR" dirty="0" smtClean="0"/>
              <a:t>,</a:t>
            </a:r>
          </a:p>
          <a:p>
            <a:r>
              <a:rPr lang="fi-FI" dirty="0" smtClean="0"/>
              <a:t> </a:t>
            </a:r>
            <a:r>
              <a:rPr lang="fi-FI" dirty="0"/>
              <a:t>Lezyon en az 48–72 saat kapalı tutulmalıdır,</a:t>
            </a:r>
          </a:p>
          <a:p>
            <a:r>
              <a:rPr lang="tr-TR" dirty="0" smtClean="0"/>
              <a:t>Kullanılan </a:t>
            </a:r>
            <a:r>
              <a:rPr lang="tr-TR" dirty="0"/>
              <a:t>eldivenler tek kullanımlık </a:t>
            </a:r>
            <a:r>
              <a:rPr lang="tr-TR" dirty="0" smtClean="0"/>
              <a:t>olmalıdır</a:t>
            </a:r>
            <a:r>
              <a:rPr lang="tr-TR" dirty="0"/>
              <a:t>,</a:t>
            </a:r>
          </a:p>
          <a:p>
            <a:r>
              <a:rPr lang="tr-TR" dirty="0" smtClean="0"/>
              <a:t>Kullanılan </a:t>
            </a:r>
            <a:r>
              <a:rPr lang="tr-TR" dirty="0"/>
              <a:t>eldiven, pansuman materyali usulüne uygun şekilde yakılmalı </a:t>
            </a:r>
            <a:r>
              <a:rPr lang="tr-TR" dirty="0" smtClean="0"/>
              <a:t>veya otoklavdan </a:t>
            </a:r>
            <a:r>
              <a:rPr lang="tr-TR" dirty="0"/>
              <a:t>geçirildikten sonra tıbbı atık torbasına atılmalıdır,</a:t>
            </a:r>
          </a:p>
          <a:p>
            <a:r>
              <a:rPr lang="tr-TR" dirty="0" smtClean="0"/>
              <a:t>Pansumanda </a:t>
            </a:r>
            <a:r>
              <a:rPr lang="tr-TR" dirty="0"/>
              <a:t>kullanılan ekipmanlar sterilize edilmelidir,</a:t>
            </a:r>
          </a:p>
          <a:p>
            <a:r>
              <a:rPr lang="tr-TR" dirty="0" smtClean="0"/>
              <a:t>Hasta </a:t>
            </a:r>
            <a:r>
              <a:rPr lang="tr-TR" dirty="0"/>
              <a:t>ile aile bireylerinin teması nedeniyle veya sağlık çalışanlarının hasta </a:t>
            </a:r>
            <a:r>
              <a:rPr lang="tr-TR" dirty="0" smtClean="0"/>
              <a:t>bakımı vermeleri </a:t>
            </a:r>
            <a:r>
              <a:rPr lang="tr-TR" dirty="0"/>
              <a:t>nedeni ile antibiyotik </a:t>
            </a:r>
            <a:r>
              <a:rPr lang="tr-TR" dirty="0" err="1"/>
              <a:t>profilaksisi</a:t>
            </a:r>
            <a:r>
              <a:rPr lang="tr-TR" dirty="0"/>
              <a:t> verilme </a:t>
            </a:r>
            <a:r>
              <a:rPr lang="tr-TR" dirty="0" err="1"/>
              <a:t>endikasyonu</a:t>
            </a:r>
            <a:r>
              <a:rPr lang="tr-TR" dirty="0"/>
              <a:t> veya aşı </a:t>
            </a:r>
            <a:r>
              <a:rPr lang="tr-TR" dirty="0" smtClean="0"/>
              <a:t>yapma </a:t>
            </a:r>
            <a:r>
              <a:rPr lang="tr-TR" dirty="0" err="1" smtClean="0"/>
              <a:t>endikasyonu</a:t>
            </a:r>
            <a:r>
              <a:rPr lang="tr-TR" dirty="0" smtClean="0"/>
              <a:t> </a:t>
            </a:r>
            <a:r>
              <a:rPr lang="tr-TR" b="1" dirty="0"/>
              <a:t>yoktur.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yagram"/>
          <p:cNvGraphicFramePr/>
          <p:nvPr/>
        </p:nvGraphicFramePr>
        <p:xfrm>
          <a:off x="467544" y="263691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Kuduz, </a:t>
            </a:r>
            <a:r>
              <a:rPr lang="tr-TR" i="1" dirty="0" err="1"/>
              <a:t>Rhabdoviridae</a:t>
            </a:r>
            <a:r>
              <a:rPr lang="tr-TR" i="1" dirty="0"/>
              <a:t> </a:t>
            </a:r>
            <a:r>
              <a:rPr lang="tr-TR" i="1" dirty="0" smtClean="0"/>
              <a:t>ailesinden </a:t>
            </a:r>
            <a:r>
              <a:rPr lang="tr-TR" b="1" i="1" dirty="0" smtClean="0"/>
              <a:t>RNA </a:t>
            </a:r>
            <a:r>
              <a:rPr lang="tr-TR" b="1" i="1" dirty="0"/>
              <a:t>virüsü </a:t>
            </a:r>
            <a:r>
              <a:rPr lang="tr-TR" i="1" dirty="0"/>
              <a:t>ile </a:t>
            </a:r>
            <a:r>
              <a:rPr lang="tr-TR" i="1" dirty="0" smtClean="0"/>
              <a:t>oluşan </a:t>
            </a:r>
            <a:r>
              <a:rPr lang="tr-TR" dirty="0" err="1" smtClean="0"/>
              <a:t>zoonotik</a:t>
            </a:r>
            <a:r>
              <a:rPr lang="tr-TR" dirty="0"/>
              <a:t>, akut, ilerleyici </a:t>
            </a:r>
            <a:r>
              <a:rPr lang="tr-TR" dirty="0" err="1"/>
              <a:t>viral</a:t>
            </a:r>
            <a:r>
              <a:rPr lang="tr-TR" dirty="0"/>
              <a:t> bir </a:t>
            </a:r>
            <a:r>
              <a:rPr lang="tr-TR" dirty="0" err="1"/>
              <a:t>ensefalomiyelittir</a:t>
            </a:r>
            <a:r>
              <a:rPr lang="tr-TR" dirty="0" smtClean="0"/>
              <a:t>.</a:t>
            </a:r>
          </a:p>
          <a:p>
            <a:r>
              <a:rPr lang="tr-TR" dirty="0"/>
              <a:t>Ülkemiz halen </a:t>
            </a:r>
            <a:r>
              <a:rPr lang="tr-TR" dirty="0" smtClean="0"/>
              <a:t>kuduz enfeksiyonu </a:t>
            </a:r>
            <a:r>
              <a:rPr lang="tr-TR" dirty="0"/>
              <a:t>yönünden endemik bir bölgedir. Sağlık Bakanlığının verilerine göre </a:t>
            </a:r>
            <a:r>
              <a:rPr lang="tr-TR" dirty="0" smtClean="0"/>
              <a:t>ülkemizde, 1973 </a:t>
            </a:r>
            <a:r>
              <a:rPr lang="tr-TR" dirty="0"/>
              <a:t>yılında kuduz </a:t>
            </a:r>
            <a:r>
              <a:rPr lang="tr-TR" dirty="0" err="1"/>
              <a:t>mortalite</a:t>
            </a:r>
            <a:r>
              <a:rPr lang="tr-TR" dirty="0"/>
              <a:t> hızı bir milyonda 1,05 iken bu oran 2000 yılına gelindiğinde </a:t>
            </a:r>
            <a:r>
              <a:rPr lang="tr-TR" dirty="0" smtClean="0"/>
              <a:t>0,04’e gerilemiştir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Yıllık </a:t>
            </a:r>
            <a:r>
              <a:rPr lang="tr-TR" dirty="0"/>
              <a:t>yaklaşık 180.000 şüpheli ısırık olgusu sağlık kuruluşlarına başvurmaktadır.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Kuduz enfeksiyonu için, endemik bölgede yaşayanlar, doğa ile teması sık olan </a:t>
            </a:r>
            <a:r>
              <a:rPr lang="tr-TR" dirty="0" smtClean="0"/>
              <a:t>kişiler, avcılar</a:t>
            </a:r>
            <a:r>
              <a:rPr lang="tr-TR" dirty="0"/>
              <a:t>, gezginler, mağaracılıkla uğraşanlar, hayvancılık ile uğraşanlar, çobanlar, kasaplar,</a:t>
            </a:r>
          </a:p>
          <a:p>
            <a:r>
              <a:rPr lang="tr-TR" dirty="0"/>
              <a:t>mezbaha çalışanları, veteriner hekimler, veteriner sağlık teknisyenleri, köpek üretim </a:t>
            </a:r>
            <a:r>
              <a:rPr lang="tr-TR" dirty="0" smtClean="0"/>
              <a:t>merkezleri ve </a:t>
            </a:r>
            <a:r>
              <a:rPr lang="tr-TR" dirty="0"/>
              <a:t>köpek pansiyonlarında çalışanlar, geçici hayvan bakımevi çalışanları, belediye </a:t>
            </a:r>
            <a:r>
              <a:rPr lang="tr-TR" dirty="0" smtClean="0"/>
              <a:t>hayvan toplama </a:t>
            </a:r>
            <a:r>
              <a:rPr lang="tr-TR" dirty="0"/>
              <a:t>görevlileri, kamp yapanlar ve hastaların yakınları riskli </a:t>
            </a:r>
            <a:r>
              <a:rPr lang="tr-TR" dirty="0" smtClean="0"/>
              <a:t>gruplardır.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İnkübasyon</a:t>
            </a:r>
            <a:r>
              <a:rPr lang="tr-TR" b="1" dirty="0"/>
              <a:t> periyodu; </a:t>
            </a:r>
            <a:r>
              <a:rPr lang="tr-TR" dirty="0"/>
              <a:t>ortalama 1-3 aydır</a:t>
            </a:r>
            <a:r>
              <a:rPr lang="tr-TR" dirty="0" smtClean="0"/>
              <a:t>.</a:t>
            </a:r>
          </a:p>
          <a:p>
            <a:r>
              <a:rPr lang="tr-TR" b="1" dirty="0" err="1" smtClean="0"/>
              <a:t>Prodromal</a:t>
            </a:r>
            <a:r>
              <a:rPr lang="tr-TR" b="1" dirty="0" smtClean="0"/>
              <a:t> dönem; </a:t>
            </a:r>
          </a:p>
          <a:p>
            <a:pPr lvl="1"/>
            <a:r>
              <a:rPr lang="tr-TR" dirty="0" smtClean="0"/>
              <a:t>Halsizlik</a:t>
            </a:r>
            <a:r>
              <a:rPr lang="tr-TR" dirty="0"/>
              <a:t>, iştahsızlık, </a:t>
            </a:r>
            <a:r>
              <a:rPr lang="tr-TR" dirty="0" err="1"/>
              <a:t>irritabilite</a:t>
            </a:r>
            <a:r>
              <a:rPr lang="tr-TR" dirty="0"/>
              <a:t>, </a:t>
            </a:r>
            <a:r>
              <a:rPr lang="tr-TR" dirty="0" err="1"/>
              <a:t>subfebril</a:t>
            </a:r>
            <a:r>
              <a:rPr lang="tr-TR" dirty="0"/>
              <a:t> ateş, boğaz ağrısı, </a:t>
            </a:r>
            <a:r>
              <a:rPr lang="tr-TR" dirty="0" smtClean="0"/>
              <a:t>baş ağrısı</a:t>
            </a:r>
            <a:r>
              <a:rPr lang="tr-TR" dirty="0"/>
              <a:t>, bulantı ve kusma gibi </a:t>
            </a:r>
            <a:r>
              <a:rPr lang="tr-TR" dirty="0" err="1"/>
              <a:t>non</a:t>
            </a:r>
            <a:r>
              <a:rPr lang="tr-TR" dirty="0"/>
              <a:t>-spesifik grip benzeri semptomlar ile seyreder. </a:t>
            </a:r>
            <a:endParaRPr lang="tr-TR" dirty="0" smtClean="0"/>
          </a:p>
          <a:p>
            <a:pPr lvl="1"/>
            <a:r>
              <a:rPr lang="tr-TR" dirty="0" smtClean="0"/>
              <a:t>Bazen virüsün giriş </a:t>
            </a:r>
            <a:r>
              <a:rPr lang="tr-TR" dirty="0"/>
              <a:t>yerinde </a:t>
            </a:r>
            <a:r>
              <a:rPr lang="tr-TR" dirty="0" err="1"/>
              <a:t>parastezi</a:t>
            </a:r>
            <a:r>
              <a:rPr lang="tr-TR" dirty="0"/>
              <a:t>, </a:t>
            </a:r>
            <a:r>
              <a:rPr lang="tr-TR" dirty="0" smtClean="0"/>
              <a:t>ağrı, </a:t>
            </a:r>
            <a:r>
              <a:rPr lang="tr-TR" dirty="0"/>
              <a:t>kaşıntı gibi spesifik nörolojik bulgular görülebilir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/>
              <a:t>Akut nörolojik dönem; </a:t>
            </a:r>
            <a:endParaRPr lang="tr-TR" b="1" dirty="0" smtClean="0"/>
          </a:p>
          <a:p>
            <a:pPr lvl="1"/>
            <a:r>
              <a:rPr lang="tr-TR" dirty="0" smtClean="0"/>
              <a:t>Hem </a:t>
            </a:r>
            <a:r>
              <a:rPr lang="tr-TR" dirty="0"/>
              <a:t>saldırgan hem de sessiz formlarda </a:t>
            </a:r>
            <a:r>
              <a:rPr lang="tr-TR" dirty="0" err="1"/>
              <a:t>prodrom</a:t>
            </a:r>
            <a:r>
              <a:rPr lang="tr-TR" dirty="0"/>
              <a:t> </a:t>
            </a:r>
            <a:r>
              <a:rPr lang="tr-TR" dirty="0" smtClean="0"/>
              <a:t>dönemini takiben </a:t>
            </a:r>
            <a:r>
              <a:rPr lang="tr-TR" dirty="0"/>
              <a:t>2-7 gün kadar sürer. </a:t>
            </a:r>
            <a:r>
              <a:rPr lang="tr-TR" dirty="0" err="1"/>
              <a:t>Ensefalitik</a:t>
            </a:r>
            <a:r>
              <a:rPr lang="tr-TR" dirty="0"/>
              <a:t> (saldırgan) kuduz formunda klasik olarak </a:t>
            </a:r>
            <a:r>
              <a:rPr lang="tr-TR" dirty="0" smtClean="0"/>
              <a:t>hidrofobi, </a:t>
            </a:r>
            <a:r>
              <a:rPr lang="tr-TR" dirty="0" err="1" smtClean="0"/>
              <a:t>aerofobi</a:t>
            </a:r>
            <a:r>
              <a:rPr lang="tr-TR" dirty="0"/>
              <a:t>, </a:t>
            </a:r>
            <a:r>
              <a:rPr lang="tr-TR" dirty="0" err="1"/>
              <a:t>farengeal</a:t>
            </a:r>
            <a:r>
              <a:rPr lang="tr-TR" dirty="0"/>
              <a:t> spazm ve </a:t>
            </a:r>
            <a:r>
              <a:rPr lang="tr-TR" dirty="0" err="1"/>
              <a:t>hiperaktivite</a:t>
            </a:r>
            <a:r>
              <a:rPr lang="tr-TR" dirty="0"/>
              <a:t> görülür. </a:t>
            </a:r>
            <a:endParaRPr lang="tr-TR" dirty="0" smtClean="0"/>
          </a:p>
          <a:p>
            <a:pPr lvl="1"/>
            <a:r>
              <a:rPr lang="tr-TR" dirty="0" smtClean="0"/>
              <a:t>Bunların </a:t>
            </a:r>
            <a:r>
              <a:rPr lang="tr-TR" dirty="0"/>
              <a:t>yanı sıra, </a:t>
            </a:r>
            <a:r>
              <a:rPr lang="tr-TR" dirty="0" err="1"/>
              <a:t>persistan</a:t>
            </a:r>
            <a:r>
              <a:rPr lang="tr-TR" dirty="0"/>
              <a:t> ateş, </a:t>
            </a:r>
            <a:r>
              <a:rPr lang="tr-TR" dirty="0" smtClean="0"/>
              <a:t>bilinç değişiklikleri</a:t>
            </a:r>
            <a:r>
              <a:rPr lang="tr-TR" dirty="0"/>
              <a:t>, ağrı, </a:t>
            </a:r>
            <a:r>
              <a:rPr lang="tr-TR" dirty="0" err="1"/>
              <a:t>hipersalivasyon</a:t>
            </a:r>
            <a:r>
              <a:rPr lang="tr-TR" dirty="0"/>
              <a:t>, epileptik nöbetler tabloya eşlik eder. </a:t>
            </a:r>
            <a:endParaRPr lang="tr-TR" dirty="0" smtClean="0"/>
          </a:p>
          <a:p>
            <a:pPr lvl="1"/>
            <a:r>
              <a:rPr lang="tr-TR" dirty="0" smtClean="0"/>
              <a:t>Su </a:t>
            </a:r>
            <a:r>
              <a:rPr lang="tr-TR" dirty="0"/>
              <a:t>içme veya </a:t>
            </a:r>
            <a:r>
              <a:rPr lang="tr-TR" dirty="0" smtClean="0"/>
              <a:t>herhangi bir </a:t>
            </a:r>
            <a:r>
              <a:rPr lang="tr-TR" dirty="0"/>
              <a:t>şey yeme esnasında diyafram ve </a:t>
            </a:r>
            <a:r>
              <a:rPr lang="tr-TR" dirty="0" err="1"/>
              <a:t>farengeal</a:t>
            </a:r>
            <a:r>
              <a:rPr lang="tr-TR" dirty="0"/>
              <a:t> kaslarda ağrılı kasılmalar nedeniyle yutma </a:t>
            </a:r>
            <a:r>
              <a:rPr lang="tr-TR" dirty="0" smtClean="0"/>
              <a:t>güçlüğü oluşur</a:t>
            </a:r>
            <a:r>
              <a:rPr lang="tr-TR" dirty="0"/>
              <a:t>. </a:t>
            </a:r>
            <a:endParaRPr lang="tr-TR" dirty="0" smtClean="0"/>
          </a:p>
          <a:p>
            <a:pPr lvl="1"/>
            <a:r>
              <a:rPr lang="tr-TR" dirty="0" smtClean="0"/>
              <a:t>Tükürüklerini </a:t>
            </a:r>
            <a:r>
              <a:rPr lang="tr-TR" dirty="0"/>
              <a:t>yutamadıklarından dolayı ağızlarından salya akar</a:t>
            </a:r>
            <a:r>
              <a:rPr lang="tr-TR" dirty="0" smtClean="0"/>
              <a:t>.</a:t>
            </a:r>
          </a:p>
          <a:p>
            <a:r>
              <a:rPr lang="tr-TR" b="1" dirty="0"/>
              <a:t>Koma; </a:t>
            </a:r>
            <a:endParaRPr lang="tr-TR" b="1" dirty="0" smtClean="0"/>
          </a:p>
          <a:p>
            <a:pPr lvl="1"/>
            <a:r>
              <a:rPr lang="tr-TR" dirty="0" err="1" smtClean="0"/>
              <a:t>Jenaralize</a:t>
            </a:r>
            <a:r>
              <a:rPr lang="tr-TR" dirty="0" smtClean="0"/>
              <a:t> </a:t>
            </a:r>
            <a:r>
              <a:rPr lang="tr-TR" dirty="0"/>
              <a:t>gevşek tip paralizi ile </a:t>
            </a:r>
            <a:r>
              <a:rPr lang="tr-TR" dirty="0" err="1"/>
              <a:t>respiratuar</a:t>
            </a:r>
            <a:r>
              <a:rPr lang="tr-TR" dirty="0"/>
              <a:t> ve </a:t>
            </a:r>
            <a:r>
              <a:rPr lang="tr-TR" dirty="0" err="1"/>
              <a:t>vasküler</a:t>
            </a:r>
            <a:r>
              <a:rPr lang="tr-TR" dirty="0"/>
              <a:t> </a:t>
            </a:r>
            <a:r>
              <a:rPr lang="tr-TR" dirty="0" err="1"/>
              <a:t>kollaps</a:t>
            </a:r>
            <a:r>
              <a:rPr lang="tr-TR" dirty="0"/>
              <a:t> akut </a:t>
            </a:r>
            <a:r>
              <a:rPr lang="tr-TR" dirty="0" smtClean="0"/>
              <a:t>nörolojik dönem </a:t>
            </a:r>
            <a:r>
              <a:rPr lang="tr-TR" dirty="0"/>
              <a:t>takip eder. </a:t>
            </a:r>
            <a:endParaRPr lang="tr-TR" dirty="0" smtClean="0"/>
          </a:p>
          <a:p>
            <a:pPr lvl="1"/>
            <a:r>
              <a:rPr lang="tr-TR" dirty="0" smtClean="0"/>
              <a:t>Hastaların </a:t>
            </a:r>
            <a:r>
              <a:rPr lang="tr-TR" dirty="0"/>
              <a:t>çoğu komanın başlangıcından sonra iki hafta içinde ölür.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Kuduz </a:t>
            </a:r>
            <a:r>
              <a:rPr lang="tr-TR" dirty="0" smtClean="0"/>
              <a:t>olgularının bir </a:t>
            </a:r>
            <a:r>
              <a:rPr lang="tr-TR" dirty="0"/>
              <a:t>kısmında ısırık ve temas hikâyesi tam olarak bilinmemektedir. Bundan dolayı kuduz </a:t>
            </a:r>
            <a:r>
              <a:rPr lang="tr-TR" dirty="0" smtClean="0"/>
              <a:t>bu dönemde </a:t>
            </a:r>
            <a:r>
              <a:rPr lang="tr-TR" dirty="0"/>
              <a:t>akla gelmedikten sonra tanı </a:t>
            </a:r>
            <a:r>
              <a:rPr lang="tr-TR" dirty="0" smtClean="0"/>
              <a:t>konulamaz.</a:t>
            </a:r>
          </a:p>
          <a:p>
            <a:r>
              <a:rPr lang="tr-TR" dirty="0" smtClean="0"/>
              <a:t>Semptomlar </a:t>
            </a:r>
            <a:r>
              <a:rPr lang="tr-TR" dirty="0"/>
              <a:t>başladıktan sonra yapılan </a:t>
            </a:r>
            <a:r>
              <a:rPr lang="tr-TR" dirty="0" smtClean="0"/>
              <a:t>rutin laboratuar </a:t>
            </a:r>
            <a:r>
              <a:rPr lang="tr-TR" dirty="0"/>
              <a:t>testleri ile kuduzu diğer </a:t>
            </a:r>
            <a:r>
              <a:rPr lang="tr-TR" dirty="0" err="1"/>
              <a:t>ensefalitlerden</a:t>
            </a:r>
            <a:r>
              <a:rPr lang="tr-TR" dirty="0"/>
              <a:t> ayırt </a:t>
            </a:r>
            <a:r>
              <a:rPr lang="tr-TR" dirty="0" smtClean="0"/>
              <a:t>edemeyiz</a:t>
            </a:r>
          </a:p>
          <a:p>
            <a:r>
              <a:rPr lang="tr-TR" dirty="0" smtClean="0"/>
              <a:t>Kesin </a:t>
            </a:r>
            <a:r>
              <a:rPr lang="tr-TR" dirty="0"/>
              <a:t>tanı, </a:t>
            </a:r>
            <a:r>
              <a:rPr lang="tr-TR" dirty="0" smtClean="0"/>
              <a:t>virüs </a:t>
            </a:r>
            <a:r>
              <a:rPr lang="tr-TR" dirty="0"/>
              <a:t>kültürü, </a:t>
            </a:r>
            <a:r>
              <a:rPr lang="tr-TR" dirty="0" err="1"/>
              <a:t>viral</a:t>
            </a:r>
            <a:r>
              <a:rPr lang="tr-TR" dirty="0"/>
              <a:t> antijenlerin araştırılması, </a:t>
            </a:r>
            <a:r>
              <a:rPr lang="tr-TR" dirty="0" err="1"/>
              <a:t>serolojik</a:t>
            </a:r>
            <a:r>
              <a:rPr lang="tr-TR" dirty="0"/>
              <a:t> testler </a:t>
            </a:r>
            <a:r>
              <a:rPr lang="tr-TR" dirty="0" smtClean="0"/>
              <a:t>ile </a:t>
            </a:r>
            <a:r>
              <a:rPr lang="tr-TR" dirty="0"/>
              <a:t>konulabilir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Kuduz enfeksiyonunun </a:t>
            </a:r>
            <a:r>
              <a:rPr lang="tr-TR" dirty="0" smtClean="0"/>
              <a:t>tanısı </a:t>
            </a:r>
            <a:r>
              <a:rPr lang="tr-TR" dirty="0"/>
              <a:t>için </a:t>
            </a:r>
            <a:r>
              <a:rPr lang="tr-TR" dirty="0" smtClean="0"/>
              <a:t>tükürük, deri </a:t>
            </a:r>
            <a:r>
              <a:rPr lang="tr-TR" dirty="0"/>
              <a:t>biyopsisi, ense kökünden alınan saç </a:t>
            </a:r>
            <a:r>
              <a:rPr lang="tr-TR" dirty="0" err="1"/>
              <a:t>folikülü</a:t>
            </a:r>
            <a:r>
              <a:rPr lang="tr-TR" dirty="0"/>
              <a:t>, serum, beyin </a:t>
            </a:r>
            <a:r>
              <a:rPr lang="tr-TR" dirty="0" err="1"/>
              <a:t>omrilik</a:t>
            </a:r>
            <a:r>
              <a:rPr lang="tr-TR" dirty="0"/>
              <a:t> sıvısı (BOS) gibi </a:t>
            </a:r>
            <a:r>
              <a:rPr lang="tr-TR" dirty="0" smtClean="0"/>
              <a:t>birkaç örnek </a:t>
            </a:r>
            <a:r>
              <a:rPr lang="tr-TR" dirty="0"/>
              <a:t>gerekir. </a:t>
            </a:r>
            <a:endParaRPr lang="tr-TR" dirty="0" smtClean="0"/>
          </a:p>
          <a:p>
            <a:r>
              <a:rPr lang="tr-TR" dirty="0" smtClean="0"/>
              <a:t>Tek </a:t>
            </a:r>
            <a:r>
              <a:rPr lang="tr-TR" dirty="0"/>
              <a:t>örnek yeterli değildir. Serum antikor </a:t>
            </a:r>
            <a:r>
              <a:rPr lang="tr-TR" dirty="0" err="1"/>
              <a:t>titreleri</a:t>
            </a:r>
            <a:r>
              <a:rPr lang="tr-TR" dirty="0"/>
              <a:t>, örneğin hastalığın geç </a:t>
            </a:r>
            <a:r>
              <a:rPr lang="tr-TR" dirty="0" smtClean="0"/>
              <a:t>dönemi değilse </a:t>
            </a:r>
            <a:r>
              <a:rPr lang="tr-TR" dirty="0"/>
              <a:t>pozitif çıkmaz.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/>
              <a:t>Şarbon</a:t>
            </a:r>
            <a:r>
              <a:rPr lang="tr-TR" dirty="0"/>
              <a:t>, ot yiyen hayvanlardan insanlara bulaşan bakteriyel </a:t>
            </a:r>
            <a:r>
              <a:rPr lang="tr-TR" dirty="0" err="1"/>
              <a:t>zoonotik</a:t>
            </a:r>
            <a:r>
              <a:rPr lang="tr-TR" dirty="0"/>
              <a:t> bir </a:t>
            </a:r>
            <a:r>
              <a:rPr lang="tr-TR" dirty="0" smtClean="0"/>
              <a:t>enfeksiyon hastalığıdır.</a:t>
            </a:r>
          </a:p>
          <a:p>
            <a:r>
              <a:rPr lang="tr-TR" dirty="0"/>
              <a:t>Türkçe kaynaklarda ise “çoban çıbanı, karakabarcık” gibi isimler verilmiştir.</a:t>
            </a:r>
          </a:p>
          <a:p>
            <a:r>
              <a:rPr lang="tr-TR" dirty="0"/>
              <a:t>Günümüzde ise batı literatüründe “</a:t>
            </a:r>
            <a:r>
              <a:rPr lang="tr-TR" dirty="0" err="1"/>
              <a:t>anthrax</a:t>
            </a:r>
            <a:r>
              <a:rPr lang="tr-TR" dirty="0"/>
              <a:t>”, Türkçe kaynaklarda ise “şarbon” olarak geçmektedir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İhbarı zorunlu hastalıklardır.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Klinik belirtiler ortaya çıktıktan sonra özel bir tedavi yöntemi yoktur. Ancak, </a:t>
            </a:r>
            <a:r>
              <a:rPr lang="tr-TR" dirty="0" err="1" smtClean="0"/>
              <a:t>semptomatik</a:t>
            </a:r>
            <a:r>
              <a:rPr lang="tr-TR" dirty="0" smtClean="0"/>
              <a:t> olarak </a:t>
            </a:r>
            <a:r>
              <a:rPr lang="tr-TR" dirty="0"/>
              <a:t>komplikasyonlara yönelik tedavi yapılabilir. </a:t>
            </a:r>
            <a:endParaRPr lang="tr-TR" dirty="0" smtClean="0"/>
          </a:p>
          <a:p>
            <a:r>
              <a:rPr lang="tr-TR" dirty="0" smtClean="0"/>
              <a:t>İlk </a:t>
            </a:r>
            <a:r>
              <a:rPr lang="tr-TR" dirty="0"/>
              <a:t>iş hastayı </a:t>
            </a:r>
            <a:r>
              <a:rPr lang="tr-TR" dirty="0" smtClean="0"/>
              <a:t>izole </a:t>
            </a:r>
            <a:r>
              <a:rPr lang="tr-TR" dirty="0"/>
              <a:t>edip dış uyaranları en </a:t>
            </a:r>
            <a:r>
              <a:rPr lang="tr-TR" dirty="0" smtClean="0"/>
              <a:t>aza indirmektir</a:t>
            </a:r>
            <a:r>
              <a:rPr lang="tr-TR" dirty="0"/>
              <a:t>. Tedavide interferon gibi </a:t>
            </a:r>
            <a:r>
              <a:rPr lang="tr-TR" dirty="0" err="1"/>
              <a:t>immünmodülatörler</a:t>
            </a:r>
            <a:r>
              <a:rPr lang="tr-TR" dirty="0"/>
              <a:t> veya </a:t>
            </a:r>
            <a:r>
              <a:rPr lang="tr-TR" dirty="0" err="1"/>
              <a:t>adenosin</a:t>
            </a:r>
            <a:r>
              <a:rPr lang="tr-TR" dirty="0"/>
              <a:t> </a:t>
            </a:r>
            <a:r>
              <a:rPr lang="tr-TR" dirty="0" err="1"/>
              <a:t>arabinosid</a:t>
            </a:r>
            <a:r>
              <a:rPr lang="tr-TR" dirty="0"/>
              <a:t>, </a:t>
            </a:r>
            <a:r>
              <a:rPr lang="tr-TR" dirty="0" err="1" smtClean="0"/>
              <a:t>isopirosine</a:t>
            </a:r>
            <a:r>
              <a:rPr lang="tr-TR" dirty="0" smtClean="0"/>
              <a:t> gibi </a:t>
            </a:r>
            <a:r>
              <a:rPr lang="tr-TR" dirty="0" err="1"/>
              <a:t>antiviral</a:t>
            </a:r>
            <a:r>
              <a:rPr lang="tr-TR" dirty="0"/>
              <a:t> ilaçlar kullanılmış fakat başarılı olamamıştır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Klinik </a:t>
            </a:r>
            <a:r>
              <a:rPr lang="tr-TR" dirty="0"/>
              <a:t>tablo ortaya çıktıktan </a:t>
            </a:r>
            <a:r>
              <a:rPr lang="tr-TR" dirty="0" smtClean="0"/>
              <a:t>sonra, aşı </a:t>
            </a:r>
            <a:r>
              <a:rPr lang="tr-TR" dirty="0"/>
              <a:t>ve spesifik </a:t>
            </a:r>
            <a:r>
              <a:rPr lang="tr-TR" dirty="0" err="1"/>
              <a:t>immüglobülin</a:t>
            </a:r>
            <a:r>
              <a:rPr lang="tr-TR" dirty="0"/>
              <a:t> uygulamalarından da bir fayda elde edilememiş, aksine </a:t>
            </a:r>
            <a:r>
              <a:rPr lang="tr-TR" dirty="0" smtClean="0"/>
              <a:t>hastalığın tanısında </a:t>
            </a:r>
            <a:r>
              <a:rPr lang="tr-TR" dirty="0"/>
              <a:t>karışıklıklara neden olmuştur.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31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8391847" cy="242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547688"/>
            <a:ext cx="83439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yagram"/>
          <p:cNvGraphicFramePr/>
          <p:nvPr/>
        </p:nvGraphicFramePr>
        <p:xfrm>
          <a:off x="467544" y="2924944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b="1" i="1" dirty="0" err="1"/>
              <a:t>Toxoplasma</a:t>
            </a:r>
            <a:r>
              <a:rPr lang="tr-TR" b="1" i="1" dirty="0"/>
              <a:t> </a:t>
            </a:r>
            <a:r>
              <a:rPr lang="tr-TR" b="1" i="1" dirty="0" err="1"/>
              <a:t>gondii</a:t>
            </a:r>
            <a:r>
              <a:rPr lang="tr-TR" b="1" i="1" dirty="0"/>
              <a:t> </a:t>
            </a:r>
            <a:r>
              <a:rPr lang="tr-TR" i="1" dirty="0"/>
              <a:t>tarafından oluşturulan </a:t>
            </a:r>
            <a:r>
              <a:rPr lang="tr-TR" i="1" dirty="0" err="1"/>
              <a:t>protozoal</a:t>
            </a:r>
            <a:r>
              <a:rPr lang="tr-TR" i="1" dirty="0"/>
              <a:t> bir enfeksiyondur. </a:t>
            </a:r>
            <a:r>
              <a:rPr lang="tr-TR" i="1" dirty="0" err="1" smtClean="0"/>
              <a:t>Multisistem</a:t>
            </a:r>
            <a:r>
              <a:rPr lang="tr-TR" i="1" dirty="0" smtClean="0"/>
              <a:t> </a:t>
            </a:r>
            <a:r>
              <a:rPr lang="tr-TR" dirty="0" smtClean="0"/>
              <a:t>bir </a:t>
            </a:r>
            <a:r>
              <a:rPr lang="tr-TR" dirty="0"/>
              <a:t>hastalıktır. </a:t>
            </a:r>
            <a:r>
              <a:rPr lang="tr-TR" dirty="0" err="1"/>
              <a:t>Toksoplazmoz</a:t>
            </a:r>
            <a:r>
              <a:rPr lang="tr-TR" dirty="0"/>
              <a:t>, bağışıklık sistemi normal kişilerde genellikle </a:t>
            </a:r>
            <a:r>
              <a:rPr lang="tr-TR" dirty="0" err="1" smtClean="0"/>
              <a:t>asemptomatik</a:t>
            </a:r>
            <a:r>
              <a:rPr lang="tr-TR" dirty="0" smtClean="0"/>
              <a:t> veya </a:t>
            </a:r>
            <a:r>
              <a:rPr lang="tr-TR" dirty="0"/>
              <a:t>hafif üst solunum yolu enfeksiyonu şeklinde görülebilmektedir. </a:t>
            </a:r>
            <a:endParaRPr lang="tr-TR" dirty="0" smtClean="0"/>
          </a:p>
          <a:p>
            <a:r>
              <a:rPr lang="tr-TR" dirty="0" err="1" smtClean="0"/>
              <a:t>Yenidoğan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 smtClean="0"/>
              <a:t>immün</a:t>
            </a:r>
            <a:r>
              <a:rPr lang="tr-TR" dirty="0" smtClean="0"/>
              <a:t> yetmezlikliler </a:t>
            </a:r>
            <a:r>
              <a:rPr lang="tr-TR" dirty="0"/>
              <a:t>gibi risk gruplarında ise, ağır ve yaşamı tehdit eden hastalık tablosuna </a:t>
            </a:r>
            <a:r>
              <a:rPr lang="tr-TR" dirty="0" smtClean="0"/>
              <a:t>neden olabilmektedir.</a:t>
            </a:r>
          </a:p>
          <a:p>
            <a:r>
              <a:rPr lang="tr-TR" dirty="0" smtClean="0"/>
              <a:t>Ayrıca </a:t>
            </a:r>
            <a:r>
              <a:rPr lang="tr-TR" dirty="0"/>
              <a:t>gebelik esnasında anne ilk kez </a:t>
            </a:r>
            <a:r>
              <a:rPr lang="tr-TR" dirty="0" err="1"/>
              <a:t>enfekte</a:t>
            </a:r>
            <a:r>
              <a:rPr lang="tr-TR" dirty="0"/>
              <a:t> olursa, parazitin bebeğe </a:t>
            </a:r>
            <a:r>
              <a:rPr lang="tr-TR" dirty="0" smtClean="0"/>
              <a:t>plasenta yoluyla </a:t>
            </a:r>
            <a:r>
              <a:rPr lang="tr-TR" dirty="0"/>
              <a:t>geçmesi ile </a:t>
            </a:r>
            <a:r>
              <a:rPr lang="tr-TR" dirty="0" err="1"/>
              <a:t>konjenital</a:t>
            </a:r>
            <a:r>
              <a:rPr lang="tr-TR" dirty="0"/>
              <a:t> enfeksiyonlara da yol açabilmektedir.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ETKEN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err="1"/>
              <a:t>Trofozoit</a:t>
            </a:r>
            <a:r>
              <a:rPr lang="tr-TR" b="1" dirty="0"/>
              <a:t> (</a:t>
            </a:r>
            <a:r>
              <a:rPr lang="tr-TR" b="1" dirty="0" err="1"/>
              <a:t>takizoid</a:t>
            </a:r>
            <a:r>
              <a:rPr lang="tr-TR" b="1" dirty="0"/>
              <a:t>): </a:t>
            </a:r>
            <a:endParaRPr lang="tr-TR" b="1" dirty="0" smtClean="0"/>
          </a:p>
          <a:p>
            <a:pPr lvl="1"/>
            <a:r>
              <a:rPr lang="tr-TR" dirty="0" smtClean="0"/>
              <a:t>Hızlı </a:t>
            </a:r>
            <a:r>
              <a:rPr lang="tr-TR" dirty="0"/>
              <a:t>çoğalan formdur, akut enfeksiyondan sorumludur. Eritrosit </a:t>
            </a:r>
            <a:r>
              <a:rPr lang="tr-TR" dirty="0" smtClean="0"/>
              <a:t>dışında tüm </a:t>
            </a:r>
            <a:r>
              <a:rPr lang="tr-TR" dirty="0"/>
              <a:t>hücrelerde hücre içi ortamda yaşayarak bölünerek çoğalır ve hücreyi patlatır. </a:t>
            </a:r>
            <a:r>
              <a:rPr lang="tr-TR" dirty="0" smtClean="0"/>
              <a:t>Ortama dökülür </a:t>
            </a:r>
            <a:r>
              <a:rPr lang="tr-TR" dirty="0"/>
              <a:t>ve yeni hücreleri </a:t>
            </a:r>
            <a:r>
              <a:rPr lang="tr-TR" dirty="0" err="1"/>
              <a:t>enfekte</a:t>
            </a:r>
            <a:r>
              <a:rPr lang="tr-TR" dirty="0"/>
              <a:t> ederek doku kistlerini oluşturur</a:t>
            </a:r>
            <a:r>
              <a:rPr lang="tr-TR" dirty="0" smtClean="0"/>
              <a:t>.</a:t>
            </a:r>
          </a:p>
          <a:p>
            <a:r>
              <a:rPr lang="tr-TR" b="1" dirty="0" err="1"/>
              <a:t>Ookist</a:t>
            </a:r>
            <a:r>
              <a:rPr lang="tr-TR" b="1" dirty="0"/>
              <a:t>: </a:t>
            </a:r>
            <a:endParaRPr lang="tr-TR" b="1" dirty="0" smtClean="0"/>
          </a:p>
          <a:p>
            <a:pPr lvl="1"/>
            <a:r>
              <a:rPr lang="tr-TR" dirty="0" smtClean="0"/>
              <a:t>Sadece </a:t>
            </a:r>
            <a:r>
              <a:rPr lang="tr-TR" dirty="0"/>
              <a:t>kedide bulunan formdur. Kedilerin ince barsak hücrelerinde </a:t>
            </a:r>
            <a:r>
              <a:rPr lang="tr-TR" dirty="0" err="1"/>
              <a:t>aseksüel</a:t>
            </a:r>
            <a:r>
              <a:rPr lang="tr-TR" dirty="0"/>
              <a:t> </a:t>
            </a:r>
            <a:r>
              <a:rPr lang="tr-TR" dirty="0" smtClean="0"/>
              <a:t>ve seksüel </a:t>
            </a:r>
            <a:r>
              <a:rPr lang="tr-TR" dirty="0"/>
              <a:t>üreme sonucu olgunlaşmamış </a:t>
            </a:r>
            <a:r>
              <a:rPr lang="tr-TR" dirty="0" err="1"/>
              <a:t>ookist</a:t>
            </a:r>
            <a:r>
              <a:rPr lang="tr-TR" dirty="0"/>
              <a:t> olur ve dışkı ile atılır. Dış ortamdan insana </a:t>
            </a:r>
            <a:r>
              <a:rPr lang="tr-TR" dirty="0" smtClean="0"/>
              <a:t>bulaşan </a:t>
            </a:r>
            <a:r>
              <a:rPr lang="tr-TR" dirty="0" err="1" smtClean="0"/>
              <a:t>ookistler</a:t>
            </a:r>
            <a:r>
              <a:rPr lang="tr-TR" dirty="0" smtClean="0"/>
              <a:t> </a:t>
            </a:r>
            <a:r>
              <a:rPr lang="tr-TR" dirty="0"/>
              <a:t>sindirim kanalında açılır ve içindeki </a:t>
            </a:r>
            <a:r>
              <a:rPr lang="tr-TR" dirty="0" err="1"/>
              <a:t>sporozoidler</a:t>
            </a:r>
            <a:r>
              <a:rPr lang="tr-TR" dirty="0"/>
              <a:t> serbest kalır. </a:t>
            </a:r>
            <a:r>
              <a:rPr lang="tr-TR" dirty="0" err="1"/>
              <a:t>Sporozoidler</a:t>
            </a:r>
            <a:r>
              <a:rPr lang="tr-TR" dirty="0"/>
              <a:t> </a:t>
            </a:r>
            <a:r>
              <a:rPr lang="tr-TR" dirty="0" smtClean="0"/>
              <a:t>barsak </a:t>
            </a:r>
            <a:r>
              <a:rPr lang="tr-TR" dirty="0" err="1" smtClean="0"/>
              <a:t>epitelindeki</a:t>
            </a:r>
            <a:r>
              <a:rPr lang="tr-TR" dirty="0" smtClean="0"/>
              <a:t> </a:t>
            </a:r>
            <a:r>
              <a:rPr lang="tr-TR" dirty="0"/>
              <a:t>ilk üremeden sonra </a:t>
            </a:r>
            <a:r>
              <a:rPr lang="tr-TR" dirty="0" err="1"/>
              <a:t>parazitemi</a:t>
            </a:r>
            <a:r>
              <a:rPr lang="tr-TR" dirty="0"/>
              <a:t> yaparak tüm vücuda dağılır.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ETKEN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Doku Kistleri/</a:t>
            </a:r>
            <a:r>
              <a:rPr lang="tr-TR" b="1" dirty="0" err="1"/>
              <a:t>Bradizoit</a:t>
            </a:r>
            <a:r>
              <a:rPr lang="tr-TR" b="1" dirty="0"/>
              <a:t>: </a:t>
            </a:r>
            <a:endParaRPr lang="tr-TR" b="1" dirty="0" smtClean="0"/>
          </a:p>
          <a:p>
            <a:pPr lvl="1"/>
            <a:r>
              <a:rPr lang="tr-TR" dirty="0" smtClean="0"/>
              <a:t>Yavaş </a:t>
            </a:r>
            <a:r>
              <a:rPr lang="tr-TR" dirty="0"/>
              <a:t>çoğalan </a:t>
            </a:r>
            <a:r>
              <a:rPr lang="tr-TR" dirty="0" err="1"/>
              <a:t>latent</a:t>
            </a:r>
            <a:r>
              <a:rPr lang="tr-TR" dirty="0"/>
              <a:t> formdur. Kronik enfeksiyonda </a:t>
            </a:r>
            <a:r>
              <a:rPr lang="tr-TR" dirty="0" smtClean="0"/>
              <a:t>dokularda görülür</a:t>
            </a:r>
            <a:r>
              <a:rPr lang="tr-TR" dirty="0"/>
              <a:t>. Her organda görülebilir. İskelet kası, beyin, kalp, göz daha sık görülür. </a:t>
            </a:r>
            <a:endParaRPr lang="tr-TR" dirty="0" smtClean="0"/>
          </a:p>
          <a:p>
            <a:r>
              <a:rPr lang="tr-TR" dirty="0"/>
              <a:t>Çocukların </a:t>
            </a:r>
            <a:r>
              <a:rPr lang="tr-TR" dirty="0" err="1" smtClean="0"/>
              <a:t>kontamine</a:t>
            </a:r>
            <a:r>
              <a:rPr lang="tr-TR" dirty="0" smtClean="0"/>
              <a:t> toprakla </a:t>
            </a:r>
            <a:r>
              <a:rPr lang="tr-TR" dirty="0"/>
              <a:t>oynamaya başladığı ilk yaşlarda </a:t>
            </a:r>
            <a:r>
              <a:rPr lang="tr-TR" dirty="0" err="1"/>
              <a:t>seropozitiflik</a:t>
            </a:r>
            <a:r>
              <a:rPr lang="tr-TR" dirty="0"/>
              <a:t> başlamakta ve </a:t>
            </a:r>
            <a:r>
              <a:rPr lang="tr-TR" dirty="0" err="1"/>
              <a:t>adölesan</a:t>
            </a:r>
            <a:r>
              <a:rPr lang="tr-TR" dirty="0"/>
              <a:t> çağda %</a:t>
            </a:r>
            <a:r>
              <a:rPr lang="tr-TR" dirty="0" smtClean="0"/>
              <a:t>50-75’e çıkmaktadır</a:t>
            </a:r>
            <a:r>
              <a:rPr lang="tr-TR" dirty="0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BULAŞMA YOLLARI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/>
              <a:t>Toksoplazmoz</a:t>
            </a:r>
            <a:r>
              <a:rPr lang="tr-TR" dirty="0"/>
              <a:t> tüm dünyada yaygın görülen bir </a:t>
            </a:r>
            <a:r>
              <a:rPr lang="tr-TR" dirty="0" err="1"/>
              <a:t>zoonozdur</a:t>
            </a:r>
            <a:r>
              <a:rPr lang="tr-TR" dirty="0"/>
              <a:t>. Kediler </a:t>
            </a:r>
            <a:r>
              <a:rPr lang="tr-TR" dirty="0" smtClean="0"/>
              <a:t>enfeksiyonun yayılmasında </a:t>
            </a:r>
            <a:r>
              <a:rPr lang="tr-TR" dirty="0"/>
              <a:t>temel bulaştırıcıdır. Tüm dünyadaki kedilerin yaklaşık %1’i </a:t>
            </a:r>
            <a:r>
              <a:rPr lang="tr-TR" dirty="0" err="1"/>
              <a:t>ookist</a:t>
            </a:r>
            <a:r>
              <a:rPr lang="tr-TR" dirty="0"/>
              <a:t> çıkarmaktadır.</a:t>
            </a:r>
          </a:p>
          <a:p>
            <a:r>
              <a:rPr lang="tr-TR" i="1" dirty="0"/>
              <a:t>T. </a:t>
            </a:r>
            <a:r>
              <a:rPr lang="tr-TR" i="1" dirty="0" err="1"/>
              <a:t>gondii’nin</a:t>
            </a:r>
            <a:r>
              <a:rPr lang="tr-TR" i="1" dirty="0"/>
              <a:t> 10 tanesi bulaşmayı sağlamaya yetmektedir. İnsana, </a:t>
            </a:r>
            <a:r>
              <a:rPr lang="tr-TR" i="1" dirty="0" err="1"/>
              <a:t>protozoonun</a:t>
            </a:r>
            <a:r>
              <a:rPr lang="tr-TR" i="1" dirty="0"/>
              <a:t> doku </a:t>
            </a:r>
            <a:r>
              <a:rPr lang="tr-TR" i="1" dirty="0" smtClean="0"/>
              <a:t>kistlerini </a:t>
            </a:r>
            <a:r>
              <a:rPr lang="tr-TR" dirty="0" smtClean="0"/>
              <a:t>içeren </a:t>
            </a:r>
            <a:r>
              <a:rPr lang="tr-TR" dirty="0">
                <a:solidFill>
                  <a:srgbClr val="FF0000"/>
                </a:solidFill>
              </a:rPr>
              <a:t>çiğ veya az pişmiş etler veya </a:t>
            </a:r>
            <a:r>
              <a:rPr lang="tr-TR" dirty="0" err="1">
                <a:solidFill>
                  <a:srgbClr val="FF0000"/>
                </a:solidFill>
              </a:rPr>
              <a:t>enfekte</a:t>
            </a:r>
            <a:r>
              <a:rPr lang="tr-TR" dirty="0">
                <a:solidFill>
                  <a:srgbClr val="FF0000"/>
                </a:solidFill>
              </a:rPr>
              <a:t> kedi dışkısıyla atılan </a:t>
            </a:r>
            <a:r>
              <a:rPr lang="tr-TR" dirty="0" err="1">
                <a:solidFill>
                  <a:srgbClr val="FF0000"/>
                </a:solidFill>
              </a:rPr>
              <a:t>ookistlerin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kontamine</a:t>
            </a:r>
            <a:r>
              <a:rPr lang="tr-TR" dirty="0">
                <a:solidFill>
                  <a:srgbClr val="FF0000"/>
                </a:solidFill>
              </a:rPr>
              <a:t> su </a:t>
            </a:r>
            <a:r>
              <a:rPr lang="tr-TR" dirty="0" smtClean="0">
                <a:solidFill>
                  <a:srgbClr val="FF0000"/>
                </a:solidFill>
              </a:rPr>
              <a:t>ve gıdalarla </a:t>
            </a:r>
            <a:r>
              <a:rPr lang="tr-TR" dirty="0">
                <a:solidFill>
                  <a:srgbClr val="FF0000"/>
                </a:solidFill>
              </a:rPr>
              <a:t>alınmasıyla </a:t>
            </a:r>
            <a:r>
              <a:rPr lang="tr-TR" dirty="0"/>
              <a:t>geçer. </a:t>
            </a:r>
            <a:r>
              <a:rPr lang="tr-TR" dirty="0" err="1"/>
              <a:t>Fetusa</a:t>
            </a:r>
            <a:r>
              <a:rPr lang="tr-TR" dirty="0"/>
              <a:t> </a:t>
            </a:r>
            <a:r>
              <a:rPr lang="tr-TR" dirty="0" err="1"/>
              <a:t>bulaştan</a:t>
            </a:r>
            <a:r>
              <a:rPr lang="tr-TR" dirty="0"/>
              <a:t> </a:t>
            </a:r>
            <a:r>
              <a:rPr lang="tr-TR" dirty="0" err="1"/>
              <a:t>trofozoid</a:t>
            </a:r>
            <a:r>
              <a:rPr lang="tr-TR" dirty="0"/>
              <a:t> formu sorumludur</a:t>
            </a:r>
            <a:r>
              <a:rPr lang="tr-TR" dirty="0" smtClean="0"/>
              <a:t>.</a:t>
            </a:r>
          </a:p>
          <a:p>
            <a:r>
              <a:rPr lang="tr-TR" dirty="0" smtClean="0"/>
              <a:t>Daha </a:t>
            </a:r>
            <a:r>
              <a:rPr lang="tr-TR" dirty="0"/>
              <a:t>nadir </a:t>
            </a:r>
            <a:r>
              <a:rPr lang="tr-TR" dirty="0" smtClean="0"/>
              <a:t>olarak; kaza </a:t>
            </a:r>
            <a:r>
              <a:rPr lang="tr-TR" dirty="0"/>
              <a:t>sonucu etkenin </a:t>
            </a:r>
            <a:r>
              <a:rPr lang="tr-TR" dirty="0" err="1"/>
              <a:t>inokülasyonu</a:t>
            </a:r>
            <a:r>
              <a:rPr lang="tr-TR" dirty="0"/>
              <a:t> (örn. laboratuar çalışanları), kan transfüzyonu, </a:t>
            </a:r>
            <a:r>
              <a:rPr lang="tr-TR" dirty="0" smtClean="0"/>
              <a:t>organ transplantasyonu </a:t>
            </a:r>
            <a:r>
              <a:rPr lang="tr-TR" dirty="0"/>
              <a:t>ile </a:t>
            </a:r>
            <a:r>
              <a:rPr lang="tr-TR" dirty="0" smtClean="0"/>
              <a:t>de olabilmektedir</a:t>
            </a:r>
            <a:r>
              <a:rPr lang="tr-TR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Hastalığın etkeni; </a:t>
            </a:r>
            <a:r>
              <a:rPr lang="tr-TR" i="1" dirty="0" err="1"/>
              <a:t>Bacillus</a:t>
            </a:r>
            <a:r>
              <a:rPr lang="tr-TR" i="1" dirty="0"/>
              <a:t> grubu içerisinde yer alan, sporlu bir basil olan </a:t>
            </a:r>
            <a:r>
              <a:rPr lang="tr-TR" b="1" dirty="0" err="1" smtClean="0"/>
              <a:t>Bacillus</a:t>
            </a:r>
            <a:r>
              <a:rPr lang="tr-TR" b="1" dirty="0" smtClean="0"/>
              <a:t> </a:t>
            </a:r>
            <a:r>
              <a:rPr lang="tr-TR" b="1" dirty="0" err="1" smtClean="0"/>
              <a:t>anthracis</a:t>
            </a:r>
            <a:r>
              <a:rPr lang="tr-TR" i="1" dirty="0" err="1" smtClean="0"/>
              <a:t>’dir</a:t>
            </a:r>
            <a:r>
              <a:rPr lang="tr-TR" i="1" dirty="0" smtClean="0"/>
              <a:t>.</a:t>
            </a:r>
          </a:p>
          <a:p>
            <a:r>
              <a:rPr lang="tr-TR" i="1" dirty="0"/>
              <a:t>B. </a:t>
            </a:r>
            <a:r>
              <a:rPr lang="tr-TR" i="1" dirty="0" err="1"/>
              <a:t>anthracis</a:t>
            </a:r>
            <a:r>
              <a:rPr lang="tr-TR" i="1" dirty="0"/>
              <a:t> sporları 140</a:t>
            </a:r>
            <a:r>
              <a:rPr lang="tr-TR" i="1" baseline="30000" dirty="0"/>
              <a:t>o</a:t>
            </a:r>
            <a:r>
              <a:rPr lang="tr-TR" i="1" dirty="0"/>
              <a:t>C’de 30 dakikada, 180</a:t>
            </a:r>
            <a:r>
              <a:rPr lang="tr-TR" i="1" baseline="30000" dirty="0"/>
              <a:t>o</a:t>
            </a:r>
            <a:r>
              <a:rPr lang="tr-TR" i="1" dirty="0"/>
              <a:t>C’de 2 </a:t>
            </a:r>
            <a:r>
              <a:rPr lang="tr-TR" i="1" dirty="0" smtClean="0"/>
              <a:t>dakikada </a:t>
            </a:r>
            <a:r>
              <a:rPr lang="tr-TR" dirty="0" err="1" smtClean="0"/>
              <a:t>inaktive</a:t>
            </a:r>
            <a:r>
              <a:rPr lang="tr-TR" dirty="0" smtClean="0"/>
              <a:t> </a:t>
            </a:r>
            <a:r>
              <a:rPr lang="tr-TR" dirty="0"/>
              <a:t>olur. Pratikte kullanılan dezenfektanlara dirençlidir. Ancak yüksek </a:t>
            </a:r>
            <a:r>
              <a:rPr lang="tr-TR" dirty="0" smtClean="0"/>
              <a:t>konsantrasyonlarda </a:t>
            </a:r>
            <a:r>
              <a:rPr lang="da-DK" dirty="0" smtClean="0"/>
              <a:t>formaldehid </a:t>
            </a:r>
            <a:r>
              <a:rPr lang="da-DK" dirty="0"/>
              <a:t>(%5-10), gluteraldehid (%2-4), hidrojen peroksid ve perasetik asit etkilidir.</a:t>
            </a:r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KLİNİK BULGULAR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Sağlam kişide akut </a:t>
            </a:r>
            <a:r>
              <a:rPr lang="tr-TR" b="1" dirty="0" err="1"/>
              <a:t>edinsel</a:t>
            </a:r>
            <a:r>
              <a:rPr lang="tr-TR" b="1" dirty="0"/>
              <a:t> </a:t>
            </a:r>
            <a:r>
              <a:rPr lang="tr-TR" b="1" dirty="0" err="1"/>
              <a:t>toksoplazmoz</a:t>
            </a:r>
            <a:r>
              <a:rPr lang="tr-TR" b="1" dirty="0"/>
              <a:t>: </a:t>
            </a:r>
            <a:r>
              <a:rPr lang="tr-TR" dirty="0"/>
              <a:t>Çoğunlukla </a:t>
            </a:r>
            <a:r>
              <a:rPr lang="tr-TR" dirty="0" err="1"/>
              <a:t>asemptomatiktir</a:t>
            </a:r>
            <a:r>
              <a:rPr lang="tr-TR" dirty="0"/>
              <a:t>. Olguların %</a:t>
            </a:r>
            <a:r>
              <a:rPr lang="tr-TR" dirty="0" smtClean="0"/>
              <a:t>10- 20’si </a:t>
            </a:r>
            <a:r>
              <a:rPr lang="tr-TR" dirty="0" err="1"/>
              <a:t>semptomatiktir</a:t>
            </a:r>
            <a:r>
              <a:rPr lang="tr-TR" dirty="0"/>
              <a:t>. </a:t>
            </a:r>
          </a:p>
          <a:p>
            <a:r>
              <a:rPr lang="tr-TR" dirty="0"/>
              <a:t>En sık </a:t>
            </a:r>
            <a:r>
              <a:rPr lang="tr-TR" dirty="0" err="1"/>
              <a:t>lenfadenopati</a:t>
            </a:r>
            <a:r>
              <a:rPr lang="tr-TR" dirty="0"/>
              <a:t> (LAP) ile bazen </a:t>
            </a:r>
            <a:r>
              <a:rPr lang="tr-TR" dirty="0" smtClean="0"/>
              <a:t>ateş, gece </a:t>
            </a:r>
            <a:r>
              <a:rPr lang="tr-TR" dirty="0"/>
              <a:t>terlemeleri, boğaz ağrısı, LAP, </a:t>
            </a:r>
            <a:r>
              <a:rPr lang="tr-TR" dirty="0" err="1" smtClean="0"/>
              <a:t>hepatosplenomegali</a:t>
            </a:r>
            <a:r>
              <a:rPr lang="tr-TR" dirty="0"/>
              <a:t>, </a:t>
            </a:r>
            <a:r>
              <a:rPr lang="tr-TR" dirty="0" err="1"/>
              <a:t>atipik</a:t>
            </a:r>
            <a:r>
              <a:rPr lang="tr-TR" dirty="0"/>
              <a:t> </a:t>
            </a:r>
            <a:r>
              <a:rPr lang="tr-TR" dirty="0" err="1" smtClean="0"/>
              <a:t>lenfositoz</a:t>
            </a:r>
            <a:r>
              <a:rPr lang="tr-TR" dirty="0" smtClean="0"/>
              <a:t> seyredebilmektedir</a:t>
            </a:r>
            <a:r>
              <a:rPr lang="tr-TR" dirty="0"/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KLİNİK BULGULAR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b="1" dirty="0" err="1"/>
              <a:t>Konjenital</a:t>
            </a:r>
            <a:r>
              <a:rPr lang="tr-TR" b="1" dirty="0"/>
              <a:t> enfeksiyon: </a:t>
            </a:r>
            <a:r>
              <a:rPr lang="tr-TR" dirty="0"/>
              <a:t>Annenin gebelikteki akut enfeksiyonuna bağlı olarak </a:t>
            </a:r>
            <a:r>
              <a:rPr lang="tr-TR" dirty="0" smtClean="0"/>
              <a:t>ortaya çıkan </a:t>
            </a:r>
            <a:r>
              <a:rPr lang="tr-TR" dirty="0"/>
              <a:t>formudur. </a:t>
            </a:r>
            <a:r>
              <a:rPr lang="tr-TR" dirty="0" err="1"/>
              <a:t>Konjenital</a:t>
            </a:r>
            <a:r>
              <a:rPr lang="tr-TR" dirty="0"/>
              <a:t> enfeksiyonun </a:t>
            </a:r>
            <a:r>
              <a:rPr lang="tr-TR" dirty="0" err="1"/>
              <a:t>insidansı</a:t>
            </a:r>
            <a:r>
              <a:rPr lang="tr-TR" dirty="0"/>
              <a:t>, annenin </a:t>
            </a:r>
            <a:r>
              <a:rPr lang="tr-TR" dirty="0" err="1"/>
              <a:t>enfekte</a:t>
            </a:r>
            <a:r>
              <a:rPr lang="tr-TR" dirty="0"/>
              <a:t> olduğu </a:t>
            </a:r>
            <a:r>
              <a:rPr lang="tr-TR" dirty="0" err="1"/>
              <a:t>trimestr</a:t>
            </a:r>
            <a:r>
              <a:rPr lang="tr-TR" dirty="0"/>
              <a:t> </a:t>
            </a:r>
            <a:r>
              <a:rPr lang="tr-TR" dirty="0" smtClean="0"/>
              <a:t>ile ilişkili </a:t>
            </a:r>
            <a:r>
              <a:rPr lang="tr-TR" dirty="0"/>
              <a:t>olarak, sıklığı ve şiddeti değişebilmektedir. </a:t>
            </a:r>
            <a:endParaRPr lang="tr-TR" dirty="0" smtClean="0"/>
          </a:p>
          <a:p>
            <a:r>
              <a:rPr lang="tr-TR" dirty="0" smtClean="0"/>
              <a:t>En </a:t>
            </a:r>
            <a:r>
              <a:rPr lang="tr-TR" dirty="0"/>
              <a:t>düşük </a:t>
            </a:r>
            <a:r>
              <a:rPr lang="tr-TR" dirty="0" err="1"/>
              <a:t>insidans</a:t>
            </a:r>
            <a:r>
              <a:rPr lang="tr-TR" dirty="0"/>
              <a:t> birinci </a:t>
            </a:r>
            <a:r>
              <a:rPr lang="tr-TR" dirty="0" err="1" smtClean="0"/>
              <a:t>trimestrde</a:t>
            </a:r>
            <a:r>
              <a:rPr lang="tr-TR" dirty="0" smtClean="0"/>
              <a:t>, en </a:t>
            </a:r>
            <a:r>
              <a:rPr lang="tr-TR" dirty="0"/>
              <a:t>yüksek </a:t>
            </a:r>
            <a:r>
              <a:rPr lang="tr-TR" dirty="0" err="1"/>
              <a:t>insidans</a:t>
            </a:r>
            <a:r>
              <a:rPr lang="tr-TR" dirty="0"/>
              <a:t> üçüncü </a:t>
            </a:r>
            <a:r>
              <a:rPr lang="tr-TR" dirty="0" err="1"/>
              <a:t>trimestrde</a:t>
            </a:r>
            <a:r>
              <a:rPr lang="tr-TR" dirty="0"/>
              <a:t> görülmektedir. Eğer anne birinci </a:t>
            </a:r>
            <a:r>
              <a:rPr lang="tr-TR" dirty="0" err="1" smtClean="0"/>
              <a:t>trimestrde</a:t>
            </a:r>
            <a:r>
              <a:rPr lang="tr-TR" dirty="0" smtClean="0"/>
              <a:t> </a:t>
            </a:r>
            <a:r>
              <a:rPr lang="tr-TR" dirty="0" err="1" smtClean="0"/>
              <a:t>enfekte</a:t>
            </a:r>
            <a:r>
              <a:rPr lang="tr-TR" dirty="0" smtClean="0"/>
              <a:t> </a:t>
            </a:r>
            <a:r>
              <a:rPr lang="tr-TR" dirty="0"/>
              <a:t>olmuş ve tedavi edilmemişse </a:t>
            </a:r>
            <a:r>
              <a:rPr lang="tr-TR" dirty="0" err="1"/>
              <a:t>konjenital</a:t>
            </a:r>
            <a:r>
              <a:rPr lang="tr-TR" dirty="0"/>
              <a:t> enfeksiyon oranı %10-25’dir ve </a:t>
            </a:r>
            <a:r>
              <a:rPr lang="tr-TR" dirty="0" smtClean="0"/>
              <a:t>oluşan tablo </a:t>
            </a:r>
            <a:r>
              <a:rPr lang="tr-TR" dirty="0"/>
              <a:t>şiddetli (düşük, ölü doğum, </a:t>
            </a:r>
            <a:r>
              <a:rPr lang="tr-TR" dirty="0" err="1"/>
              <a:t>semptomatik</a:t>
            </a:r>
            <a:r>
              <a:rPr lang="tr-TR" dirty="0"/>
              <a:t> </a:t>
            </a:r>
            <a:r>
              <a:rPr lang="tr-TR" dirty="0" err="1"/>
              <a:t>konjenital</a:t>
            </a:r>
            <a:r>
              <a:rPr lang="tr-TR" dirty="0"/>
              <a:t> enfeksiyon) olabilmektedir.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Serolojik</a:t>
            </a:r>
            <a:r>
              <a:rPr lang="tr-TR" dirty="0"/>
              <a:t> yöntemlerden biri ile </a:t>
            </a:r>
            <a:r>
              <a:rPr lang="tr-TR" dirty="0" smtClean="0"/>
              <a:t>önceden </a:t>
            </a:r>
            <a:r>
              <a:rPr lang="tr-TR" dirty="0" err="1"/>
              <a:t>seronegatif</a:t>
            </a:r>
            <a:r>
              <a:rPr lang="tr-TR" dirty="0"/>
              <a:t> </a:t>
            </a:r>
            <a:r>
              <a:rPr lang="tr-TR" dirty="0" smtClean="0"/>
              <a:t>olduğu bilinen </a:t>
            </a:r>
            <a:r>
              <a:rPr lang="tr-TR" dirty="0"/>
              <a:t>bir olgunun son 1 ayda </a:t>
            </a:r>
            <a:r>
              <a:rPr lang="tr-TR" dirty="0" err="1"/>
              <a:t>seropozitif</a:t>
            </a:r>
            <a:r>
              <a:rPr lang="tr-TR" dirty="0"/>
              <a:t> hale geldiğinin saptanması,</a:t>
            </a:r>
          </a:p>
          <a:p>
            <a:r>
              <a:rPr lang="tr-TR" dirty="0"/>
              <a:t>Çift serum örneğinde </a:t>
            </a:r>
            <a:r>
              <a:rPr lang="tr-TR" dirty="0" err="1"/>
              <a:t>Toxo</a:t>
            </a:r>
            <a:r>
              <a:rPr lang="tr-TR" dirty="0"/>
              <a:t> </a:t>
            </a:r>
            <a:r>
              <a:rPr lang="tr-TR" dirty="0" err="1"/>
              <a:t>IgG’nin</a:t>
            </a:r>
            <a:r>
              <a:rPr lang="tr-TR" dirty="0"/>
              <a:t> ≥4 kat titre artışının gösterilmesi,</a:t>
            </a:r>
          </a:p>
          <a:p>
            <a:r>
              <a:rPr lang="tr-TR" dirty="0"/>
              <a:t>Tek serum örneğinde </a:t>
            </a:r>
            <a:r>
              <a:rPr lang="tr-TR" dirty="0" smtClean="0"/>
              <a:t>ELISA </a:t>
            </a:r>
            <a:r>
              <a:rPr lang="tr-TR" dirty="0"/>
              <a:t>ile </a:t>
            </a:r>
            <a:r>
              <a:rPr lang="tr-TR" dirty="0" err="1"/>
              <a:t>Toxo</a:t>
            </a:r>
            <a:r>
              <a:rPr lang="tr-TR" dirty="0"/>
              <a:t> </a:t>
            </a:r>
            <a:r>
              <a:rPr lang="tr-TR" dirty="0" err="1"/>
              <a:t>IgM’in</a:t>
            </a:r>
            <a:r>
              <a:rPr lang="tr-TR" dirty="0"/>
              <a:t> </a:t>
            </a:r>
            <a:r>
              <a:rPr lang="tr-TR" dirty="0" smtClean="0"/>
              <a:t>pozitif bulunması</a:t>
            </a:r>
            <a:r>
              <a:rPr lang="tr-TR" dirty="0"/>
              <a:t>, </a:t>
            </a:r>
          </a:p>
          <a:p>
            <a:r>
              <a:rPr lang="tr-TR" dirty="0"/>
              <a:t>Vücut sıvıları (</a:t>
            </a:r>
            <a:r>
              <a:rPr lang="tr-TR" dirty="0" err="1"/>
              <a:t>amnion</a:t>
            </a:r>
            <a:r>
              <a:rPr lang="tr-TR" dirty="0"/>
              <a:t> sıvısı, BOS, kan) veya doku kesitlerinde (plasenta, </a:t>
            </a:r>
            <a:r>
              <a:rPr lang="tr-TR" dirty="0" err="1"/>
              <a:t>fetal</a:t>
            </a:r>
            <a:r>
              <a:rPr lang="tr-TR" dirty="0"/>
              <a:t> </a:t>
            </a:r>
            <a:r>
              <a:rPr lang="tr-TR" dirty="0" smtClean="0"/>
              <a:t>dokular vb</a:t>
            </a:r>
            <a:r>
              <a:rPr lang="tr-TR" dirty="0"/>
              <a:t>.) </a:t>
            </a:r>
            <a:r>
              <a:rPr lang="tr-TR" i="1" dirty="0" smtClean="0"/>
              <a:t>T. </a:t>
            </a:r>
            <a:r>
              <a:rPr lang="tr-TR" i="1" dirty="0" err="1" smtClean="0"/>
              <a:t>Gondiinin</a:t>
            </a:r>
            <a:r>
              <a:rPr lang="tr-TR" i="1" dirty="0" smtClean="0"/>
              <a:t> gösterilmesi</a:t>
            </a:r>
            <a:r>
              <a:rPr lang="tr-TR" i="1" dirty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/>
              <a:t>Primetamin</a:t>
            </a:r>
            <a:r>
              <a:rPr lang="tr-TR" dirty="0"/>
              <a:t>, 100–200 mg yükleme dozunu takiben (2 gün), 25–50 mg idame tedavi verilir (</a:t>
            </a:r>
            <a:r>
              <a:rPr lang="tr-TR" dirty="0" smtClean="0"/>
              <a:t>4–6hf).</a:t>
            </a:r>
          </a:p>
          <a:p>
            <a:r>
              <a:rPr lang="tr-TR" dirty="0" err="1"/>
              <a:t>Primetamin’le</a:t>
            </a:r>
            <a:r>
              <a:rPr lang="tr-TR" dirty="0"/>
              <a:t> birlikte </a:t>
            </a:r>
            <a:r>
              <a:rPr lang="tr-TR" dirty="0" err="1"/>
              <a:t>sülfadiyazin</a:t>
            </a:r>
            <a:r>
              <a:rPr lang="tr-TR" dirty="0"/>
              <a:t>/ </a:t>
            </a:r>
            <a:r>
              <a:rPr lang="tr-TR" dirty="0" err="1"/>
              <a:t>klindamisin</a:t>
            </a:r>
            <a:r>
              <a:rPr lang="tr-TR" dirty="0"/>
              <a:t>/ </a:t>
            </a:r>
            <a:r>
              <a:rPr lang="tr-TR" dirty="0" err="1"/>
              <a:t>klaritromisin</a:t>
            </a:r>
            <a:r>
              <a:rPr lang="tr-TR" dirty="0"/>
              <a:t> ve </a:t>
            </a:r>
            <a:r>
              <a:rPr lang="tr-TR" dirty="0" err="1"/>
              <a:t>azitromisin</a:t>
            </a:r>
            <a:r>
              <a:rPr lang="tr-TR" dirty="0"/>
              <a:t> gibi </a:t>
            </a:r>
            <a:r>
              <a:rPr lang="tr-TR" dirty="0" smtClean="0"/>
              <a:t>ajanlardan biri </a:t>
            </a:r>
            <a:r>
              <a:rPr lang="tr-TR" dirty="0"/>
              <a:t>kombine edilmelidir.</a:t>
            </a:r>
          </a:p>
          <a:p>
            <a:r>
              <a:rPr lang="tr-TR" b="1" dirty="0"/>
              <a:t>Göz </a:t>
            </a:r>
            <a:r>
              <a:rPr lang="tr-TR" b="1" dirty="0" err="1"/>
              <a:t>toksoplazmozu</a:t>
            </a:r>
            <a:r>
              <a:rPr lang="tr-TR" b="1" dirty="0"/>
              <a:t>: </a:t>
            </a:r>
            <a:r>
              <a:rPr lang="tr-TR" dirty="0" err="1"/>
              <a:t>Klindamisin</a:t>
            </a:r>
            <a:r>
              <a:rPr lang="tr-TR" dirty="0"/>
              <a:t> tercih edilir. Birlikte </a:t>
            </a:r>
            <a:r>
              <a:rPr lang="tr-TR" dirty="0" err="1"/>
              <a:t>kortikosteroid</a:t>
            </a:r>
            <a:r>
              <a:rPr lang="tr-TR" dirty="0"/>
              <a:t> kullanılabilir.</a:t>
            </a:r>
          </a:p>
          <a:p>
            <a:r>
              <a:rPr lang="tr-TR" b="1" dirty="0"/>
              <a:t>Gebe:</a:t>
            </a:r>
            <a:r>
              <a:rPr lang="tr-TR" dirty="0"/>
              <a:t> </a:t>
            </a:r>
            <a:r>
              <a:rPr lang="tr-TR" dirty="0" err="1"/>
              <a:t>Spiramisin</a:t>
            </a:r>
            <a:r>
              <a:rPr lang="tr-TR" dirty="0"/>
              <a:t> kullanılır.</a:t>
            </a:r>
          </a:p>
          <a:p>
            <a:r>
              <a:rPr lang="tr-TR" b="1" dirty="0" err="1"/>
              <a:t>Konjenital</a:t>
            </a:r>
            <a:r>
              <a:rPr lang="tr-TR" b="1" dirty="0"/>
              <a:t> </a:t>
            </a:r>
            <a:r>
              <a:rPr lang="tr-TR" b="1" dirty="0" err="1"/>
              <a:t>toksoplazmoz</a:t>
            </a:r>
            <a:r>
              <a:rPr lang="tr-TR" b="1" dirty="0"/>
              <a:t>: </a:t>
            </a:r>
            <a:r>
              <a:rPr lang="tr-TR" dirty="0"/>
              <a:t>Klasik tedavi, 2-6 ay</a:t>
            </a:r>
            <a:r>
              <a:rPr lang="tr-TR" dirty="0" smtClean="0"/>
              <a:t>.</a:t>
            </a:r>
          </a:p>
          <a:p>
            <a:r>
              <a:rPr lang="tr-TR" dirty="0" err="1">
                <a:solidFill>
                  <a:srgbClr val="FF0000"/>
                </a:solidFill>
              </a:rPr>
              <a:t>Seropozitif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kişillerden</a:t>
            </a:r>
            <a:r>
              <a:rPr lang="tr-TR" dirty="0">
                <a:solidFill>
                  <a:srgbClr val="FF0000"/>
                </a:solidFill>
              </a:rPr>
              <a:t> kan ve kan ürünü transfüzyonu yapılmamalıdır.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KORUNMA VE ÖNLEM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/>
              <a:t>1. Enfeksiyonun en önemli kaynakları doku kistleri ve olgunlaşmış </a:t>
            </a:r>
            <a:r>
              <a:rPr lang="tr-TR" dirty="0" err="1"/>
              <a:t>ookistlerdir</a:t>
            </a:r>
            <a:r>
              <a:rPr lang="tr-TR" dirty="0"/>
              <a:t>. </a:t>
            </a:r>
            <a:r>
              <a:rPr lang="tr-TR" dirty="0" smtClean="0"/>
              <a:t>Doku kistlerinden </a:t>
            </a:r>
            <a:r>
              <a:rPr lang="tr-TR" dirty="0"/>
              <a:t>korunmak için etler iyi pişirilmelidir (66</a:t>
            </a:r>
            <a:r>
              <a:rPr lang="tr-TR" baseline="30000" dirty="0"/>
              <a:t>o</a:t>
            </a:r>
            <a:r>
              <a:rPr lang="tr-TR" dirty="0"/>
              <a:t>C üzerinde). </a:t>
            </a:r>
          </a:p>
          <a:p>
            <a:pPr>
              <a:buNone/>
            </a:pPr>
            <a:r>
              <a:rPr lang="tr-TR" dirty="0"/>
              <a:t>2. Pastörize edilmemiş süt ve çiğ yumurta tüketilmemelidir. Yemek hazırlamada, çiğ </a:t>
            </a:r>
            <a:r>
              <a:rPr lang="tr-TR" dirty="0" smtClean="0"/>
              <a:t>etle temas </a:t>
            </a:r>
            <a:r>
              <a:rPr lang="tr-TR" dirty="0"/>
              <a:t>sırasında ellerin ağız ve göz gibi </a:t>
            </a:r>
            <a:r>
              <a:rPr lang="tr-TR" dirty="0" err="1"/>
              <a:t>müköz</a:t>
            </a:r>
            <a:r>
              <a:rPr lang="tr-TR" dirty="0"/>
              <a:t> </a:t>
            </a:r>
            <a:r>
              <a:rPr lang="tr-TR" dirty="0" err="1"/>
              <a:t>membranlara</a:t>
            </a:r>
            <a:r>
              <a:rPr lang="tr-TR" dirty="0"/>
              <a:t> dokunulmasından </a:t>
            </a:r>
            <a:r>
              <a:rPr lang="tr-TR" dirty="0" smtClean="0"/>
              <a:t>kaçınılmalı; çalışma </a:t>
            </a:r>
            <a:r>
              <a:rPr lang="tr-TR" dirty="0"/>
              <a:t>sonunda eller ve mutfak malzemeleri çok iyi yıkanmalıdır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KORUNMA VE ÖNLEM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3. Kedi dışkısı ile kirlenmiş alanlarda dikkatli olmak, evcil kedilerin dışkı kaplarının temizliği sırasında tercihen tek kullanımlık eldiven giymek, dışkı kaplarını kaynar suda 5 dakika </a:t>
            </a:r>
            <a:r>
              <a:rPr lang="tr-TR" dirty="0" err="1" smtClean="0"/>
              <a:t>tututmalı</a:t>
            </a:r>
            <a:r>
              <a:rPr lang="tr-TR" dirty="0" smtClean="0"/>
              <a:t> ve kapları her gün temizlenmelidir.</a:t>
            </a:r>
          </a:p>
          <a:p>
            <a:pPr>
              <a:buNone/>
            </a:pPr>
            <a:r>
              <a:rPr lang="tr-TR" dirty="0" smtClean="0"/>
              <a:t>4. </a:t>
            </a:r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toksoplazmozdan</a:t>
            </a:r>
            <a:r>
              <a:rPr lang="tr-TR" dirty="0" smtClean="0"/>
              <a:t> korunmada; </a:t>
            </a:r>
            <a:r>
              <a:rPr lang="tr-TR" dirty="0" err="1" smtClean="0"/>
              <a:t>seronegatif</a:t>
            </a:r>
            <a:r>
              <a:rPr lang="tr-TR" dirty="0" smtClean="0"/>
              <a:t> gebeler periyodik olarak kontrol edilmeli, gebeliği sırasında </a:t>
            </a:r>
            <a:r>
              <a:rPr lang="tr-TR" dirty="0" err="1" smtClean="0"/>
              <a:t>seropozitif</a:t>
            </a:r>
            <a:r>
              <a:rPr lang="tr-TR" dirty="0" smtClean="0"/>
              <a:t> </a:t>
            </a:r>
            <a:r>
              <a:rPr lang="tr-TR" dirty="0" err="1" smtClean="0"/>
              <a:t>olankadınlarda</a:t>
            </a:r>
            <a:r>
              <a:rPr lang="tr-TR" dirty="0" smtClean="0"/>
              <a:t> birinci </a:t>
            </a:r>
            <a:r>
              <a:rPr lang="tr-TR" dirty="0" err="1" smtClean="0"/>
              <a:t>trimestrde</a:t>
            </a:r>
            <a:r>
              <a:rPr lang="tr-TR" dirty="0" smtClean="0"/>
              <a:t> </a:t>
            </a:r>
            <a:r>
              <a:rPr lang="tr-TR" dirty="0" err="1" smtClean="0"/>
              <a:t>terapötik</a:t>
            </a:r>
            <a:r>
              <a:rPr lang="tr-TR" dirty="0" smtClean="0"/>
              <a:t> </a:t>
            </a:r>
            <a:r>
              <a:rPr lang="tr-TR" dirty="0" err="1" smtClean="0"/>
              <a:t>abortus</a:t>
            </a:r>
            <a:r>
              <a:rPr lang="tr-TR" dirty="0" smtClean="0"/>
              <a:t> önerilebilir. İkinci ve üçüncü </a:t>
            </a:r>
            <a:r>
              <a:rPr lang="tr-TR" dirty="0" err="1" smtClean="0"/>
              <a:t>trimestrde</a:t>
            </a:r>
            <a:r>
              <a:rPr lang="tr-TR" dirty="0" smtClean="0"/>
              <a:t> ise medikal tedavi uygulanmalıdır.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yagram"/>
          <p:cNvGraphicFramePr/>
          <p:nvPr/>
        </p:nvGraphicFramePr>
        <p:xfrm>
          <a:off x="539552" y="270892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KİST HİDATİK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536504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s://encrypted-tbn3.gstatic.com/images?q=tbn:ANd9GcQMEqYtRCM66uhBYFUzckfOZ7s-A6U1-VSNWshOyM2_S6XDrEVn_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390329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KİST HİDATİK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Kist </a:t>
            </a:r>
            <a:r>
              <a:rPr lang="tr-TR" dirty="0" err="1"/>
              <a:t>hidatik</a:t>
            </a:r>
            <a:r>
              <a:rPr lang="tr-TR" dirty="0"/>
              <a:t> hastalığı (</a:t>
            </a:r>
            <a:r>
              <a:rPr lang="tr-TR" dirty="0" err="1"/>
              <a:t>ekinokokkoz</a:t>
            </a:r>
            <a:r>
              <a:rPr lang="tr-TR" dirty="0"/>
              <a:t>), erişkini köpek </a:t>
            </a:r>
            <a:r>
              <a:rPr lang="tr-TR" dirty="0" err="1"/>
              <a:t>barsağında</a:t>
            </a:r>
            <a:r>
              <a:rPr lang="tr-TR" dirty="0"/>
              <a:t> yaşayan </a:t>
            </a:r>
            <a:r>
              <a:rPr lang="tr-TR" i="1" dirty="0" err="1" smtClean="0">
                <a:solidFill>
                  <a:srgbClr val="FF0000"/>
                </a:solidFill>
              </a:rPr>
              <a:t>Echinococcus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granulosus</a:t>
            </a:r>
            <a:r>
              <a:rPr lang="tr-TR" i="1" dirty="0" smtClean="0"/>
              <a:t> </a:t>
            </a:r>
            <a:r>
              <a:rPr lang="tr-TR" i="1" dirty="0"/>
              <a:t>adlı parazitin </a:t>
            </a:r>
            <a:r>
              <a:rPr lang="tr-TR" i="1" dirty="0" err="1"/>
              <a:t>enfekte</a:t>
            </a:r>
            <a:r>
              <a:rPr lang="tr-TR" i="1" dirty="0"/>
              <a:t> köpek dışkısıyla atılan yumurtalarının kirli eller, su </a:t>
            </a:r>
            <a:r>
              <a:rPr lang="tr-TR" i="1" dirty="0" smtClean="0"/>
              <a:t>ve </a:t>
            </a:r>
            <a:r>
              <a:rPr lang="tr-TR" dirty="0" smtClean="0"/>
              <a:t>yiyeceklerle </a:t>
            </a:r>
            <a:r>
              <a:rPr lang="tr-TR" dirty="0"/>
              <a:t>alınması sonucu </a:t>
            </a:r>
            <a:r>
              <a:rPr lang="tr-TR" b="1" dirty="0"/>
              <a:t>karaciğerde, bazen akciğerlerde</a:t>
            </a:r>
            <a:r>
              <a:rPr lang="tr-TR" dirty="0"/>
              <a:t> daha nadiren diğer organlarda </a:t>
            </a:r>
            <a:r>
              <a:rPr lang="tr-TR" dirty="0" smtClean="0"/>
              <a:t>içi sıvı dolu kistlerin oluşumuyla </a:t>
            </a:r>
            <a:r>
              <a:rPr lang="tr-TR" dirty="0"/>
              <a:t>seyreden </a:t>
            </a:r>
            <a:r>
              <a:rPr lang="tr-TR" dirty="0" err="1"/>
              <a:t>zoonotik</a:t>
            </a:r>
            <a:r>
              <a:rPr lang="tr-TR" dirty="0"/>
              <a:t> </a:t>
            </a:r>
            <a:r>
              <a:rPr lang="tr-TR" dirty="0" smtClean="0"/>
              <a:t>bir </a:t>
            </a:r>
            <a:r>
              <a:rPr lang="tr-TR" dirty="0"/>
              <a:t>hastalıktır.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Ekinokoklar yaşamlarını devam ettirebilmek için köpek, kurt, tilki, çakal gibi </a:t>
            </a:r>
            <a:r>
              <a:rPr lang="tr-TR" dirty="0" smtClean="0"/>
              <a:t>kesin konaklara</a:t>
            </a:r>
            <a:r>
              <a:rPr lang="tr-TR" dirty="0"/>
              <a:t>, sığır ve koyun gibi ara konaklara ihtiyaç duyarlar.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Bu hastalık bazı Latin Amerika, Afrika ve Asya ülkelerinde </a:t>
            </a:r>
            <a:r>
              <a:rPr lang="tr-TR" dirty="0" smtClean="0"/>
              <a:t>endemik olarak </a:t>
            </a:r>
            <a:r>
              <a:rPr lang="tr-TR" dirty="0"/>
              <a:t>görülmektedir.</a:t>
            </a:r>
          </a:p>
          <a:p>
            <a:r>
              <a:rPr lang="tr-TR" dirty="0"/>
              <a:t>Şarbon ülkemizde endemik bir hastalıktır. Görülme sıklığı gittikçe azalmasına </a:t>
            </a:r>
            <a:r>
              <a:rPr lang="tr-TR" dirty="0" smtClean="0"/>
              <a:t>rağmen özellikle </a:t>
            </a:r>
            <a:r>
              <a:rPr lang="tr-TR" b="1" dirty="0"/>
              <a:t>İç ve Doğu Anadolu Bölgelerinde </a:t>
            </a:r>
            <a:r>
              <a:rPr lang="tr-TR" dirty="0"/>
              <a:t>daha sık görülmektedir. </a:t>
            </a:r>
            <a:endParaRPr lang="tr-TR" dirty="0" smtClean="0"/>
          </a:p>
          <a:p>
            <a:pPr lvl="1"/>
            <a:r>
              <a:rPr lang="tr-TR" dirty="0" smtClean="0"/>
              <a:t>Türkiye’de 1960-1969 yılları </a:t>
            </a:r>
            <a:r>
              <a:rPr lang="tr-TR" dirty="0"/>
              <a:t>arasında 10724 insan şarbonu, 1970-1979 yılları arasında 5377, 1980-1989 </a:t>
            </a:r>
            <a:r>
              <a:rPr lang="tr-TR" dirty="0" smtClean="0"/>
              <a:t>yılları arasında </a:t>
            </a:r>
            <a:r>
              <a:rPr lang="tr-TR" dirty="0"/>
              <a:t>4423, 1990-1999 yılları arasında 4220, 2000-2005 yılları arasında ise 2210 </a:t>
            </a:r>
            <a:r>
              <a:rPr lang="tr-TR" dirty="0" smtClean="0"/>
              <a:t>insan şarbonu </a:t>
            </a:r>
            <a:r>
              <a:rPr lang="tr-TR" dirty="0"/>
              <a:t>bildirilmiştir.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Kist </a:t>
            </a:r>
            <a:r>
              <a:rPr lang="tr-TR" dirty="0" err="1"/>
              <a:t>hidatik</a:t>
            </a:r>
            <a:r>
              <a:rPr lang="tr-TR" dirty="0"/>
              <a:t> hastalığında etken genellikle çocukluk çağında alınmakta ve hastalık 20-40 </a:t>
            </a:r>
            <a:r>
              <a:rPr lang="tr-TR" dirty="0" smtClean="0"/>
              <a:t>yaşları arasında </a:t>
            </a:r>
            <a:r>
              <a:rPr lang="tr-TR" dirty="0"/>
              <a:t>daha sık olmak üzere her yaş ve her cinste görülmektedir. </a:t>
            </a:r>
            <a:endParaRPr lang="tr-TR" dirty="0" smtClean="0"/>
          </a:p>
          <a:p>
            <a:r>
              <a:rPr lang="tr-TR" dirty="0" smtClean="0"/>
              <a:t>Sosyoekonomik </a:t>
            </a:r>
            <a:r>
              <a:rPr lang="tr-TR" dirty="0"/>
              <a:t>ve </a:t>
            </a:r>
            <a:r>
              <a:rPr lang="tr-TR" dirty="0" smtClean="0"/>
              <a:t>sağlık standartlarının </a:t>
            </a:r>
            <a:r>
              <a:rPr lang="tr-TR" dirty="0"/>
              <a:t>düşük olduğu toplumlarda görülme oranı daha yüksektir.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RİSK GRUPLARI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Avcılar, çiftçiler, çobanlar, köpek sahipleri, mezbahada çalışanlar ve veteriner </a:t>
            </a:r>
            <a:r>
              <a:rPr lang="tr-TR" dirty="0" smtClean="0"/>
              <a:t>hekimler risk </a:t>
            </a:r>
            <a:r>
              <a:rPr lang="tr-TR" dirty="0"/>
              <a:t>grubunu oluştururlar.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5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KLİNİK BULGULAR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Ekinokoklar etkiledikleri bölgelere ve oluşturdukları basıya bağlı olarak </a:t>
            </a:r>
            <a:r>
              <a:rPr lang="tr-TR" dirty="0" smtClean="0"/>
              <a:t>klinik bulgu </a:t>
            </a:r>
            <a:r>
              <a:rPr lang="tr-TR" dirty="0"/>
              <a:t>verirler. Göz ve beyin tutulumu en kısa sürede; akciğer ve karaciğer tutulumu ise </a:t>
            </a:r>
            <a:r>
              <a:rPr lang="tr-TR" dirty="0" smtClean="0"/>
              <a:t>daha uzun </a:t>
            </a:r>
            <a:r>
              <a:rPr lang="tr-TR" dirty="0"/>
              <a:t>sürede bulgu verir. </a:t>
            </a:r>
            <a:endParaRPr lang="tr-TR" dirty="0" smtClean="0"/>
          </a:p>
          <a:p>
            <a:r>
              <a:rPr lang="tr-TR" i="1" dirty="0" smtClean="0"/>
              <a:t>E</a:t>
            </a:r>
            <a:r>
              <a:rPr lang="tr-TR" i="1" dirty="0"/>
              <a:t>. </a:t>
            </a:r>
            <a:r>
              <a:rPr lang="tr-TR" i="1" dirty="0" err="1"/>
              <a:t>granulosus</a:t>
            </a:r>
            <a:r>
              <a:rPr lang="tr-TR" i="1" dirty="0"/>
              <a:t> en sık (%50-70) karaciğerde yerleşir. Çoğu sağ lobda </a:t>
            </a:r>
            <a:r>
              <a:rPr lang="tr-TR" i="1" dirty="0" smtClean="0"/>
              <a:t>ve </a:t>
            </a:r>
            <a:r>
              <a:rPr lang="tr-TR" dirty="0" smtClean="0"/>
              <a:t>tektir</a:t>
            </a:r>
            <a:r>
              <a:rPr lang="tr-TR" dirty="0"/>
              <a:t>. İkinci sırada akciğer etkilenir (%10-30). </a:t>
            </a:r>
            <a:endParaRPr lang="tr-TR" dirty="0" smtClean="0"/>
          </a:p>
          <a:p>
            <a:r>
              <a:rPr lang="tr-TR" dirty="0" err="1" smtClean="0"/>
              <a:t>Hidatik</a:t>
            </a:r>
            <a:r>
              <a:rPr lang="tr-TR" dirty="0" smtClean="0"/>
              <a:t> </a:t>
            </a:r>
            <a:r>
              <a:rPr lang="tr-TR" dirty="0"/>
              <a:t>kistler çok iyi kapsüllü olduklarından ateş</a:t>
            </a:r>
            <a:r>
              <a:rPr lang="tr-TR" dirty="0" smtClean="0"/>
              <a:t>,</a:t>
            </a:r>
            <a:r>
              <a:rPr lang="tr-TR" dirty="0"/>
              <a:t> halsizlik ve kilo kaybı gibi sistemik belirti vermezler. Bu nedenle bu hastalar ister </a:t>
            </a:r>
            <a:r>
              <a:rPr lang="tr-TR" dirty="0" smtClean="0"/>
              <a:t>karaciğerde ister </a:t>
            </a:r>
            <a:r>
              <a:rPr lang="tr-TR" dirty="0"/>
              <a:t>başka organlarda olsun oldukça sağlıklı görünürler.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KLİNİK BULGULAR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tr-TR" dirty="0"/>
              <a:t>Karaciğer tutulumu 20-30 yıl </a:t>
            </a:r>
            <a:r>
              <a:rPr lang="tr-TR" dirty="0" smtClean="0"/>
              <a:t>içinde yavaş </a:t>
            </a:r>
            <a:r>
              <a:rPr lang="tr-TR" dirty="0"/>
              <a:t>yavaş büyüyen ve çevreye bası yapmaya başlayan kist, sağ </a:t>
            </a:r>
            <a:r>
              <a:rPr lang="tr-TR" dirty="0" err="1"/>
              <a:t>hipokodrium</a:t>
            </a:r>
            <a:r>
              <a:rPr lang="tr-TR" dirty="0"/>
              <a:t> bölgesinde </a:t>
            </a:r>
            <a:r>
              <a:rPr lang="tr-TR" dirty="0" smtClean="0"/>
              <a:t>ağrı, bulantı</a:t>
            </a:r>
            <a:r>
              <a:rPr lang="tr-TR" dirty="0"/>
              <a:t>, kusma, sarılık gibi şikayetlere sebep olabilir. </a:t>
            </a:r>
            <a:endParaRPr lang="tr-TR" dirty="0" smtClean="0"/>
          </a:p>
          <a:p>
            <a:pPr lvl="1"/>
            <a:r>
              <a:rPr lang="tr-TR" dirty="0" smtClean="0"/>
              <a:t>Fizik </a:t>
            </a:r>
            <a:r>
              <a:rPr lang="tr-TR" dirty="0"/>
              <a:t>muayenede karaciğerde </a:t>
            </a:r>
            <a:r>
              <a:rPr lang="tr-TR" dirty="0" smtClean="0"/>
              <a:t>büyüme tespit </a:t>
            </a:r>
            <a:r>
              <a:rPr lang="tr-TR" dirty="0"/>
              <a:t>edilebilir. </a:t>
            </a:r>
            <a:r>
              <a:rPr lang="tr-TR" dirty="0" err="1" smtClean="0"/>
              <a:t>Portal</a:t>
            </a:r>
            <a:r>
              <a:rPr lang="tr-TR" dirty="0" smtClean="0"/>
              <a:t> </a:t>
            </a:r>
            <a:r>
              <a:rPr lang="tr-TR" dirty="0"/>
              <a:t>hipertansiyon, asit, karaciğerde apse, </a:t>
            </a:r>
            <a:r>
              <a:rPr lang="tr-TR" dirty="0" smtClean="0"/>
              <a:t>hepatit gelişebilir</a:t>
            </a:r>
            <a:r>
              <a:rPr lang="tr-TR" dirty="0"/>
              <a:t>. </a:t>
            </a:r>
            <a:endParaRPr lang="tr-TR" dirty="0" smtClean="0"/>
          </a:p>
          <a:p>
            <a:pPr lvl="1"/>
            <a:r>
              <a:rPr lang="tr-TR" dirty="0" smtClean="0"/>
              <a:t>Peritona </a:t>
            </a:r>
            <a:r>
              <a:rPr lang="tr-TR" dirty="0"/>
              <a:t>kist </a:t>
            </a:r>
            <a:r>
              <a:rPr lang="tr-TR" dirty="0" err="1"/>
              <a:t>rüptüründe</a:t>
            </a:r>
            <a:r>
              <a:rPr lang="tr-TR" dirty="0"/>
              <a:t>, </a:t>
            </a:r>
            <a:r>
              <a:rPr lang="tr-TR" dirty="0" err="1"/>
              <a:t>allerjik</a:t>
            </a:r>
            <a:r>
              <a:rPr lang="tr-TR" dirty="0"/>
              <a:t> reaksiyonlar ve </a:t>
            </a:r>
            <a:r>
              <a:rPr lang="tr-TR" dirty="0" err="1"/>
              <a:t>anaflaksi</a:t>
            </a:r>
            <a:r>
              <a:rPr lang="tr-TR" dirty="0"/>
              <a:t> (ateş, kaşıntı, </a:t>
            </a:r>
            <a:r>
              <a:rPr lang="tr-TR" dirty="0" smtClean="0"/>
              <a:t>ciltte ürtiker</a:t>
            </a:r>
            <a:r>
              <a:rPr lang="tr-TR" dirty="0"/>
              <a:t>, hipotansiyon ve ölüm) görülebilir.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KLİNİK BULGULAR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Akciğer tutulumunda solunum sıkıntısı, </a:t>
            </a:r>
            <a:r>
              <a:rPr lang="tr-TR" dirty="0" smtClean="0"/>
              <a:t>öksürük, balgam</a:t>
            </a:r>
            <a:r>
              <a:rPr lang="tr-TR" dirty="0"/>
              <a:t>, </a:t>
            </a:r>
            <a:r>
              <a:rPr lang="tr-TR" dirty="0" err="1"/>
              <a:t>hemoptizi</a:t>
            </a:r>
            <a:r>
              <a:rPr lang="tr-TR" dirty="0"/>
              <a:t>, göğüs ağrısı olabilir. </a:t>
            </a:r>
            <a:endParaRPr lang="tr-TR" dirty="0" smtClean="0"/>
          </a:p>
          <a:p>
            <a:r>
              <a:rPr lang="tr-TR" dirty="0" smtClean="0"/>
              <a:t>Kist </a:t>
            </a:r>
            <a:r>
              <a:rPr lang="tr-TR" dirty="0" err="1"/>
              <a:t>enfekte</a:t>
            </a:r>
            <a:r>
              <a:rPr lang="tr-TR" dirty="0"/>
              <a:t> olursa ateş, üşüme titreme, balgam </a:t>
            </a:r>
            <a:r>
              <a:rPr lang="tr-TR" dirty="0" smtClean="0"/>
              <a:t>gibi şikayetler </a:t>
            </a:r>
            <a:r>
              <a:rPr lang="tr-TR" dirty="0"/>
              <a:t>tabloya eklenir. Kist </a:t>
            </a:r>
            <a:r>
              <a:rPr lang="tr-TR" dirty="0" err="1"/>
              <a:t>rüptüre</a:t>
            </a:r>
            <a:r>
              <a:rPr lang="tr-TR" dirty="0"/>
              <a:t> olup bronşa açılması sonucu ağızdan tuzlu su </a:t>
            </a:r>
            <a:r>
              <a:rPr lang="tr-TR" dirty="0" smtClean="0"/>
              <a:t>özelliğinde kist </a:t>
            </a:r>
            <a:r>
              <a:rPr lang="tr-TR" dirty="0"/>
              <a:t>materyali gelir, boğulmalara neden olabilir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Laboratuar bulguları ve radyolojik (</a:t>
            </a:r>
            <a:r>
              <a:rPr lang="tr-TR" dirty="0" err="1" smtClean="0"/>
              <a:t>ultrasonografik</a:t>
            </a:r>
            <a:r>
              <a:rPr lang="tr-TR" dirty="0" smtClean="0"/>
              <a:t>) bulgular, yerleşim yerine göre değişmektedir.</a:t>
            </a:r>
            <a:endParaRPr lang="tr-T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/>
              <a:t>TANI</a:t>
            </a:r>
          </a:p>
          <a:p>
            <a:r>
              <a:rPr lang="tr-TR" dirty="0" smtClean="0"/>
              <a:t>Hastanın öyküsü ve fizik muayene bulguları hastalığı düşündürür. Destekleyici ve doğrulayıcı yöntemler kullanılarak hastalığın tanısı konur.</a:t>
            </a:r>
            <a:endParaRPr lang="tr-T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71613"/>
            <a:ext cx="8712968" cy="382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Halen cerrahi yöntemlerin kullanılması, ciddi işgücü kaybı ve hayvanlardan alınan verimde düşme göz önüne alındığında enfeksiyon ekonomik açıdan da önem kazanır.</a:t>
            </a:r>
          </a:p>
          <a:p>
            <a:r>
              <a:rPr lang="tr-TR" b="1" dirty="0" err="1" smtClean="0"/>
              <a:t>Perkütan</a:t>
            </a:r>
            <a:r>
              <a:rPr lang="tr-TR" b="1" dirty="0" smtClean="0"/>
              <a:t> Drenaj: </a:t>
            </a:r>
            <a:r>
              <a:rPr lang="tr-TR" dirty="0" smtClean="0"/>
              <a:t>Girişimsel radyolojide ultrasonografi ve bilgisayarlı tomografi eşliğinde karaciğer kist </a:t>
            </a:r>
            <a:r>
              <a:rPr lang="tr-TR" dirty="0" err="1" smtClean="0"/>
              <a:t>hidatiğinin</a:t>
            </a:r>
            <a:r>
              <a:rPr lang="tr-TR" dirty="0" smtClean="0"/>
              <a:t> dışa drene edilmesidir.</a:t>
            </a:r>
          </a:p>
          <a:p>
            <a:r>
              <a:rPr lang="tr-TR" b="1" dirty="0" smtClean="0"/>
              <a:t>Medikal Tedavi: </a:t>
            </a:r>
            <a:r>
              <a:rPr lang="tr-TR" dirty="0" err="1" smtClean="0"/>
              <a:t>Major</a:t>
            </a:r>
            <a:r>
              <a:rPr lang="tr-TR" dirty="0" smtClean="0"/>
              <a:t> bir ameliyatı </a:t>
            </a:r>
            <a:r>
              <a:rPr lang="tr-TR" dirty="0" err="1" smtClean="0"/>
              <a:t>tolere</a:t>
            </a:r>
            <a:r>
              <a:rPr lang="tr-TR" dirty="0" smtClean="0"/>
              <a:t> edemeyecek hastalarda medikal tedavi tercih edilir, </a:t>
            </a:r>
          </a:p>
          <a:p>
            <a:pPr lvl="1"/>
            <a:r>
              <a:rPr lang="tr-TR" dirty="0" err="1" smtClean="0"/>
              <a:t>Mebendazol</a:t>
            </a:r>
            <a:r>
              <a:rPr lang="tr-TR" dirty="0" smtClean="0"/>
              <a:t> (</a:t>
            </a:r>
            <a:r>
              <a:rPr lang="tr-TR" dirty="0" err="1" smtClean="0"/>
              <a:t>antihelmintik</a:t>
            </a:r>
            <a:r>
              <a:rPr lang="tr-TR" dirty="0" smtClean="0"/>
              <a:t>) 35-50 mg/kg altı ay süreyle verilir. </a:t>
            </a:r>
          </a:p>
          <a:p>
            <a:pPr lvl="1"/>
            <a:r>
              <a:rPr lang="tr-TR" dirty="0" smtClean="0"/>
              <a:t>Bu sırada kan sayımı ve karaciğer fonksiyon testleri kontrol edilmelidir. </a:t>
            </a:r>
          </a:p>
          <a:p>
            <a:pPr lvl="1"/>
            <a:r>
              <a:rPr lang="tr-TR" dirty="0" err="1" smtClean="0"/>
              <a:t>Mebendazol</a:t>
            </a:r>
            <a:r>
              <a:rPr lang="tr-TR" dirty="0" smtClean="0"/>
              <a:t> dışında tedavide kullanılan </a:t>
            </a:r>
            <a:r>
              <a:rPr lang="tr-TR" dirty="0" err="1" smtClean="0"/>
              <a:t>albendazolün</a:t>
            </a:r>
            <a:r>
              <a:rPr lang="tr-TR" dirty="0" smtClean="0"/>
              <a:t> </a:t>
            </a:r>
            <a:r>
              <a:rPr lang="tr-TR" dirty="0" err="1" smtClean="0"/>
              <a:t>gastrointestinal</a:t>
            </a:r>
            <a:r>
              <a:rPr lang="tr-TR" dirty="0" smtClean="0"/>
              <a:t> </a:t>
            </a:r>
            <a:r>
              <a:rPr lang="tr-TR" dirty="0" err="1" smtClean="0"/>
              <a:t>absorbsiyonu</a:t>
            </a:r>
            <a:r>
              <a:rPr lang="tr-TR" dirty="0" smtClean="0"/>
              <a:t> daha iyidir. </a:t>
            </a:r>
          </a:p>
          <a:p>
            <a:pPr lvl="1"/>
            <a:r>
              <a:rPr lang="tr-TR" dirty="0" smtClean="0"/>
              <a:t>Medikal tedavide amaç kistin büyümesini önleyerek, </a:t>
            </a:r>
            <a:r>
              <a:rPr lang="tr-TR" dirty="0" err="1" smtClean="0"/>
              <a:t>kalsifiye</a:t>
            </a:r>
            <a:r>
              <a:rPr lang="tr-TR" dirty="0" smtClean="0"/>
              <a:t> olmasını sağlamaktır.</a:t>
            </a:r>
            <a:endParaRPr lang="tr-T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238250"/>
            <a:ext cx="90582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58215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soru;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tr-TR" dirty="0"/>
              <a:t>Kist </a:t>
            </a:r>
            <a:r>
              <a:rPr lang="tr-TR" dirty="0" err="1"/>
              <a:t>hidatik</a:t>
            </a:r>
            <a:r>
              <a:rPr lang="tr-TR" dirty="0"/>
              <a:t> tanılı bir hastada ateş, taşikardi, ciltte ürtiker, solukluk ve soğukluk, hipotansiyon, bilinç düzeyinde azalma gibi bulgular görüldüğünde aşağıdaki durumlardan hangisinin geliştiğini düşünürsünüz? </a:t>
            </a:r>
          </a:p>
          <a:p>
            <a:pPr marL="514350" lvl="0" indent="-514350">
              <a:buFont typeface="+mj-lt"/>
              <a:buAutoNum type="alphaLcParenR"/>
            </a:pPr>
            <a:r>
              <a:rPr lang="tr-TR" dirty="0"/>
              <a:t>Kist </a:t>
            </a:r>
            <a:r>
              <a:rPr lang="tr-TR" dirty="0" err="1"/>
              <a:t>rüptürüne</a:t>
            </a:r>
            <a:r>
              <a:rPr lang="tr-TR" dirty="0"/>
              <a:t> bağlı </a:t>
            </a:r>
            <a:r>
              <a:rPr lang="tr-TR" dirty="0" err="1"/>
              <a:t>hipovolemik</a:t>
            </a:r>
            <a:r>
              <a:rPr lang="tr-TR" dirty="0"/>
              <a:t> şok </a:t>
            </a:r>
          </a:p>
          <a:p>
            <a:pPr marL="514350" lvl="0" indent="-514350">
              <a:buFont typeface="+mj-lt"/>
              <a:buAutoNum type="alphaLcParenR"/>
            </a:pPr>
            <a:r>
              <a:rPr lang="tr-TR" dirty="0"/>
              <a:t>Kist </a:t>
            </a:r>
            <a:r>
              <a:rPr lang="tr-TR" dirty="0" err="1"/>
              <a:t>rüptürüne</a:t>
            </a:r>
            <a:r>
              <a:rPr lang="tr-TR" dirty="0"/>
              <a:t> bağlı </a:t>
            </a:r>
            <a:r>
              <a:rPr lang="tr-TR" dirty="0" err="1"/>
              <a:t>anafilaktik</a:t>
            </a:r>
            <a:r>
              <a:rPr lang="tr-TR" dirty="0"/>
              <a:t> reaksiyon</a:t>
            </a:r>
          </a:p>
          <a:p>
            <a:pPr marL="514350" lvl="0" indent="-514350">
              <a:buFont typeface="+mj-lt"/>
              <a:buAutoNum type="alphaLcParenR"/>
            </a:pPr>
            <a:r>
              <a:rPr lang="tr-TR" dirty="0"/>
              <a:t>Karaciğer yerleşimli kist </a:t>
            </a:r>
            <a:r>
              <a:rPr lang="tr-TR" dirty="0" err="1"/>
              <a:t>hidatik</a:t>
            </a:r>
            <a:endParaRPr lang="tr-TR" dirty="0"/>
          </a:p>
          <a:p>
            <a:pPr marL="514350" lvl="0" indent="-514350">
              <a:buFont typeface="+mj-lt"/>
              <a:buAutoNum type="alphaLcParenR"/>
            </a:pPr>
            <a:r>
              <a:rPr lang="tr-TR" dirty="0"/>
              <a:t>Akciğer yerleşimli kist </a:t>
            </a:r>
            <a:r>
              <a:rPr lang="tr-TR" dirty="0" err="1"/>
              <a:t>hidatik</a:t>
            </a:r>
            <a:endParaRPr lang="tr-TR" dirty="0"/>
          </a:p>
          <a:p>
            <a:pPr marL="514350" lvl="0" indent="-514350">
              <a:buFont typeface="+mj-lt"/>
              <a:buAutoNum type="alphaLcParenR"/>
            </a:pPr>
            <a:r>
              <a:rPr lang="tr-TR" dirty="0"/>
              <a:t>Kist </a:t>
            </a:r>
            <a:r>
              <a:rPr lang="tr-TR" dirty="0" err="1"/>
              <a:t>rüptürüne</a:t>
            </a:r>
            <a:r>
              <a:rPr lang="tr-TR" dirty="0"/>
              <a:t> bağlı </a:t>
            </a:r>
            <a:r>
              <a:rPr lang="tr-TR" dirty="0" err="1"/>
              <a:t>kardiyojenik</a:t>
            </a:r>
            <a:r>
              <a:rPr lang="tr-TR" dirty="0"/>
              <a:t> şok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090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548680"/>
          <a:ext cx="8229600" cy="55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Deri şarbonu</a:t>
            </a:r>
            <a:r>
              <a:rPr lang="tr-TR" b="1" dirty="0"/>
              <a:t>, şarbon sporlarının kesik, kaşıma veya sinek ısırması gibi küçük </a:t>
            </a:r>
            <a:r>
              <a:rPr lang="tr-TR" b="1" dirty="0" smtClean="0"/>
              <a:t>travmalarla </a:t>
            </a:r>
            <a:r>
              <a:rPr lang="tr-TR" dirty="0" smtClean="0"/>
              <a:t>deriye bulaşması </a:t>
            </a:r>
            <a:r>
              <a:rPr lang="tr-TR" dirty="0"/>
              <a:t>ile oluşur. Sporların </a:t>
            </a:r>
            <a:r>
              <a:rPr lang="tr-TR" dirty="0" smtClean="0"/>
              <a:t>bulaşması </a:t>
            </a:r>
            <a:r>
              <a:rPr lang="tr-TR" dirty="0"/>
              <a:t>ile deride küçük </a:t>
            </a:r>
            <a:r>
              <a:rPr lang="tr-TR" dirty="0" err="1"/>
              <a:t>papül</a:t>
            </a:r>
            <a:r>
              <a:rPr lang="tr-TR" dirty="0"/>
              <a:t> şeklinde </a:t>
            </a:r>
            <a:r>
              <a:rPr lang="tr-TR" dirty="0" smtClean="0"/>
              <a:t>lezyon çıkıncaya </a:t>
            </a:r>
            <a:r>
              <a:rPr lang="tr-TR" dirty="0"/>
              <a:t>kadar geçen süre genellikle 2-3 gündür.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Hastalığın bulaş yerinde </a:t>
            </a:r>
            <a:r>
              <a:rPr lang="tr-TR" dirty="0"/>
              <a:t>kaşınma ve yanma </a:t>
            </a:r>
            <a:r>
              <a:rPr lang="tr-TR" dirty="0" smtClean="0"/>
              <a:t>oluşur. </a:t>
            </a:r>
            <a:r>
              <a:rPr lang="tr-TR" dirty="0"/>
              <a:t>Kırmızı ufak bir </a:t>
            </a:r>
            <a:r>
              <a:rPr lang="tr-TR" dirty="0" err="1"/>
              <a:t>makül</a:t>
            </a:r>
            <a:r>
              <a:rPr lang="tr-TR" dirty="0"/>
              <a:t>, kabarır ve </a:t>
            </a:r>
            <a:r>
              <a:rPr lang="tr-TR" dirty="0" err="1" smtClean="0"/>
              <a:t>papül</a:t>
            </a:r>
            <a:r>
              <a:rPr lang="tr-TR" dirty="0" smtClean="0"/>
              <a:t> görünümünü </a:t>
            </a:r>
            <a:r>
              <a:rPr lang="tr-TR" dirty="0"/>
              <a:t>alır. Bir-iki gün içinde lezyon genişler, üzerinde vezikül oluşur. </a:t>
            </a:r>
            <a:endParaRPr lang="tr-TR" dirty="0" smtClean="0"/>
          </a:p>
          <a:p>
            <a:r>
              <a:rPr lang="tr-TR" dirty="0" smtClean="0"/>
              <a:t>Vezikülün ortası çökük</a:t>
            </a:r>
            <a:r>
              <a:rPr lang="tr-TR" dirty="0"/>
              <a:t>, içi sıvı ile doludur. Bu lezyonun etrafı ödemli ve </a:t>
            </a:r>
            <a:r>
              <a:rPr lang="tr-TR" dirty="0" err="1"/>
              <a:t>eritemli</a:t>
            </a:r>
            <a:r>
              <a:rPr lang="tr-TR" dirty="0"/>
              <a:t> bir alan ile çevrili olup ağrısızdır.</a:t>
            </a:r>
          </a:p>
          <a:p>
            <a:r>
              <a:rPr lang="tr-TR" dirty="0"/>
              <a:t>Birkaç gün içinde vezikül içindeki sıvı bulanır, koyu bir renk alır. Mavi-siyah renge dönüşür.</a:t>
            </a:r>
          </a:p>
          <a:p>
            <a:r>
              <a:rPr lang="tr-TR" dirty="0"/>
              <a:t>Vezikül patlar, ortada keskin kenarlı, ortası çökük siyah bir ülser oluşur. Bazen bu </a:t>
            </a:r>
            <a:r>
              <a:rPr lang="tr-TR" dirty="0" smtClean="0"/>
              <a:t>nekrozu çevreleyen </a:t>
            </a:r>
            <a:r>
              <a:rPr lang="tr-TR" dirty="0"/>
              <a:t>ödemli doku üzerinde küçük veziküller gelişir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2621</Words>
  <Application>Microsoft Office PowerPoint</Application>
  <PresentationFormat>Ekran Gösterisi (4:3)</PresentationFormat>
  <Paragraphs>187</Paragraphs>
  <Slides>60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4" baseType="lpstr">
      <vt:lpstr>Arial</vt:lpstr>
      <vt:lpstr>Bodoni MT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Deri Şarbonu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Şarbon Tedavisi</vt:lpstr>
      <vt:lpstr>PowerPoint Sunusu</vt:lpstr>
      <vt:lpstr>PowerPoint Sunusu</vt:lpstr>
      <vt:lpstr>Şarbondan Korunma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ETKEN </vt:lpstr>
      <vt:lpstr>ETKEN </vt:lpstr>
      <vt:lpstr>BULAŞMA YOLLARI</vt:lpstr>
      <vt:lpstr>KLİNİK BULGULAR</vt:lpstr>
      <vt:lpstr>KLİNİK BULGULAR</vt:lpstr>
      <vt:lpstr>TANILAMA</vt:lpstr>
      <vt:lpstr>TEDAVİ</vt:lpstr>
      <vt:lpstr>KORUNMA VE ÖNLEM</vt:lpstr>
      <vt:lpstr>KORUNMA VE ÖNLEM</vt:lpstr>
      <vt:lpstr>PowerPoint Sunusu</vt:lpstr>
      <vt:lpstr>KİST HİDATİK</vt:lpstr>
      <vt:lpstr>KİST HİDATİK</vt:lpstr>
      <vt:lpstr>PowerPoint Sunusu</vt:lpstr>
      <vt:lpstr>PowerPoint Sunusu</vt:lpstr>
      <vt:lpstr>RİSK GRUPLARI</vt:lpstr>
      <vt:lpstr>PowerPoint Sunusu</vt:lpstr>
      <vt:lpstr>KLİNİK BULGULAR</vt:lpstr>
      <vt:lpstr>KLİNİK BULGULAR</vt:lpstr>
      <vt:lpstr>KLİNİK BULGULAR</vt:lpstr>
      <vt:lpstr>PowerPoint Sunusu</vt:lpstr>
      <vt:lpstr>PowerPoint Sunusu</vt:lpstr>
      <vt:lpstr>Tedavi </vt:lpstr>
      <vt:lpstr>PowerPoint Sunusu</vt:lpstr>
      <vt:lpstr>Örnek soru;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Vektör ve Zoonozlarla Bulaşan Enfeksiyon Hastalıkları</dc:title>
  <dc:creator>saglık</dc:creator>
  <cp:lastModifiedBy>exper</cp:lastModifiedBy>
  <cp:revision>104</cp:revision>
  <dcterms:created xsi:type="dcterms:W3CDTF">2015-04-09T08:24:42Z</dcterms:created>
  <dcterms:modified xsi:type="dcterms:W3CDTF">2019-09-03T10:47:55Z</dcterms:modified>
</cp:coreProperties>
</file>