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9" r:id="rId13"/>
    <p:sldId id="267" r:id="rId14"/>
    <p:sldId id="268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3" d="100"/>
          <a:sy n="123" d="100"/>
        </p:scale>
        <p:origin x="-7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52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97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6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85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23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84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99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9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76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9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30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419B6D-BC3C-4F50-926B-7749B74FACA2}" type="datetimeFigureOut">
              <a:rPr lang="tr-TR" smtClean="0"/>
              <a:t>24.06.2018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82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8</a:t>
            </a:r>
            <a:r>
              <a:rPr lang="tr-TR" dirty="0" smtClean="0"/>
              <a:t>. Hafta: </a:t>
            </a:r>
            <a:r>
              <a:rPr lang="tr-TR" dirty="0" err="1" smtClean="0"/>
              <a:t>vatandaşlIk</a:t>
            </a:r>
            <a:r>
              <a:rPr lang="tr-TR" dirty="0" smtClean="0"/>
              <a:t> &amp; Demokrasi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825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Temsili rejim ve itirazlar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Sınırlı temsile karşı halkın katılım talepleri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Jakobenler: genel irade temsilcilerinin halk adına kararlar alması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İşçi hareketinin demokrasi terimini sahiplenmesi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Temsili rejimin mülkiyet sahipliğine dayanması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Paris Komünü deneyimi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567159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Liberal temsili demokrasi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Halkın partiler tarafından mecliste temsil edilmesi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Schumpeter</a:t>
            </a:r>
            <a:r>
              <a:rPr lang="tr-TR" sz="2600" dirty="0" smtClean="0"/>
              <a:t>: demokrasi halkın kendini yönetecek elitleri seçmesidir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Demokrasi, liberal-temsili sistem ve kapitalist üretim tarzı arasında özdeşlik kurulması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8171967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Liberal temsili demokrasiye eleştiriler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tr-TR" sz="2600" dirty="0" err="1" smtClean="0"/>
              <a:t>Schmitt</a:t>
            </a:r>
            <a:r>
              <a:rPr lang="tr-TR" sz="2600" dirty="0" smtClean="0"/>
              <a:t>: parlamentarizm demokrasiyle özdeş değildir; liberal kavrayış tek kişinin halkı temsil ettiği anti-parlamenter bir demokrasiyi dışarda bırakmaz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Feminist eleştiri: eşit oy yeterli değildir; ücretsiz (</a:t>
            </a:r>
            <a:r>
              <a:rPr lang="tr-TR" sz="2600" dirty="0" err="1" smtClean="0"/>
              <a:t>eviçi</a:t>
            </a:r>
            <a:r>
              <a:rPr lang="tr-TR" sz="2600" dirty="0" smtClean="0"/>
              <a:t>) ve ücretli işin yeniden örgütlenmesi gerekir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Avrupa-dışı/</a:t>
            </a:r>
            <a:r>
              <a:rPr lang="tr-TR" sz="2600" dirty="0" err="1" smtClean="0"/>
              <a:t>postkolonyal</a:t>
            </a:r>
            <a:r>
              <a:rPr lang="tr-TR" sz="2600" dirty="0" smtClean="0"/>
              <a:t> eleştiri: Batı demokrasisi Batı-dışı toplumlara uygulanabilir mi?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Çoğulcu/</a:t>
            </a:r>
            <a:r>
              <a:rPr lang="tr-TR" sz="2600" dirty="0" err="1" smtClean="0"/>
              <a:t>çokkültürcü</a:t>
            </a:r>
            <a:r>
              <a:rPr lang="tr-TR" sz="2600" dirty="0" smtClean="0"/>
              <a:t> demokrasi: Çoğunluğun kararına dayanan popülist ve otoriter temsil biçimleri demokrasi olarak kabul edilemez; azınlıkların katılımının da güvenceye alınması gerekir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2941433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Radikal demokrasi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Müzakereci demokrasi: Bireylerin akılcı ve gerekçelendirilebilir argümanlarla iletişim içine girmesi; merkezsiz toplum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err="1" smtClean="0"/>
              <a:t>Agonistik</a:t>
            </a:r>
            <a:r>
              <a:rPr lang="tr-TR" sz="2600" dirty="0" smtClean="0"/>
              <a:t> demokrasi: Toplumsal çoğullukların giriştiği hegemonya mücadelesi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Örgütsel demokrasi: Hükümet dışı sivil toplum kuruluşlarının sorunları çözme konusunda işbirliği yapması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727712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Konseyler ve sosyalist demokrasi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Devletin kurumsallaşmasıyla insandan koparılan siyasi faaliyetlerin halka geri verilmesi; devletin sönümlenmesi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Fabrika konseyleri, mahalle örgütlenmeleri gibi özyönetim biçimleri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Sovyet Devrimi’nin </a:t>
            </a:r>
            <a:r>
              <a:rPr lang="tr-TR" sz="2600" smtClean="0"/>
              <a:t>işçi konseyleri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220589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2"/>
                </a:solidFill>
              </a:rPr>
              <a:t>Vatandaşlık</a:t>
            </a:r>
            <a:r>
              <a:rPr lang="tr-TR" dirty="0" smtClean="0"/>
              <a:t> - kökenler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Yöneten ve yönetilen – Kim içeride, kim dışarıda?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Antik Yunan’da vatandaşlık: Atinalı aileye doğmuş yetişkin erkekler – statü olarak vatandaşlık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Roma’da vatandaşlık: tüm özgür erkekler – evrensel boyut ancak sınıfsal farklılık: </a:t>
            </a:r>
            <a:r>
              <a:rPr lang="tr-TR" sz="2600" dirty="0" err="1" smtClean="0"/>
              <a:t>patrici</a:t>
            </a:r>
            <a:r>
              <a:rPr lang="tr-TR" sz="2600" dirty="0" smtClean="0"/>
              <a:t> ve </a:t>
            </a:r>
            <a:r>
              <a:rPr lang="tr-TR" sz="2600" dirty="0" err="1" smtClean="0"/>
              <a:t>plebler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92545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Modernite</a:t>
            </a:r>
            <a:r>
              <a:rPr lang="tr-TR" dirty="0" smtClean="0"/>
              <a:t>, ulus devlet ve vatandaşlık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Milliyet ve vatandaşlık arasındaki zorunlu bağ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Ulusal egemenliğin bir parçasının hamili olarak vatandaş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Evrensellik: Toplumsal mücadeleler sonucu bazı grupları kapsayacak, bazılarını ise dışlayacak vatandaşlık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Kadınların vatandaşlık haklarının tanınması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485238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Vatandaşlığın unsurları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18. yüzyıl – sivil vatandaşlık: kişi özgürlüğü, mülkiyet ve sözleşme özgürlüğü, ifade ve inanç özgürlüğü, adalet hakkı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19. yüzyıl – siyasal vatandaşlık: oy kullanma hakkı, yönetime katılma hakkı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20. yüzyıl – sosyal vatandaşlık: ekonomik refah, sosyal güvenlik, eğitim hakkı, sosyal hizmetler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040608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Vatandaşlık yaklaşımları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Liberal bireyci vatandaşlık: Özgür ve özerk birey, vatandaş statüsünde her türlü kimliğinden arınmış ve aynılaşmıştır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Toplulukçu vatandaşlık: Belirli bir bağlam içinde yaşayan bireyin aidiyetleri ve «iyi yaşam» kavrayışı vatandaşlığın temelindedir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Vatandaş cumhuriyetçiliği: «Kamusal yarara» göre belirlenen pratikler ve görevler – siyasal topluluğun kimliği ve sürekliliğine karşı ortak sorumluluk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553274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Çok katmanlı esnek vatandaşlık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tr-TR" sz="2600" dirty="0" smtClean="0"/>
              <a:t>Küreselleşme sonucu ulus devletin statüsünün dönüşmesi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Ulus devlete direnç gösteren aktörlerin talep ve mücadeleleri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«Milliyet» ölçütünün tartışmalı hale gelmesi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Doğum esasından toprak esasına geçiş – etnik, dinsel, kültürel çeşitlenme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Göç ve çifte vatandaşlık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35950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2"/>
                </a:solidFill>
              </a:rPr>
              <a:t>Demokrasi</a:t>
            </a:r>
            <a:r>
              <a:rPr lang="tr-TR" dirty="0" smtClean="0"/>
              <a:t> - kökenler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Demos</a:t>
            </a:r>
            <a:r>
              <a:rPr lang="tr-TR" sz="2800" dirty="0" smtClean="0"/>
              <a:t> + </a:t>
            </a:r>
            <a:r>
              <a:rPr lang="tr-TR" sz="2800" dirty="0" err="1" smtClean="0"/>
              <a:t>kratos</a:t>
            </a:r>
            <a:r>
              <a:rPr lang="tr-TR" sz="2800" dirty="0" smtClean="0"/>
              <a:t>: halk yönetimi</a:t>
            </a:r>
          </a:p>
          <a:p>
            <a:endParaRPr lang="tr-TR" sz="2800" dirty="0" smtClean="0"/>
          </a:p>
          <a:p>
            <a:pPr lvl="1"/>
            <a:r>
              <a:rPr lang="tr-TR" sz="2600" dirty="0" smtClean="0"/>
              <a:t>Halk kimlerden oluşuyor?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Yönetimin niteliği ne ve nasıl uygulanıyor?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69404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/>
              <a:t>Halk toplulukları ve karar alma süreci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err="1" smtClean="0"/>
              <a:t>Eskiçağ’da</a:t>
            </a:r>
            <a:r>
              <a:rPr lang="tr-TR" sz="2600" dirty="0" smtClean="0"/>
              <a:t> farklı topluluklarda belirli kesimlerin temsilcileri karar alma süreçlerine katılırlardı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Antik Yunan’da tüm yurttaşların yönetimi olarak demokrasi: yurttaşların doğrudan katılımı, eşitliği ve fikirlerini söyleme hakkına dayalı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Roma’da 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374541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Halk egemenliği ve demokrasi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Ortaçağ’da İslam coğrafyasında karar alma süreçlerine katılım örnekleri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Avrupa’da cumhuriyet kavramının ve parlamento benzeri temsili yapıların ortaya çıkması</a:t>
            </a:r>
          </a:p>
          <a:p>
            <a:pPr lvl="2"/>
            <a:r>
              <a:rPr lang="tr-TR" sz="2200" dirty="0" smtClean="0"/>
              <a:t>Cumhuriyet: </a:t>
            </a:r>
            <a:r>
              <a:rPr lang="tr-TR" sz="2200" dirty="0" err="1" smtClean="0"/>
              <a:t>res</a:t>
            </a:r>
            <a:r>
              <a:rPr lang="tr-TR" sz="2200" dirty="0" smtClean="0"/>
              <a:t> </a:t>
            </a:r>
            <a:r>
              <a:rPr lang="tr-TR" sz="2200" dirty="0" err="1" smtClean="0"/>
              <a:t>publica</a:t>
            </a:r>
            <a:r>
              <a:rPr lang="tr-TR" sz="2200" dirty="0" smtClean="0"/>
              <a:t> – halktan kaynaklanan yönetme meşruiyeti</a:t>
            </a:r>
          </a:p>
          <a:p>
            <a:pPr lvl="2"/>
            <a:r>
              <a:rPr lang="tr-TR" sz="2200" dirty="0" smtClean="0"/>
              <a:t>Temsili-parlamenter sistem: hükümdarın yetkilerinin halkı (kraldan uzak aristokrasi ve burjuvaziyi) temsil eden bir parlamento aracılığıyla sınırlandırılması</a:t>
            </a:r>
          </a:p>
          <a:p>
            <a:pPr lvl="2"/>
            <a:r>
              <a:rPr lang="tr-TR" sz="2200" dirty="0" smtClean="0"/>
              <a:t>Demokrasi: halk sınıflarının siyasal yaşama katılım ve toplumsal iktisadi talebi</a:t>
            </a:r>
          </a:p>
        </p:txBody>
      </p:sp>
    </p:spTree>
    <p:extLst>
      <p:ext uri="{BB962C8B-B14F-4D97-AF65-F5344CB8AC3E}">
        <p14:creationId xmlns:p14="http://schemas.microsoft.com/office/powerpoint/2010/main" val="243733265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110</TotalTime>
  <Words>557</Words>
  <Application>Microsoft Office PowerPoint</Application>
  <PresentationFormat>Özel</PresentationFormat>
  <Paragraphs>93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Geçmişe bakış</vt:lpstr>
      <vt:lpstr>Siyaset Bilimi I</vt:lpstr>
      <vt:lpstr>Vatandaşlık - kökenler</vt:lpstr>
      <vt:lpstr>Modernite, ulus devlet ve vatandaşlık</vt:lpstr>
      <vt:lpstr>Vatandaşlığın unsurları</vt:lpstr>
      <vt:lpstr>Vatandaşlık yaklaşımları</vt:lpstr>
      <vt:lpstr>Çok katmanlı esnek vatandaşlık </vt:lpstr>
      <vt:lpstr>Demokrasi - kökenler</vt:lpstr>
      <vt:lpstr>Halk toplulukları ve karar alma süreci</vt:lpstr>
      <vt:lpstr>Halk egemenliği ve demokrasi</vt:lpstr>
      <vt:lpstr>Temsili rejim ve itirazlar</vt:lpstr>
      <vt:lpstr>Liberal temsili demokrasi</vt:lpstr>
      <vt:lpstr>Liberal temsili demokrasiye eleştiriler</vt:lpstr>
      <vt:lpstr>Radikal demokrasi</vt:lpstr>
      <vt:lpstr>Konseyler ve sosyalist demokrasi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ismail - [2010]</cp:lastModifiedBy>
  <cp:revision>14</cp:revision>
  <dcterms:created xsi:type="dcterms:W3CDTF">2018-06-19T11:27:11Z</dcterms:created>
  <dcterms:modified xsi:type="dcterms:W3CDTF">2018-06-24T17:45:27Z</dcterms:modified>
</cp:coreProperties>
</file>