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2" r:id="rId4"/>
    <p:sldId id="258" r:id="rId5"/>
    <p:sldId id="259" r:id="rId6"/>
    <p:sldId id="260" r:id="rId7"/>
    <p:sldId id="263" r:id="rId8"/>
    <p:sldId id="264"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tr-TR" smtClean="0"/>
              <a:t>Asıl başlık stili için tıklatın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800C2DC-8C3C-4EB4-9C05-2285E2096F52}" type="datetimeFigureOut">
              <a:rPr lang="tr-TR" smtClean="0"/>
              <a:t>28.02.2021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D5EC26-5F61-41DC-B27F-343959D10DAA}" type="slidenum">
              <a:rPr lang="tr-TR" smtClean="0"/>
              <a:t>‹#›</a:t>
            </a:fld>
            <a:endParaRPr lang="tr-TR"/>
          </a:p>
        </p:txBody>
      </p:sp>
    </p:spTree>
    <p:extLst>
      <p:ext uri="{BB962C8B-B14F-4D97-AF65-F5344CB8AC3E}">
        <p14:creationId xmlns:p14="http://schemas.microsoft.com/office/powerpoint/2010/main" val="1104214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B800C2DC-8C3C-4EB4-9C05-2285E2096F52}" type="datetimeFigureOut">
              <a:rPr lang="tr-TR" smtClean="0"/>
              <a:t>28.02.2021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2D5EC26-5F61-41DC-B27F-343959D10DAA}" type="slidenum">
              <a:rPr lang="tr-TR" smtClean="0"/>
              <a:t>‹#›</a:t>
            </a:fld>
            <a:endParaRPr lang="tr-TR"/>
          </a:p>
        </p:txBody>
      </p:sp>
    </p:spTree>
    <p:extLst>
      <p:ext uri="{BB962C8B-B14F-4D97-AF65-F5344CB8AC3E}">
        <p14:creationId xmlns:p14="http://schemas.microsoft.com/office/powerpoint/2010/main" val="21829975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800C2DC-8C3C-4EB4-9C05-2285E2096F52}" type="datetimeFigureOut">
              <a:rPr lang="tr-TR" smtClean="0"/>
              <a:t>28.02.2021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D5EC26-5F61-41DC-B27F-343959D10DAA}" type="slidenum">
              <a:rPr lang="tr-TR" smtClean="0"/>
              <a:t>‹#›</a:t>
            </a:fld>
            <a:endParaRPr lang="tr-TR"/>
          </a:p>
        </p:txBody>
      </p:sp>
    </p:spTree>
    <p:extLst>
      <p:ext uri="{BB962C8B-B14F-4D97-AF65-F5344CB8AC3E}">
        <p14:creationId xmlns:p14="http://schemas.microsoft.com/office/powerpoint/2010/main" val="18229385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tr-TR" smtClean="0"/>
              <a:t>Asıl başlık stili için tıklatın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smtClean="0"/>
              <a:t>Asıl metin stillerini düzenle</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800C2DC-8C3C-4EB4-9C05-2285E2096F52}" type="datetimeFigureOut">
              <a:rPr lang="tr-TR" smtClean="0"/>
              <a:t>28.02.2021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D5EC26-5F61-41DC-B27F-343959D10DAA}" type="slidenum">
              <a:rPr lang="tr-TR" smtClean="0"/>
              <a:t>‹#›</a:t>
            </a:fld>
            <a:endParaRPr lang="tr-T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2180643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800C2DC-8C3C-4EB4-9C05-2285E2096F52}" type="datetimeFigureOut">
              <a:rPr lang="tr-TR" smtClean="0"/>
              <a:t>28.02.2021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D5EC26-5F61-41DC-B27F-343959D10DAA}" type="slidenum">
              <a:rPr lang="tr-TR" smtClean="0"/>
              <a:t>‹#›</a:t>
            </a:fld>
            <a:endParaRPr lang="tr-TR"/>
          </a:p>
        </p:txBody>
      </p:sp>
    </p:spTree>
    <p:extLst>
      <p:ext uri="{BB962C8B-B14F-4D97-AF65-F5344CB8AC3E}">
        <p14:creationId xmlns:p14="http://schemas.microsoft.com/office/powerpoint/2010/main" val="19502676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800C2DC-8C3C-4EB4-9C05-2285E2096F52}" type="datetimeFigureOut">
              <a:rPr lang="tr-TR" smtClean="0"/>
              <a:t>28.02.2021</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D5EC26-5F61-41DC-B27F-343959D10DAA}" type="slidenum">
              <a:rPr lang="tr-TR" smtClean="0"/>
              <a:t>‹#›</a:t>
            </a:fld>
            <a:endParaRPr lang="tr-TR"/>
          </a:p>
        </p:txBody>
      </p:sp>
    </p:spTree>
    <p:extLst>
      <p:ext uri="{BB962C8B-B14F-4D97-AF65-F5344CB8AC3E}">
        <p14:creationId xmlns:p14="http://schemas.microsoft.com/office/powerpoint/2010/main" val="383280406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800C2DC-8C3C-4EB4-9C05-2285E2096F52}" type="datetimeFigureOut">
              <a:rPr lang="tr-TR" smtClean="0"/>
              <a:t>28.02.2021</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D5EC26-5F61-41DC-B27F-343959D10DAA}" type="slidenum">
              <a:rPr lang="tr-TR" smtClean="0"/>
              <a:t>‹#›</a:t>
            </a:fld>
            <a:endParaRPr lang="tr-TR"/>
          </a:p>
        </p:txBody>
      </p:sp>
    </p:spTree>
    <p:extLst>
      <p:ext uri="{BB962C8B-B14F-4D97-AF65-F5344CB8AC3E}">
        <p14:creationId xmlns:p14="http://schemas.microsoft.com/office/powerpoint/2010/main" val="38952331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800C2DC-8C3C-4EB4-9C05-2285E2096F52}" type="datetimeFigureOut">
              <a:rPr lang="tr-TR" smtClean="0"/>
              <a:t>28.02.2021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D5EC26-5F61-41DC-B27F-343959D10DAA}" type="slidenum">
              <a:rPr lang="tr-TR" smtClean="0"/>
              <a:t>‹#›</a:t>
            </a:fld>
            <a:endParaRPr lang="tr-TR"/>
          </a:p>
        </p:txBody>
      </p:sp>
    </p:spTree>
    <p:extLst>
      <p:ext uri="{BB962C8B-B14F-4D97-AF65-F5344CB8AC3E}">
        <p14:creationId xmlns:p14="http://schemas.microsoft.com/office/powerpoint/2010/main" val="202374002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800C2DC-8C3C-4EB4-9C05-2285E2096F52}" type="datetimeFigureOut">
              <a:rPr lang="tr-TR" smtClean="0"/>
              <a:t>28.02.2021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D5EC26-5F61-41DC-B27F-343959D10DAA}" type="slidenum">
              <a:rPr lang="tr-TR" smtClean="0"/>
              <a:t>‹#›</a:t>
            </a:fld>
            <a:endParaRPr lang="tr-TR"/>
          </a:p>
        </p:txBody>
      </p:sp>
    </p:spTree>
    <p:extLst>
      <p:ext uri="{BB962C8B-B14F-4D97-AF65-F5344CB8AC3E}">
        <p14:creationId xmlns:p14="http://schemas.microsoft.com/office/powerpoint/2010/main" val="1690080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p>
            <a:fld id="{B800C2DC-8C3C-4EB4-9C05-2285E2096F52}" type="datetimeFigureOut">
              <a:rPr lang="tr-TR" smtClean="0"/>
              <a:t>28.02.2021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D5EC26-5F61-41DC-B27F-343959D10DAA}" type="slidenum">
              <a:rPr lang="tr-TR" smtClean="0"/>
              <a:t>‹#›</a:t>
            </a:fld>
            <a:endParaRPr lang="tr-TR"/>
          </a:p>
        </p:txBody>
      </p:sp>
    </p:spTree>
    <p:extLst>
      <p:ext uri="{BB962C8B-B14F-4D97-AF65-F5344CB8AC3E}">
        <p14:creationId xmlns:p14="http://schemas.microsoft.com/office/powerpoint/2010/main" val="12377265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800C2DC-8C3C-4EB4-9C05-2285E2096F52}" type="datetimeFigureOut">
              <a:rPr lang="tr-TR" smtClean="0"/>
              <a:t>28.02.2021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D5EC26-5F61-41DC-B27F-343959D10DAA}" type="slidenum">
              <a:rPr lang="tr-TR" smtClean="0"/>
              <a:t>‹#›</a:t>
            </a:fld>
            <a:endParaRPr lang="tr-TR"/>
          </a:p>
        </p:txBody>
      </p:sp>
    </p:spTree>
    <p:extLst>
      <p:ext uri="{BB962C8B-B14F-4D97-AF65-F5344CB8AC3E}">
        <p14:creationId xmlns:p14="http://schemas.microsoft.com/office/powerpoint/2010/main" val="5345707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B800C2DC-8C3C-4EB4-9C05-2285E2096F52}" type="datetimeFigureOut">
              <a:rPr lang="tr-TR" smtClean="0"/>
              <a:t>28.02.2021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2D5EC26-5F61-41DC-B27F-343959D10DAA}" type="slidenum">
              <a:rPr lang="tr-TR" smtClean="0"/>
              <a:t>‹#›</a:t>
            </a:fld>
            <a:endParaRPr lang="tr-TR"/>
          </a:p>
        </p:txBody>
      </p:sp>
    </p:spTree>
    <p:extLst>
      <p:ext uri="{BB962C8B-B14F-4D97-AF65-F5344CB8AC3E}">
        <p14:creationId xmlns:p14="http://schemas.microsoft.com/office/powerpoint/2010/main" val="34268452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800C2DC-8C3C-4EB4-9C05-2285E2096F52}" type="datetimeFigureOut">
              <a:rPr lang="tr-TR" smtClean="0"/>
              <a:t>28.02.2021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2D5EC26-5F61-41DC-B27F-343959D10DAA}" type="slidenum">
              <a:rPr lang="tr-TR" smtClean="0"/>
              <a:t>‹#›</a:t>
            </a:fld>
            <a:endParaRPr lang="tr-TR"/>
          </a:p>
        </p:txBody>
      </p:sp>
    </p:spTree>
    <p:extLst>
      <p:ext uri="{BB962C8B-B14F-4D97-AF65-F5344CB8AC3E}">
        <p14:creationId xmlns:p14="http://schemas.microsoft.com/office/powerpoint/2010/main" val="24878955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7" name="Date Placeholder 2"/>
          <p:cNvSpPr>
            <a:spLocks noGrp="1"/>
          </p:cNvSpPr>
          <p:nvPr>
            <p:ph type="dt" sz="half" idx="10"/>
          </p:nvPr>
        </p:nvSpPr>
        <p:spPr/>
        <p:txBody>
          <a:bodyPr/>
          <a:lstStyle/>
          <a:p>
            <a:fld id="{B800C2DC-8C3C-4EB4-9C05-2285E2096F52}" type="datetimeFigureOut">
              <a:rPr lang="tr-TR" smtClean="0"/>
              <a:t>28.02.2021</a:t>
            </a:fld>
            <a:endParaRPr lang="tr-TR"/>
          </a:p>
        </p:txBody>
      </p:sp>
      <p:sp>
        <p:nvSpPr>
          <p:cNvPr id="5" name="Footer Placeholder 3"/>
          <p:cNvSpPr>
            <a:spLocks noGrp="1"/>
          </p:cNvSpPr>
          <p:nvPr>
            <p:ph type="ftr" sz="quarter" idx="11"/>
          </p:nvPr>
        </p:nvSpPr>
        <p:spPr/>
        <p:txBody>
          <a:bodyPr/>
          <a:lstStyle/>
          <a:p>
            <a:endParaRPr lang="tr-TR"/>
          </a:p>
        </p:txBody>
      </p:sp>
      <p:sp>
        <p:nvSpPr>
          <p:cNvPr id="6" name="Slide Number Placeholder 4"/>
          <p:cNvSpPr>
            <a:spLocks noGrp="1"/>
          </p:cNvSpPr>
          <p:nvPr>
            <p:ph type="sldNum" sz="quarter" idx="12"/>
          </p:nvPr>
        </p:nvSpPr>
        <p:spPr/>
        <p:txBody>
          <a:bodyPr/>
          <a:lstStyle/>
          <a:p>
            <a:fld id="{32D5EC26-5F61-41DC-B27F-343959D10DAA}" type="slidenum">
              <a:rPr lang="tr-TR" smtClean="0"/>
              <a:t>‹#›</a:t>
            </a:fld>
            <a:endParaRPr lang="tr-TR"/>
          </a:p>
        </p:txBody>
      </p:sp>
    </p:spTree>
    <p:extLst>
      <p:ext uri="{BB962C8B-B14F-4D97-AF65-F5344CB8AC3E}">
        <p14:creationId xmlns:p14="http://schemas.microsoft.com/office/powerpoint/2010/main" val="17002922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B800C2DC-8C3C-4EB4-9C05-2285E2096F52}" type="datetimeFigureOut">
              <a:rPr lang="tr-TR" smtClean="0"/>
              <a:t>28.02.2021</a:t>
            </a:fld>
            <a:endParaRPr lang="tr-TR"/>
          </a:p>
        </p:txBody>
      </p:sp>
      <p:sp>
        <p:nvSpPr>
          <p:cNvPr id="5" name="Footer Placeholder 2"/>
          <p:cNvSpPr>
            <a:spLocks noGrp="1"/>
          </p:cNvSpPr>
          <p:nvPr>
            <p:ph type="ftr" sz="quarter" idx="11"/>
          </p:nvPr>
        </p:nvSpPr>
        <p:spPr/>
        <p:txBody>
          <a:bodyPr/>
          <a:lstStyle/>
          <a:p>
            <a:endParaRPr lang="tr-TR"/>
          </a:p>
        </p:txBody>
      </p:sp>
      <p:sp>
        <p:nvSpPr>
          <p:cNvPr id="6" name="Slide Number Placeholder 3"/>
          <p:cNvSpPr>
            <a:spLocks noGrp="1"/>
          </p:cNvSpPr>
          <p:nvPr>
            <p:ph type="sldNum" sz="quarter" idx="12"/>
          </p:nvPr>
        </p:nvSpPr>
        <p:spPr/>
        <p:txBody>
          <a:bodyPr/>
          <a:lstStyle/>
          <a:p>
            <a:fld id="{32D5EC26-5F61-41DC-B27F-343959D10DAA}" type="slidenum">
              <a:rPr lang="tr-TR" smtClean="0"/>
              <a:t>‹#›</a:t>
            </a:fld>
            <a:endParaRPr lang="tr-TR"/>
          </a:p>
        </p:txBody>
      </p:sp>
    </p:spTree>
    <p:extLst>
      <p:ext uri="{BB962C8B-B14F-4D97-AF65-F5344CB8AC3E}">
        <p14:creationId xmlns:p14="http://schemas.microsoft.com/office/powerpoint/2010/main" val="22242285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7" name="Date Placeholder 4"/>
          <p:cNvSpPr>
            <a:spLocks noGrp="1"/>
          </p:cNvSpPr>
          <p:nvPr>
            <p:ph type="dt" sz="half" idx="10"/>
          </p:nvPr>
        </p:nvSpPr>
        <p:spPr/>
        <p:txBody>
          <a:bodyPr/>
          <a:lstStyle/>
          <a:p>
            <a:fld id="{B800C2DC-8C3C-4EB4-9C05-2285E2096F52}" type="datetimeFigureOut">
              <a:rPr lang="tr-TR" smtClean="0"/>
              <a:t>28.02.2021</a:t>
            </a:fld>
            <a:endParaRPr lang="tr-TR"/>
          </a:p>
        </p:txBody>
      </p:sp>
      <p:sp>
        <p:nvSpPr>
          <p:cNvPr id="5" name="Footer Placeholder 5"/>
          <p:cNvSpPr>
            <a:spLocks noGrp="1"/>
          </p:cNvSpPr>
          <p:nvPr>
            <p:ph type="ftr" sz="quarter" idx="11"/>
          </p:nvPr>
        </p:nvSpPr>
        <p:spPr/>
        <p:txBody>
          <a:bodyPr/>
          <a:lstStyle/>
          <a:p>
            <a:endParaRPr lang="tr-TR"/>
          </a:p>
        </p:txBody>
      </p:sp>
      <p:sp>
        <p:nvSpPr>
          <p:cNvPr id="6" name="Slide Number Placeholder 6"/>
          <p:cNvSpPr>
            <a:spLocks noGrp="1"/>
          </p:cNvSpPr>
          <p:nvPr>
            <p:ph type="sldNum" sz="quarter" idx="12"/>
          </p:nvPr>
        </p:nvSpPr>
        <p:spPr/>
        <p:txBody>
          <a:bodyPr/>
          <a:lstStyle/>
          <a:p>
            <a:fld id="{32D5EC26-5F61-41DC-B27F-343959D10DAA}" type="slidenum">
              <a:rPr lang="tr-TR" smtClean="0"/>
              <a:t>‹#›</a:t>
            </a:fld>
            <a:endParaRPr lang="tr-TR"/>
          </a:p>
        </p:txBody>
      </p:sp>
    </p:spTree>
    <p:extLst>
      <p:ext uri="{BB962C8B-B14F-4D97-AF65-F5344CB8AC3E}">
        <p14:creationId xmlns:p14="http://schemas.microsoft.com/office/powerpoint/2010/main" val="41657568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B800C2DC-8C3C-4EB4-9C05-2285E2096F52}" type="datetimeFigureOut">
              <a:rPr lang="tr-TR" smtClean="0"/>
              <a:t>28.02.2021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2D5EC26-5F61-41DC-B27F-343959D10DAA}" type="slidenum">
              <a:rPr lang="tr-TR" smtClean="0"/>
              <a:t>‹#›</a:t>
            </a:fld>
            <a:endParaRPr lang="tr-TR"/>
          </a:p>
        </p:txBody>
      </p:sp>
    </p:spTree>
    <p:extLst>
      <p:ext uri="{BB962C8B-B14F-4D97-AF65-F5344CB8AC3E}">
        <p14:creationId xmlns:p14="http://schemas.microsoft.com/office/powerpoint/2010/main" val="42490190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B800C2DC-8C3C-4EB4-9C05-2285E2096F52}" type="datetimeFigureOut">
              <a:rPr lang="tr-TR" smtClean="0"/>
              <a:t>28.02.2021</a:t>
            </a:fld>
            <a:endParaRPr lang="tr-T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tr-T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32D5EC26-5F61-41DC-B27F-343959D10DAA}" type="slidenum">
              <a:rPr lang="tr-TR" smtClean="0"/>
              <a:t>‹#›</a:t>
            </a:fld>
            <a:endParaRPr lang="tr-TR"/>
          </a:p>
        </p:txBody>
      </p:sp>
    </p:spTree>
    <p:extLst>
      <p:ext uri="{BB962C8B-B14F-4D97-AF65-F5344CB8AC3E}">
        <p14:creationId xmlns:p14="http://schemas.microsoft.com/office/powerpoint/2010/main" val="3397644784"/>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SINIFLANDIRMA VE BİTKİ SİSTEMATİĞİNE GİRİŞ</a:t>
            </a:r>
            <a:endParaRPr lang="tr-TR" dirty="0"/>
          </a:p>
        </p:txBody>
      </p:sp>
      <p:sp>
        <p:nvSpPr>
          <p:cNvPr id="3" name="Alt Başlık 2"/>
          <p:cNvSpPr>
            <a:spLocks noGrp="1"/>
          </p:cNvSpPr>
          <p:nvPr>
            <p:ph type="subTitle" idx="1"/>
          </p:nvPr>
        </p:nvSpPr>
        <p:spPr/>
        <p:txBody>
          <a:bodyPr/>
          <a:lstStyle/>
          <a:p>
            <a:endParaRPr lang="tr-TR" dirty="0"/>
          </a:p>
        </p:txBody>
      </p:sp>
    </p:spTree>
    <p:extLst>
      <p:ext uri="{BB962C8B-B14F-4D97-AF65-F5344CB8AC3E}">
        <p14:creationId xmlns:p14="http://schemas.microsoft.com/office/powerpoint/2010/main" val="11645753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Derste Kullanılan Kaynaklar</a:t>
            </a:r>
            <a:endParaRPr lang="tr-TR" dirty="0"/>
          </a:p>
        </p:txBody>
      </p:sp>
      <p:sp>
        <p:nvSpPr>
          <p:cNvPr id="3" name="İçerik Yer Tutucusu 2"/>
          <p:cNvSpPr>
            <a:spLocks noGrp="1"/>
          </p:cNvSpPr>
          <p:nvPr>
            <p:ph idx="1"/>
          </p:nvPr>
        </p:nvSpPr>
        <p:spPr/>
        <p:txBody>
          <a:bodyPr/>
          <a:lstStyle/>
          <a:p>
            <a:r>
              <a:rPr lang="tr-TR" dirty="0" smtClean="0"/>
              <a:t>Ö.SEÇMEN, Y.GEMICI, E.LEBLEBICI,G.GÖRK, L.BEKAT: Tohumlu Bitkiler Sistematiği E.Ü.FEN Fak. Kitaplar Ser. no:116, 446 sayfa.1.baskı 1986:2. baskı 1990:3.baskı1992:4.baskı1995.,5.baskı1997.</a:t>
            </a:r>
          </a:p>
          <a:p>
            <a:r>
              <a:rPr lang="tr-TR" dirty="0" err="1" smtClean="0"/>
              <a:t>Dığrak</a:t>
            </a:r>
            <a:r>
              <a:rPr lang="tr-TR" dirty="0" smtClean="0"/>
              <a:t>, M., </a:t>
            </a:r>
            <a:r>
              <a:rPr lang="tr-TR" dirty="0" err="1" smtClean="0"/>
              <a:t>İlçim</a:t>
            </a:r>
            <a:r>
              <a:rPr lang="tr-TR" dirty="0" smtClean="0"/>
              <a:t>, A. 2002. Sistematiğin Esasları Ders Notları. Kahramanmaraş Sütçü İmam Üniversitesi Fen-Edebiyat Fakültesi Biyoloji Bölümü. Kahramanmaraş.</a:t>
            </a:r>
          </a:p>
          <a:p>
            <a:r>
              <a:rPr lang="tr-TR" dirty="0" smtClean="0"/>
              <a:t>Seçmen, Ö., Görk, G., </a:t>
            </a:r>
            <a:r>
              <a:rPr lang="tr-TR" dirty="0" err="1" smtClean="0"/>
              <a:t>Gemiçi</a:t>
            </a:r>
            <a:r>
              <a:rPr lang="tr-TR" dirty="0" smtClean="0"/>
              <a:t>, Y., </a:t>
            </a:r>
            <a:r>
              <a:rPr lang="tr-TR" dirty="0" err="1" smtClean="0"/>
              <a:t>Bekat</a:t>
            </a:r>
            <a:r>
              <a:rPr lang="tr-TR" dirty="0" smtClean="0"/>
              <a:t>, L., Leblebici, E. 1996. Tohumlu Bitkiler Laboratuvar Uygulama Kılavuzu. Ege Üniversitesi Fen Fakültesi Teksirler Serisi No: 51, 5.Baskı, 96 sayfa, E.Ü. Basımevi, Bornova-</a:t>
            </a:r>
            <a:r>
              <a:rPr lang="tr-TR" dirty="0" err="1" smtClean="0"/>
              <a:t>izmir</a:t>
            </a:r>
            <a:r>
              <a:rPr lang="tr-TR" dirty="0" smtClean="0"/>
              <a:t>.</a:t>
            </a:r>
          </a:p>
          <a:p>
            <a:pPr marL="0" indent="0">
              <a:buNone/>
            </a:pPr>
            <a:endParaRPr lang="tr-TR" dirty="0" smtClean="0"/>
          </a:p>
          <a:p>
            <a:pPr marL="0" indent="0">
              <a:buNone/>
            </a:pPr>
            <a:endParaRPr lang="tr-TR" dirty="0"/>
          </a:p>
        </p:txBody>
      </p:sp>
    </p:spTree>
    <p:extLst>
      <p:ext uri="{BB962C8B-B14F-4D97-AF65-F5344CB8AC3E}">
        <p14:creationId xmlns:p14="http://schemas.microsoft.com/office/powerpoint/2010/main" val="19070816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buNone/>
            </a:pPr>
            <a:r>
              <a:rPr lang="tr-TR" dirty="0" smtClean="0"/>
              <a:t>Bitki sistematiğinin tarihi insanın doğada belirmesiyle başlar. Bitkilerin ot-</a:t>
            </a:r>
            <a:r>
              <a:rPr lang="tr-TR" dirty="0" err="1" smtClean="0"/>
              <a:t>çalıağaç</a:t>
            </a:r>
            <a:r>
              <a:rPr lang="tr-TR" dirty="0" smtClean="0"/>
              <a:t>, yenen-yenmeyen, zehirli zehirsiz şekilde ayrılmaları ilk sınıflandırmalardan sayılır. Sonradan insanların ilgileri arttıkça bitkilerde daha başka özellikler de bulunmuş ve sınıflandırmaları da bu özelliklere göre yapılmıştır. Bitki sistematiği çeşitli devreler geçirerek M.Ö. dördüncü asırdan sonra gelişmiştir</a:t>
            </a:r>
            <a:endParaRPr lang="tr-TR" dirty="0"/>
          </a:p>
        </p:txBody>
      </p:sp>
    </p:spTree>
    <p:extLst>
      <p:ext uri="{BB962C8B-B14F-4D97-AF65-F5344CB8AC3E}">
        <p14:creationId xmlns:p14="http://schemas.microsoft.com/office/powerpoint/2010/main" val="21415624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t>Taksonomi, canlıların sınıflandırılması bilimidir</a:t>
            </a:r>
          </a:p>
          <a:p>
            <a:r>
              <a:rPr lang="tr-TR" dirty="0" smtClean="0"/>
              <a:t>Taksonominin birinci amacı; canlıları tanımlamak, ikincisi ise, elde edilen bilgileri çeşitli araştırmalar şeklinde bilim adamları ve uygarlığın yararına sunmaktır. </a:t>
            </a:r>
          </a:p>
          <a:p>
            <a:r>
              <a:rPr lang="tr-TR" dirty="0" smtClean="0"/>
              <a:t>Bitki sistematiği doğadaki tüm bitkileri tanıyıp bunları akrabalık ilişkilerine göre sınıflandırmayı amaçlar. </a:t>
            </a:r>
          </a:p>
        </p:txBody>
      </p:sp>
    </p:spTree>
    <p:extLst>
      <p:ext uri="{BB962C8B-B14F-4D97-AF65-F5344CB8AC3E}">
        <p14:creationId xmlns:p14="http://schemas.microsoft.com/office/powerpoint/2010/main" val="2163716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buNone/>
            </a:pPr>
            <a:r>
              <a:rPr lang="tr-TR" dirty="0" smtClean="0"/>
              <a:t>Bunun için de; </a:t>
            </a:r>
          </a:p>
          <a:p>
            <a:pPr marL="0" indent="0">
              <a:buNone/>
            </a:pPr>
            <a:r>
              <a:rPr lang="tr-TR" dirty="0" smtClean="0"/>
              <a:t>1-Her bir </a:t>
            </a:r>
            <a:r>
              <a:rPr lang="tr-TR" dirty="0" err="1" smtClean="0"/>
              <a:t>taksonun</a:t>
            </a:r>
            <a:r>
              <a:rPr lang="tr-TR" dirty="0" smtClean="0"/>
              <a:t> veya türün kendine özgü özelliklerinin neler olduğunu tespit etmek </a:t>
            </a:r>
          </a:p>
          <a:p>
            <a:pPr marL="0" indent="0">
              <a:buNone/>
            </a:pPr>
            <a:r>
              <a:rPr lang="tr-TR" dirty="0" smtClean="0"/>
              <a:t>2-Hangi özelliklerin belirli </a:t>
            </a:r>
            <a:r>
              <a:rPr lang="tr-TR" dirty="0" err="1" smtClean="0"/>
              <a:t>taksonlarda</a:t>
            </a:r>
            <a:r>
              <a:rPr lang="tr-TR" dirty="0" smtClean="0"/>
              <a:t> ortak olduğunu, farklılık ve ortak özelliklerin hangi biyolojik sebeplerden ileri geldiğini bulup ortaya koymak </a:t>
            </a:r>
          </a:p>
          <a:p>
            <a:pPr marL="0" indent="0">
              <a:buNone/>
            </a:pPr>
            <a:r>
              <a:rPr lang="tr-TR" dirty="0" smtClean="0"/>
              <a:t>3-Taksonların içerisindeki varyasyonlara ulaşmak </a:t>
            </a:r>
          </a:p>
          <a:p>
            <a:pPr marL="0" indent="0">
              <a:buNone/>
            </a:pPr>
            <a:r>
              <a:rPr lang="tr-TR" dirty="0" smtClean="0"/>
              <a:t>4-Bitkilerin birbirleriyle olan doğal akrabalık derecelerini göz önünde tutarak ve </a:t>
            </a:r>
            <a:r>
              <a:rPr lang="tr-TR" dirty="0" err="1" smtClean="0"/>
              <a:t>filogenetik</a:t>
            </a:r>
            <a:r>
              <a:rPr lang="tr-TR" dirty="0" smtClean="0"/>
              <a:t> gelişimlerine dayanarak inceleyip küçük ve büyük topluluklar halinde gruplandırmak gibi temel görevleri yapar. </a:t>
            </a:r>
          </a:p>
          <a:p>
            <a:endParaRPr lang="tr-TR" dirty="0"/>
          </a:p>
        </p:txBody>
      </p:sp>
    </p:spTree>
    <p:extLst>
      <p:ext uri="{BB962C8B-B14F-4D97-AF65-F5344CB8AC3E}">
        <p14:creationId xmlns:p14="http://schemas.microsoft.com/office/powerpoint/2010/main" val="37809369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buNone/>
            </a:pPr>
            <a:r>
              <a:rPr lang="tr-TR" dirty="0" smtClean="0"/>
              <a:t>Ayrıca sistematik; </a:t>
            </a:r>
          </a:p>
          <a:p>
            <a:pPr marL="0" indent="0">
              <a:buNone/>
            </a:pPr>
            <a:r>
              <a:rPr lang="tr-TR" dirty="0" smtClean="0"/>
              <a:t>1-Dünyadaki mevcut canlıların organik yapı farklılıklarını belirler ve onları tertipli bir düzen içinde sıralar.</a:t>
            </a:r>
          </a:p>
          <a:p>
            <a:pPr marL="0" indent="0">
              <a:buNone/>
            </a:pPr>
            <a:r>
              <a:rPr lang="tr-TR" dirty="0" smtClean="0"/>
              <a:t> 2-Hayatın menşeine ait </a:t>
            </a:r>
            <a:r>
              <a:rPr lang="tr-TR" dirty="0" err="1" smtClean="0"/>
              <a:t>filogenetik</a:t>
            </a:r>
            <a:r>
              <a:rPr lang="tr-TR" dirty="0" smtClean="0"/>
              <a:t> bilgileri verir. </a:t>
            </a:r>
          </a:p>
          <a:p>
            <a:pPr marL="0" indent="0">
              <a:buNone/>
            </a:pPr>
            <a:r>
              <a:rPr lang="tr-TR" dirty="0" smtClean="0"/>
              <a:t>3-Evrimle ilgili önemli olayları açığa çıkararak bunların biyolojinin diğer kolları tarafından çalışılması için zemin hazırlar. </a:t>
            </a:r>
          </a:p>
          <a:p>
            <a:pPr marL="0" indent="0">
              <a:buNone/>
            </a:pPr>
            <a:r>
              <a:rPr lang="tr-TR" dirty="0" smtClean="0"/>
              <a:t>4-Biyolojinin tüm kollarında ihtiyaç duyulan bulguları temin etmeye çalışır. </a:t>
            </a:r>
          </a:p>
          <a:p>
            <a:pPr marL="0" indent="0">
              <a:buNone/>
            </a:pPr>
            <a:r>
              <a:rPr lang="tr-TR" dirty="0" smtClean="0"/>
              <a:t>5-Tıbbi ve ekonomik bakımdan önemli olan organizmaların araştırılmasını ve biyolojinin uygulamalı dallarında çalışılmalarını sağlar. </a:t>
            </a:r>
            <a:endParaRPr lang="tr-TR" dirty="0"/>
          </a:p>
        </p:txBody>
      </p:sp>
    </p:spTree>
    <p:extLst>
      <p:ext uri="{BB962C8B-B14F-4D97-AF65-F5344CB8AC3E}">
        <p14:creationId xmlns:p14="http://schemas.microsoft.com/office/powerpoint/2010/main" val="16907146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dirty="0" smtClean="0"/>
              <a:t> TAKSONOMİK KATEGORİLER </a:t>
            </a:r>
          </a:p>
          <a:p>
            <a:pPr marL="0" indent="0">
              <a:buNone/>
            </a:pPr>
            <a:r>
              <a:rPr lang="tr-TR" dirty="0" smtClean="0"/>
              <a:t>Sistematik, bitkileri belirli </a:t>
            </a:r>
            <a:r>
              <a:rPr lang="tr-TR" dirty="0" err="1" smtClean="0"/>
              <a:t>taksonları</a:t>
            </a:r>
            <a:r>
              <a:rPr lang="tr-TR" dirty="0" smtClean="0"/>
              <a:t> içinde toplamayı amaçlar. Sınıflandırmada fertler veya topluluklar belirli özellikleri ile birbirinden ayrılırlar. </a:t>
            </a:r>
          </a:p>
          <a:p>
            <a:pPr marL="0" indent="0">
              <a:buNone/>
            </a:pPr>
            <a:r>
              <a:rPr lang="tr-TR" dirty="0" smtClean="0"/>
              <a:t>Benzer karakterlere göre daha üst gruplarda toplanarak </a:t>
            </a:r>
            <a:r>
              <a:rPr lang="tr-TR" dirty="0" err="1" smtClean="0"/>
              <a:t>taksonomik</a:t>
            </a:r>
            <a:r>
              <a:rPr lang="tr-TR" dirty="0" smtClean="0"/>
              <a:t> kategoriler meydana getirirler. Kategori farklı sistematik düzeyi ifade etmektedir. </a:t>
            </a:r>
          </a:p>
          <a:p>
            <a:pPr marL="0" indent="0">
              <a:buNone/>
            </a:pPr>
            <a:r>
              <a:rPr lang="tr-TR" dirty="0" smtClean="0"/>
              <a:t>Bir kategoriye girecek şekilde diğerlerinden ayrılmış gruplara </a:t>
            </a:r>
            <a:r>
              <a:rPr lang="tr-TR" dirty="0" err="1" smtClean="0"/>
              <a:t>takson</a:t>
            </a:r>
            <a:r>
              <a:rPr lang="tr-TR" dirty="0" smtClean="0"/>
              <a:t> denir. Yani herhangi bir basamaktaki sistematik gruba veya birime </a:t>
            </a:r>
            <a:r>
              <a:rPr lang="tr-TR" dirty="0" err="1" smtClean="0"/>
              <a:t>takson</a:t>
            </a:r>
            <a:r>
              <a:rPr lang="tr-TR" dirty="0" smtClean="0"/>
              <a:t> denir. </a:t>
            </a:r>
            <a:r>
              <a:rPr lang="tr-TR" dirty="0" err="1" smtClean="0"/>
              <a:t>Taksonlar</a:t>
            </a:r>
            <a:r>
              <a:rPr lang="tr-TR" dirty="0" smtClean="0"/>
              <a:t> ise kategorilerde yer almaktadır. Çoğulu </a:t>
            </a:r>
            <a:r>
              <a:rPr lang="tr-TR" dirty="0" err="1" smtClean="0"/>
              <a:t>taxa</a:t>
            </a:r>
            <a:r>
              <a:rPr lang="tr-TR" dirty="0" smtClean="0"/>
              <a:t> </a:t>
            </a:r>
            <a:r>
              <a:rPr lang="tr-TR" dirty="0" err="1" smtClean="0"/>
              <a:t>dır</a:t>
            </a:r>
            <a:endParaRPr lang="tr-TR" dirty="0"/>
          </a:p>
        </p:txBody>
      </p:sp>
    </p:spTree>
    <p:extLst>
      <p:ext uri="{BB962C8B-B14F-4D97-AF65-F5344CB8AC3E}">
        <p14:creationId xmlns:p14="http://schemas.microsoft.com/office/powerpoint/2010/main" val="10242704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77500" lnSpcReduction="20000"/>
          </a:bodyPr>
          <a:lstStyle/>
          <a:p>
            <a:r>
              <a:rPr lang="tr-TR" dirty="0" smtClean="0"/>
              <a:t>-</a:t>
            </a:r>
            <a:r>
              <a:rPr lang="tr-TR" dirty="0" err="1" smtClean="0"/>
              <a:t>Holotypus</a:t>
            </a:r>
            <a:r>
              <a:rPr lang="tr-TR" dirty="0" smtClean="0"/>
              <a:t> (</a:t>
            </a:r>
            <a:r>
              <a:rPr lang="tr-TR" dirty="0" err="1" smtClean="0"/>
              <a:t>Holotip</a:t>
            </a:r>
            <a:r>
              <a:rPr lang="tr-TR" dirty="0" smtClean="0"/>
              <a:t>): Bir </a:t>
            </a:r>
            <a:r>
              <a:rPr lang="tr-TR" dirty="0" err="1" smtClean="0"/>
              <a:t>taksonomistin</a:t>
            </a:r>
            <a:r>
              <a:rPr lang="tr-TR" dirty="0" smtClean="0"/>
              <a:t> veya yazarın yeni bir türü tanıtırken veya tayin ederken bir kaç örnek içinden ideal olarak seçtiği örnektir. Bu örnekte türün bütün özellikleri mevcuttur. </a:t>
            </a:r>
          </a:p>
          <a:p>
            <a:r>
              <a:rPr lang="tr-TR" dirty="0" smtClean="0"/>
              <a:t>-</a:t>
            </a:r>
            <a:r>
              <a:rPr lang="tr-TR" dirty="0" err="1" smtClean="0"/>
              <a:t>Isotypus</a:t>
            </a:r>
            <a:r>
              <a:rPr lang="tr-TR" dirty="0" smtClean="0"/>
              <a:t> (</a:t>
            </a:r>
            <a:r>
              <a:rPr lang="tr-TR" dirty="0" err="1" smtClean="0"/>
              <a:t>Izotip</a:t>
            </a:r>
            <a:r>
              <a:rPr lang="tr-TR" dirty="0" smtClean="0"/>
              <a:t>): </a:t>
            </a:r>
            <a:r>
              <a:rPr lang="tr-TR" dirty="0" err="1" smtClean="0"/>
              <a:t>Holotipin</a:t>
            </a:r>
            <a:r>
              <a:rPr lang="tr-TR" dirty="0" smtClean="0"/>
              <a:t> benzeri veya eşi olan, etiketinde </a:t>
            </a:r>
            <a:r>
              <a:rPr lang="tr-TR" dirty="0" err="1" smtClean="0"/>
              <a:t>holotipin</a:t>
            </a:r>
            <a:r>
              <a:rPr lang="tr-TR" dirty="0" smtClean="0"/>
              <a:t> kayıtlarını taşıyan örneğe denir. </a:t>
            </a:r>
          </a:p>
          <a:p>
            <a:r>
              <a:rPr lang="tr-TR" dirty="0"/>
              <a:t>-</a:t>
            </a:r>
            <a:r>
              <a:rPr lang="tr-TR" dirty="0" err="1" smtClean="0"/>
              <a:t>Syntypus</a:t>
            </a:r>
            <a:r>
              <a:rPr lang="tr-TR" dirty="0" smtClean="0"/>
              <a:t> (</a:t>
            </a:r>
            <a:r>
              <a:rPr lang="tr-TR" dirty="0" err="1" smtClean="0"/>
              <a:t>Sintip</a:t>
            </a:r>
            <a:r>
              <a:rPr lang="tr-TR" dirty="0" smtClean="0"/>
              <a:t>): Yeni tür değişik yerlerden toplanan birden çok örneklerle tayin edilmişse ve bunlardan belli biri </a:t>
            </a:r>
            <a:r>
              <a:rPr lang="tr-TR" dirty="0" err="1" smtClean="0"/>
              <a:t>holotip</a:t>
            </a:r>
            <a:r>
              <a:rPr lang="tr-TR" dirty="0" smtClean="0"/>
              <a:t> olarak seçilmişse bu taktirde örneklerden her birisi </a:t>
            </a:r>
            <a:r>
              <a:rPr lang="tr-TR" dirty="0" err="1" smtClean="0"/>
              <a:t>sintiptir</a:t>
            </a:r>
            <a:r>
              <a:rPr lang="tr-TR" dirty="0" smtClean="0"/>
              <a:t>. Değişik bölge </a:t>
            </a:r>
            <a:r>
              <a:rPr lang="tr-TR" dirty="0" err="1" smtClean="0"/>
              <a:t>holotipi’de</a:t>
            </a:r>
            <a:r>
              <a:rPr lang="tr-TR" dirty="0" smtClean="0"/>
              <a:t> denir. Türkiye’de pek çok tür tayin eden BOISSIER ‘in tipleri genellikle bu gruptandır. </a:t>
            </a:r>
          </a:p>
          <a:p>
            <a:r>
              <a:rPr lang="tr-TR" dirty="0" smtClean="0"/>
              <a:t>-</a:t>
            </a:r>
            <a:r>
              <a:rPr lang="tr-TR" dirty="0" err="1" smtClean="0"/>
              <a:t>Lectotypus</a:t>
            </a:r>
            <a:r>
              <a:rPr lang="tr-TR" dirty="0" smtClean="0"/>
              <a:t> (</a:t>
            </a:r>
            <a:r>
              <a:rPr lang="tr-TR" dirty="0" err="1" smtClean="0"/>
              <a:t>Lektotip</a:t>
            </a:r>
            <a:r>
              <a:rPr lang="tr-TR" dirty="0" smtClean="0"/>
              <a:t>): </a:t>
            </a:r>
            <a:r>
              <a:rPr lang="tr-TR" dirty="0" err="1" smtClean="0"/>
              <a:t>Holotip</a:t>
            </a:r>
            <a:r>
              <a:rPr lang="tr-TR" dirty="0" smtClean="0"/>
              <a:t> belirtilmemiş, kaybolmuş veya tahrip olmuş ise onun yerini tutacak bir örneğin seçilmesi gerekir. Bu örneğe </a:t>
            </a:r>
            <a:r>
              <a:rPr lang="tr-TR" dirty="0" err="1" smtClean="0"/>
              <a:t>Lektotip</a:t>
            </a:r>
            <a:r>
              <a:rPr lang="tr-TR" dirty="0" smtClean="0"/>
              <a:t> (Yedek </a:t>
            </a:r>
            <a:r>
              <a:rPr lang="tr-TR" dirty="0" err="1" smtClean="0"/>
              <a:t>holotip</a:t>
            </a:r>
            <a:r>
              <a:rPr lang="tr-TR" dirty="0" smtClean="0"/>
              <a:t>) denir.</a:t>
            </a:r>
          </a:p>
          <a:p>
            <a:r>
              <a:rPr lang="tr-TR" dirty="0" smtClean="0"/>
              <a:t> -</a:t>
            </a:r>
            <a:r>
              <a:rPr lang="tr-TR" dirty="0" err="1" smtClean="0"/>
              <a:t>Neotypus</a:t>
            </a:r>
            <a:r>
              <a:rPr lang="tr-TR" dirty="0" smtClean="0"/>
              <a:t> (</a:t>
            </a:r>
            <a:r>
              <a:rPr lang="tr-TR" dirty="0" err="1" smtClean="0"/>
              <a:t>Neotip</a:t>
            </a:r>
            <a:r>
              <a:rPr lang="tr-TR" dirty="0" smtClean="0"/>
              <a:t>): İsmin verildiği örneğin hepsi kaybolmuş ise, o grup ile çalışan araştırıcı, tip gibi iş gören bir bitki örneğini gösterebilir. Bu örneğe denir. </a:t>
            </a:r>
          </a:p>
          <a:p>
            <a:r>
              <a:rPr lang="tr-TR" dirty="0" smtClean="0"/>
              <a:t>-</a:t>
            </a:r>
            <a:r>
              <a:rPr lang="tr-TR" dirty="0" err="1" smtClean="0"/>
              <a:t>Paratypus</a:t>
            </a:r>
            <a:r>
              <a:rPr lang="tr-TR" dirty="0" smtClean="0"/>
              <a:t> (</a:t>
            </a:r>
            <a:r>
              <a:rPr lang="tr-TR" dirty="0" err="1" smtClean="0"/>
              <a:t>Paratip</a:t>
            </a:r>
            <a:r>
              <a:rPr lang="tr-TR" dirty="0" smtClean="0"/>
              <a:t>): Bir </a:t>
            </a:r>
            <a:r>
              <a:rPr lang="tr-TR" dirty="0" err="1" smtClean="0"/>
              <a:t>otör</a:t>
            </a:r>
            <a:r>
              <a:rPr lang="tr-TR" dirty="0" smtClean="0"/>
              <a:t>(=yazar) tarafından orijinal yayınla tanımlanmış </a:t>
            </a:r>
            <a:r>
              <a:rPr lang="tr-TR" dirty="0" err="1" smtClean="0"/>
              <a:t>holotip</a:t>
            </a:r>
            <a:r>
              <a:rPr lang="tr-TR" dirty="0" smtClean="0"/>
              <a:t> veya </a:t>
            </a:r>
            <a:r>
              <a:rPr lang="tr-TR" dirty="0" err="1" smtClean="0"/>
              <a:t>izotiplerden</a:t>
            </a:r>
            <a:r>
              <a:rPr lang="tr-TR" dirty="0" smtClean="0"/>
              <a:t> başka örneklerde gösteriyorsa bu örneklere denir. </a:t>
            </a:r>
          </a:p>
          <a:p>
            <a:r>
              <a:rPr lang="tr-TR" dirty="0" smtClean="0"/>
              <a:t>-</a:t>
            </a:r>
            <a:r>
              <a:rPr lang="tr-TR" dirty="0" err="1" smtClean="0"/>
              <a:t>Topotypus</a:t>
            </a:r>
            <a:r>
              <a:rPr lang="tr-TR" dirty="0" smtClean="0"/>
              <a:t> (</a:t>
            </a:r>
            <a:r>
              <a:rPr lang="tr-TR" dirty="0" err="1" smtClean="0"/>
              <a:t>Topotip</a:t>
            </a:r>
            <a:r>
              <a:rPr lang="tr-TR" dirty="0" smtClean="0"/>
              <a:t>): Tip örneğin toplanmış olduğu yerden toplanan her örneğe denir. </a:t>
            </a:r>
            <a:endParaRPr lang="tr-TR" dirty="0"/>
          </a:p>
        </p:txBody>
      </p:sp>
    </p:spTree>
    <p:extLst>
      <p:ext uri="{BB962C8B-B14F-4D97-AF65-F5344CB8AC3E}">
        <p14:creationId xmlns:p14="http://schemas.microsoft.com/office/powerpoint/2010/main" val="135643406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y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y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15</TotalTime>
  <Words>603</Words>
  <Application>Microsoft Office PowerPoint</Application>
  <PresentationFormat>Geniş ekran</PresentationFormat>
  <Paragraphs>31</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Century Gothic</vt:lpstr>
      <vt:lpstr>Wingdings 3</vt:lpstr>
      <vt:lpstr>İyon</vt:lpstr>
      <vt:lpstr>SINIFLANDIRMA VE BİTKİ SİSTEMATİĞİNE GİRİŞ</vt:lpstr>
      <vt:lpstr>Derste Kullanılan Kaynaklar</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SINIFLANDIRMA VE BİTKİ SİSTEMATİĞİNE GİRİŞ</dc:title>
  <dc:creator>beste_biyoloji</dc:creator>
  <cp:lastModifiedBy>beste_biyoloji</cp:lastModifiedBy>
  <cp:revision>7</cp:revision>
  <dcterms:created xsi:type="dcterms:W3CDTF">2021-02-28T10:58:53Z</dcterms:created>
  <dcterms:modified xsi:type="dcterms:W3CDTF">2021-02-28T11:14:51Z</dcterms:modified>
</cp:coreProperties>
</file>