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98" r:id="rId2"/>
    <p:sldId id="287" r:id="rId3"/>
    <p:sldId id="290" r:id="rId4"/>
    <p:sldId id="289" r:id="rId5"/>
    <p:sldId id="288" r:id="rId6"/>
    <p:sldId id="291" r:id="rId7"/>
    <p:sldId id="292" r:id="rId8"/>
    <p:sldId id="293" r:id="rId9"/>
    <p:sldId id="295" r:id="rId10"/>
    <p:sldId id="296" r:id="rId11"/>
    <p:sldId id="297" r:id="rId1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FFFFCC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 autoAdjust="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8872538" cy="6870700"/>
            <a:chOff x="0" y="0"/>
            <a:chExt cx="5589" cy="4328"/>
          </a:xfrm>
        </p:grpSpPr>
        <p:sp>
          <p:nvSpPr>
            <p:cNvPr id="5" name="Rectangle 2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pic>
          <p:nvPicPr>
            <p:cNvPr id="6" name="Picture 3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ltGray">
            <a:xfrm>
              <a:off x="0" y="0"/>
              <a:ext cx="678" cy="4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fld id="{FE89D517-69C4-4898-B981-DB909CCBC82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1495C-D97D-4CA7-A062-05F782FBB67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C03F2-9A57-4798-AF98-0CCAE1C3580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A1D86-F6D3-4F44-BBEB-069C29E010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003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27B55-5119-4B9D-BFC7-2AC7B57527C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B81B1-186F-40C4-8BE5-2B959B38B79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BBA8E-6740-44CD-B97E-096DCB6D003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30317-6D8F-46AD-815C-C4526A6B9D2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F5296-2809-4FA9-AC4E-A224D314A8E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54830-00A1-4366-885C-7FBFB6CB2EB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F9D63-B23B-4F81-8275-39E853067B1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96207-6509-4562-A5BF-8EDB82FD53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0"/>
            <a:ext cx="8872538" cy="6870700"/>
            <a:chOff x="0" y="0"/>
            <a:chExt cx="5589" cy="4328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pic>
          <p:nvPicPr>
            <p:cNvPr id="2057" name="Picture 3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ltGray">
            <a:xfrm>
              <a:off x="0" y="0"/>
              <a:ext cx="678" cy="4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4"/>
            <p:cNvSpPr>
              <a:spLocks noChangeShapeType="1"/>
            </p:cNvSpPr>
            <p:nvPr/>
          </p:nvSpPr>
          <p:spPr bwMode="ltGray">
            <a:xfrm>
              <a:off x="641" y="1008"/>
              <a:ext cx="487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CBA1D86-F6D3-4F44-BBEB-069C29E010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ransition spd="med">
    <p:random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9000"/>
        <a:buFont typeface="Monotype Sorts" pitchFamily="2" charset="2"/>
        <a:buChar char="4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962025" y="714356"/>
            <a:ext cx="7772400" cy="1285884"/>
          </a:xfrm>
        </p:spPr>
        <p:txBody>
          <a:bodyPr/>
          <a:lstStyle/>
          <a:p>
            <a:r>
              <a:rPr lang="tr-TR" dirty="0" smtClean="0"/>
              <a:t>Personel Hareketliliği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1647825" y="2214554"/>
            <a:ext cx="6400800" cy="3929090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tr-TR" dirty="0" smtClean="0"/>
              <a:t>İnsan Kaynakları Hareketliliğinin Kapsamı,</a:t>
            </a:r>
          </a:p>
          <a:p>
            <a:pPr algn="l">
              <a:buFontTx/>
              <a:buChar char="-"/>
            </a:pPr>
            <a:r>
              <a:rPr lang="tr-TR" dirty="0" smtClean="0"/>
              <a:t>Personelin Yükseltilmesi,</a:t>
            </a:r>
          </a:p>
          <a:p>
            <a:pPr algn="l">
              <a:buFontTx/>
              <a:buChar char="-"/>
            </a:pPr>
            <a:r>
              <a:rPr lang="tr-TR" dirty="0" smtClean="0"/>
              <a:t>Personelin Transferi,</a:t>
            </a:r>
          </a:p>
          <a:p>
            <a:pPr algn="l">
              <a:buFontTx/>
              <a:buChar char="-"/>
            </a:pPr>
            <a:r>
              <a:rPr lang="tr-TR" dirty="0" smtClean="0"/>
              <a:t>Personelin İşten Çıkarılması</a:t>
            </a:r>
          </a:p>
          <a:p>
            <a:pPr algn="l">
              <a:buFontTx/>
              <a:buChar char="-"/>
            </a:pPr>
            <a:r>
              <a:rPr lang="tr-TR" dirty="0" smtClean="0"/>
              <a:t>Emeklilik</a:t>
            </a:r>
          </a:p>
          <a:p>
            <a:pPr algn="l">
              <a:buFontTx/>
              <a:buChar char="-"/>
            </a:pP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51" y="476250"/>
            <a:ext cx="7412061" cy="1143000"/>
          </a:xfrm>
        </p:spPr>
        <p:txBody>
          <a:bodyPr/>
          <a:lstStyle/>
          <a:p>
            <a:r>
              <a:rPr lang="tr-TR" dirty="0" smtClean="0"/>
              <a:t>İşten Çıkarma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071538" y="1916112"/>
            <a:ext cx="7072362" cy="4513283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Kurumda  </a:t>
            </a:r>
            <a:r>
              <a:rPr lang="tr-TR" dirty="0"/>
              <a:t>meydana gelen personel fazlalığı sonucunda personel giderlerini azaltmak için işten çıkarma yoluna </a:t>
            </a:r>
            <a:r>
              <a:rPr lang="tr-TR" dirty="0" smtClean="0"/>
              <a:t>gidilir.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Sürekli işten çıkarma, personeli yetersizliği ve disiplinsizliği nedeniyle kesin ve sürekli olarak işten uzaklaştırılmasıdır.</a:t>
            </a:r>
            <a:endParaRPr lang="tr-TR" dirty="0"/>
          </a:p>
        </p:txBody>
      </p:sp>
      <p:pic>
        <p:nvPicPr>
          <p:cNvPr id="14340" name="Picture 5" descr="http://www.cartoonstock.com/lowres/for0452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66840" y="4207608"/>
            <a:ext cx="45719" cy="2078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r>
              <a:rPr lang="tr-TR" smtClean="0"/>
              <a:t>İşten Çıkarma Yolları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>
          <a:xfrm>
            <a:off x="755650" y="2060575"/>
            <a:ext cx="8001000" cy="3733800"/>
          </a:xfrm>
        </p:spPr>
        <p:txBody>
          <a:bodyPr/>
          <a:lstStyle/>
          <a:p>
            <a:r>
              <a:rPr lang="tr-TR" dirty="0" smtClean="0"/>
              <a:t>Geçici İşten Çıkarma</a:t>
            </a:r>
          </a:p>
          <a:p>
            <a:r>
              <a:rPr lang="tr-TR" dirty="0" smtClean="0"/>
              <a:t>Çekilme (İstifa)</a:t>
            </a:r>
          </a:p>
          <a:p>
            <a:r>
              <a:rPr lang="tr-TR" dirty="0" smtClean="0"/>
              <a:t>Emeklilik</a:t>
            </a:r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Personel Hareketliliğinin Kapsamı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00240"/>
            <a:ext cx="7958138" cy="3929089"/>
          </a:xfrm>
        </p:spPr>
        <p:txBody>
          <a:bodyPr/>
          <a:lstStyle/>
          <a:p>
            <a:pPr algn="just"/>
            <a:r>
              <a:rPr lang="tr-TR" dirty="0" smtClean="0"/>
              <a:t>Personelin bir işten diğer bir işe atanması veya geçirilmesidir.</a:t>
            </a:r>
          </a:p>
          <a:p>
            <a:pPr algn="just"/>
            <a:r>
              <a:rPr lang="tr-TR" dirty="0" smtClean="0"/>
              <a:t>Yükselme, transfer ve rütbe düşürümü süreçlerini içerir.</a:t>
            </a:r>
          </a:p>
          <a:p>
            <a:pPr algn="just"/>
            <a:r>
              <a:rPr lang="tr-TR" dirty="0" smtClean="0"/>
              <a:t>Temel hedef, mevcut personel kaynaklarının en uygun biçimde değerlendirilmesidir.</a:t>
            </a: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/>
              <a:t>Personel Hareketliliğinin Faydaları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sz="2800" dirty="0" smtClean="0"/>
              <a:t>İş değişikliklerine uyum gösterme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Performansını ödüllendirme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Yanlış yapılmış atamaları düzeltme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Personel disiplinini sağlama ve koruma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Personelin gelişmesini sağlama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Personelin iş dışındaki gereksinme ve isteklerini karşılamasını sağlama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Personel arasında yardımlaşma ve dayanışmayı geliştirme ve güçlendirme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Örgüt ikliminin </a:t>
            </a:r>
            <a:r>
              <a:rPr lang="tr-TR" sz="2800" dirty="0" err="1" smtClean="0"/>
              <a:t>güdüleyici</a:t>
            </a:r>
            <a:r>
              <a:rPr lang="tr-TR" sz="2800" dirty="0" smtClean="0"/>
              <a:t> yönünü zenginleştirme</a:t>
            </a:r>
          </a:p>
          <a:p>
            <a:pPr>
              <a:lnSpc>
                <a:spcPct val="90000"/>
              </a:lnSpc>
            </a:pPr>
            <a:endParaRPr lang="tr-TR" sz="2100" dirty="0" smtClean="0"/>
          </a:p>
        </p:txBody>
      </p:sp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609600"/>
            <a:ext cx="8001024" cy="1143000"/>
          </a:xfrm>
        </p:spPr>
        <p:txBody>
          <a:bodyPr/>
          <a:lstStyle/>
          <a:p>
            <a:r>
              <a:rPr lang="tr-TR" sz="3200" dirty="0" smtClean="0"/>
              <a:t>Personel Hareketliliği Türleri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Yükselme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Transfer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Rütbe Düşürümü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Geçici İşten Çıkarma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Sürekli İşten Çıkarma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Zorunlu Emeklilik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Emeklilik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Çekilme</a:t>
            </a:r>
          </a:p>
          <a:p>
            <a:pPr>
              <a:lnSpc>
                <a:spcPct val="90000"/>
              </a:lnSpc>
            </a:pPr>
            <a:endParaRPr lang="tr-TR" dirty="0" smtClean="0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98463"/>
            <a:ext cx="8686800" cy="638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Yükselme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85786" y="2205038"/>
            <a:ext cx="7754964" cy="2514600"/>
          </a:xfrm>
        </p:spPr>
        <p:txBody>
          <a:bodyPr/>
          <a:lstStyle/>
          <a:p>
            <a:pPr algn="just"/>
            <a:r>
              <a:rPr lang="tr-TR" dirty="0" smtClean="0"/>
              <a:t>Örgütte görevli olan bir personelin bulunduğu iş ya da makamdan, daha fazla ücret, sorumluluk, saygınlık ve daha iyi çalışma koşulları içeren bir üst makama </a:t>
            </a:r>
            <a:r>
              <a:rPr lang="tr-TR" dirty="0" smtClean="0"/>
              <a:t>atanması </a:t>
            </a:r>
            <a:r>
              <a:rPr lang="tr-TR" dirty="0" smtClean="0"/>
              <a:t>veya geçirilmesidir.</a:t>
            </a:r>
          </a:p>
        </p:txBody>
      </p:sp>
      <p:pic>
        <p:nvPicPr>
          <p:cNvPr id="10244" name="Picture 5" descr="http://www.turkiyefinans.com.tr/en/human_resources/_i/img_human_ressourc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143380"/>
            <a:ext cx="266541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Yükselmede Önemli Konular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2276475"/>
            <a:ext cx="8001000" cy="3733800"/>
          </a:xfrm>
        </p:spPr>
        <p:txBody>
          <a:bodyPr/>
          <a:lstStyle/>
          <a:p>
            <a:r>
              <a:rPr lang="tr-TR" dirty="0" smtClean="0"/>
              <a:t>Yükselme </a:t>
            </a:r>
          </a:p>
          <a:p>
            <a:pPr lvl="1"/>
            <a:r>
              <a:rPr lang="tr-TR" dirty="0" smtClean="0"/>
              <a:t>Politika ve İlkelerin Belirlenmesi</a:t>
            </a:r>
          </a:p>
          <a:p>
            <a:pPr lvl="1"/>
            <a:r>
              <a:rPr lang="tr-TR" dirty="0" smtClean="0"/>
              <a:t>Yükselme Kanalları</a:t>
            </a:r>
          </a:p>
          <a:p>
            <a:pPr lvl="1"/>
            <a:r>
              <a:rPr lang="tr-TR" dirty="0" smtClean="0"/>
              <a:t>Seçme</a:t>
            </a:r>
          </a:p>
          <a:p>
            <a:pPr lvl="1"/>
            <a:r>
              <a:rPr lang="tr-TR" dirty="0" smtClean="0"/>
              <a:t>Eğitim ve Alıştırma</a:t>
            </a:r>
          </a:p>
          <a:p>
            <a:pPr lvl="1"/>
            <a:r>
              <a:rPr lang="tr-TR" dirty="0" smtClean="0"/>
              <a:t>İletişim ve </a:t>
            </a:r>
            <a:r>
              <a:rPr lang="tr-TR" dirty="0" smtClean="0"/>
              <a:t>Eş güdümleme</a:t>
            </a:r>
            <a:endParaRPr lang="tr-TR" dirty="0" smtClean="0"/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Transfer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844675"/>
            <a:ext cx="8001000" cy="2176463"/>
          </a:xfrm>
        </p:spPr>
        <p:txBody>
          <a:bodyPr/>
          <a:lstStyle/>
          <a:p>
            <a:r>
              <a:rPr lang="tr-TR" dirty="0" smtClean="0"/>
              <a:t>Bir örgütteki personelin aynı ücret, aynı sorumluluk ve aynı olanakları içeren başka bir göreve atanmasıdır.</a:t>
            </a:r>
          </a:p>
        </p:txBody>
      </p:sp>
      <p:pic>
        <p:nvPicPr>
          <p:cNvPr id="12292" name="Picture 5" descr="http://www.experthow.com/wp-content/uploads/2009/10/Job-Transf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357562"/>
            <a:ext cx="428625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Rütbe Düşürümü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57224" y="1773238"/>
            <a:ext cx="7712101" cy="3870340"/>
          </a:xfrm>
        </p:spPr>
        <p:txBody>
          <a:bodyPr/>
          <a:lstStyle/>
          <a:p>
            <a:r>
              <a:rPr lang="tr-TR" dirty="0" smtClean="0"/>
              <a:t>Personelin daha az yetki, sorumluluk, ücret ve olanaklar </a:t>
            </a:r>
            <a:r>
              <a:rPr lang="tr-TR" dirty="0" smtClean="0"/>
              <a:t>sağlayan </a:t>
            </a:r>
            <a:r>
              <a:rPr lang="tr-TR" dirty="0" smtClean="0"/>
              <a:t>bir işe geçirilmesidir. Hiyerarşide bir alt kademeye atanmasıdır.</a:t>
            </a: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Tema2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244</Words>
  <Application>Microsoft Office PowerPoint</Application>
  <PresentationFormat>Ekran Gösterisi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Tema2</vt:lpstr>
      <vt:lpstr>Personel Hareketliliği</vt:lpstr>
      <vt:lpstr>Personel Hareketliliğinin Kapsamı</vt:lpstr>
      <vt:lpstr>Personel Hareketliliğinin Faydaları</vt:lpstr>
      <vt:lpstr>Personel Hareketliliği Türleri</vt:lpstr>
      <vt:lpstr>Slayt 5</vt:lpstr>
      <vt:lpstr>Yükselme</vt:lpstr>
      <vt:lpstr>Yükselmede Önemli Konular</vt:lpstr>
      <vt:lpstr>Transfer </vt:lpstr>
      <vt:lpstr>Rütbe Düşürümü</vt:lpstr>
      <vt:lpstr>İşten Çıkarma</vt:lpstr>
      <vt:lpstr>İşten Çıkarma Yolları</vt:lpstr>
    </vt:vector>
  </TitlesOfParts>
  <Company>Baskent 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KAYNAKLARI SAĞLAMA VE SEÇME</dc:title>
  <dc:creator>Beyhan AKSOY</dc:creator>
  <cp:lastModifiedBy>DELL</cp:lastModifiedBy>
  <cp:revision>21</cp:revision>
  <dcterms:created xsi:type="dcterms:W3CDTF">2001-04-05T05:45:01Z</dcterms:created>
  <dcterms:modified xsi:type="dcterms:W3CDTF">2015-03-15T20:46:59Z</dcterms:modified>
</cp:coreProperties>
</file>