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7" r:id="rId1"/>
  </p:sldMasterIdLst>
  <p:sldIdLst>
    <p:sldId id="298" r:id="rId2"/>
    <p:sldId id="287" r:id="rId3"/>
    <p:sldId id="290" r:id="rId4"/>
    <p:sldId id="289" r:id="rId5"/>
    <p:sldId id="288" r:id="rId6"/>
    <p:sldId id="291" r:id="rId7"/>
    <p:sldId id="292" r:id="rId8"/>
    <p:sldId id="293" r:id="rId9"/>
    <p:sldId id="295" r:id="rId10"/>
    <p:sldId id="296" r:id="rId11"/>
    <p:sldId id="297" r:id="rId12"/>
  </p:sldIdLst>
  <p:sldSz cx="9144000" cy="6858000" type="screen4x3"/>
  <p:notesSz cx="6858000" cy="9144000"/>
  <p:defaultTextStyle>
    <a:defPPr>
      <a:defRPr lang="tr-TR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3399"/>
    <a:srgbClr val="FFFFCC"/>
    <a:srgbClr val="CCFFF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5620" autoAdjust="0"/>
    <p:restoredTop sz="94660"/>
  </p:normalViewPr>
  <p:slideViewPr>
    <p:cSldViewPr>
      <p:cViewPr varScale="1">
        <p:scale>
          <a:sx n="73" d="100"/>
          <a:sy n="73" d="100"/>
        </p:scale>
        <p:origin x="-1296" y="-102"/>
      </p:cViewPr>
      <p:guideLst>
        <p:guide orient="horz" pos="2160"/>
        <p:guide pos="2544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w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4"/>
          <p:cNvGrpSpPr>
            <a:grpSpLocks/>
          </p:cNvGrpSpPr>
          <p:nvPr/>
        </p:nvGrpSpPr>
        <p:grpSpPr bwMode="auto">
          <a:xfrm>
            <a:off x="0" y="0"/>
            <a:ext cx="8872538" cy="6870700"/>
            <a:chOff x="0" y="0"/>
            <a:chExt cx="5589" cy="4328"/>
          </a:xfrm>
        </p:grpSpPr>
        <p:sp>
          <p:nvSpPr>
            <p:cNvPr id="5" name="Rectangle 2" descr="Stationery"/>
            <p:cNvSpPr>
              <a:spLocks noChangeArrowheads="1"/>
            </p:cNvSpPr>
            <p:nvPr/>
          </p:nvSpPr>
          <p:spPr bwMode="white">
            <a:xfrm>
              <a:off x="336" y="150"/>
              <a:ext cx="5253" cy="4026"/>
            </a:xfrm>
            <a:prstGeom prst="rect">
              <a:avLst/>
            </a:prstGeom>
            <a:blipFill dpi="0" rotWithShape="0">
              <a:blip r:embed="rId2" cstate="print"/>
              <a:srcRect/>
              <a:tile tx="0" ty="0" sx="100000" sy="100000" flip="none" algn="tl"/>
            </a:blip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tr-TR"/>
            </a:p>
          </p:txBody>
        </p:sp>
        <p:pic>
          <p:nvPicPr>
            <p:cNvPr id="6" name="Picture 3"/>
            <p:cNvPicPr>
              <a:picLocks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ltGray">
            <a:xfrm>
              <a:off x="0" y="0"/>
              <a:ext cx="678" cy="432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3077" name="Rectangle 5"/>
          <p:cNvSpPr>
            <a:spLocks noGrp="1" noChangeArrowheads="1"/>
          </p:cNvSpPr>
          <p:nvPr>
            <p:ph type="ctrTitle" sz="quarter"/>
          </p:nvPr>
        </p:nvSpPr>
        <p:spPr>
          <a:xfrm>
            <a:off x="962025" y="1925638"/>
            <a:ext cx="7772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647825" y="3738563"/>
            <a:ext cx="6400800" cy="1752600"/>
          </a:xfrm>
        </p:spPr>
        <p:txBody>
          <a:bodyPr/>
          <a:lstStyle>
            <a:lvl1pPr marL="0" indent="0" algn="ctr">
              <a:buFont typeface="Monotype Sorts" charset="2"/>
              <a:buNone/>
              <a:defRPr/>
            </a:lvl1pPr>
          </a:lstStyle>
          <a:p>
            <a:r>
              <a:rPr lang="tr-TR" smtClean="0"/>
              <a:t>Asıl alt başlık stilini düzenlemek için tıklatın</a:t>
            </a:r>
            <a:endParaRPr lang="en-US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dt" sz="quarter" idx="10"/>
          </p:nvPr>
        </p:nvSpPr>
        <p:spPr>
          <a:xfrm>
            <a:off x="962025" y="6100763"/>
            <a:ext cx="1905000" cy="457200"/>
          </a:xfrm>
        </p:spPr>
        <p:txBody>
          <a:bodyPr/>
          <a:lstStyle>
            <a:lvl1pPr>
              <a:defRPr>
                <a:solidFill>
                  <a:srgbClr val="A08366"/>
                </a:solidFill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8" name="Rectangle 8"/>
          <p:cNvSpPr>
            <a:spLocks noGrp="1" noChangeArrowheads="1"/>
          </p:cNvSpPr>
          <p:nvPr>
            <p:ph type="ftr" sz="quarter" idx="11"/>
          </p:nvPr>
        </p:nvSpPr>
        <p:spPr>
          <a:xfrm>
            <a:off x="3400425" y="6100763"/>
            <a:ext cx="2895600" cy="457200"/>
          </a:xfrm>
        </p:spPr>
        <p:txBody>
          <a:bodyPr/>
          <a:lstStyle>
            <a:lvl1pPr>
              <a:defRPr>
                <a:solidFill>
                  <a:srgbClr val="A08366"/>
                </a:solidFill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9" name="Rectangle 9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29425" y="6100763"/>
            <a:ext cx="1905000" cy="457200"/>
          </a:xfrm>
        </p:spPr>
        <p:txBody>
          <a:bodyPr/>
          <a:lstStyle>
            <a:lvl1pPr>
              <a:defRPr>
                <a:solidFill>
                  <a:srgbClr val="A08366"/>
                </a:solidFill>
              </a:defRPr>
            </a:lvl1pPr>
          </a:lstStyle>
          <a:p>
            <a:pPr>
              <a:defRPr/>
            </a:pPr>
            <a:fld id="{FE89D517-69C4-4898-B981-DB909CCBC82A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  <p:transition spd="med">
    <p:rand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981495C-D97D-4CA7-A062-05F782FBB674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  <p:transition spd="med">
    <p:rand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19900" y="457200"/>
            <a:ext cx="1943100" cy="548640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90600" y="457200"/>
            <a:ext cx="5676900" cy="548640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3DC03F2-9A57-4798-AF98-0CCAE1C35808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  <p:transition spd="med">
    <p:random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Başlık ve Tab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150938" y="617538"/>
            <a:ext cx="7793037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Tablo Yer Tutucusu"/>
          <p:cNvSpPr>
            <a:spLocks noGrp="1"/>
          </p:cNvSpPr>
          <p:nvPr>
            <p:ph type="tbl" idx="1"/>
          </p:nvPr>
        </p:nvSpPr>
        <p:spPr>
          <a:xfrm>
            <a:off x="1182688" y="2017713"/>
            <a:ext cx="7772400" cy="4114800"/>
          </a:xfrm>
        </p:spPr>
        <p:txBody>
          <a:bodyPr/>
          <a:lstStyle/>
          <a:p>
            <a:pPr lvl="0"/>
            <a:r>
              <a:rPr lang="tr-TR" noProof="0" smtClean="0"/>
              <a:t>Tablo eklemek için simgeyi tıklatın</a:t>
            </a:r>
          </a:p>
        </p:txBody>
      </p:sp>
      <p:sp>
        <p:nvSpPr>
          <p:cNvPr id="4" name="Rectangle 103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103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103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CBA1D86-F6D3-4F44-BBEB-069C29E01016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4200336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DD27B55-5119-4B9D-BFC7-2AC7B57527C6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  <p:transition spd="med">
    <p:rand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15B81B1-186F-40C4-8BE5-2B959B38B796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  <p:transition spd="med">
    <p:rand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90600" y="18288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53000" y="18288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6CBBA8E-6740-44CD-B97E-096DCB6D0038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  <p:transition spd="med">
    <p:rand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8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9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5B30317-6D8F-46AD-815C-C4526A6B9D23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  <p:transition spd="med">
    <p:rand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49F5296-2809-4FA9-AC4E-A224D314A8EE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  <p:transition spd="med">
    <p:rand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3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FB54830-00A1-4366-885C-7FBFB6CB2EBE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  <p:transition spd="med">
    <p:random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88F9D63-B23B-4F81-8275-39E853067B1D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  <p:transition spd="med">
    <p:rand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tr-TR" noProof="0" smtClean="0"/>
              <a:t>Resim eklemek için simgeyi tıklatın</a:t>
            </a:r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6196207-6509-4562-A5BF-8EDB82FD53E7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  <p:transition spd="med">
    <p:random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w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ltGray"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5"/>
          <p:cNvGrpSpPr>
            <a:grpSpLocks/>
          </p:cNvGrpSpPr>
          <p:nvPr/>
        </p:nvGrpSpPr>
        <p:grpSpPr bwMode="auto">
          <a:xfrm>
            <a:off x="0" y="0"/>
            <a:ext cx="8872538" cy="6870700"/>
            <a:chOff x="0" y="0"/>
            <a:chExt cx="5589" cy="4328"/>
          </a:xfrm>
        </p:grpSpPr>
        <p:sp>
          <p:nvSpPr>
            <p:cNvPr id="2" name="Rectangle 2"/>
            <p:cNvSpPr>
              <a:spLocks noChangeArrowheads="1"/>
            </p:cNvSpPr>
            <p:nvPr/>
          </p:nvSpPr>
          <p:spPr bwMode="ltGray">
            <a:xfrm>
              <a:off x="336" y="150"/>
              <a:ext cx="5253" cy="4026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tr-TR"/>
            </a:p>
          </p:txBody>
        </p:sp>
        <p:pic>
          <p:nvPicPr>
            <p:cNvPr id="2057" name="Picture 3"/>
            <p:cNvPicPr>
              <a:picLocks noChangeArrowheads="1"/>
            </p:cNvPicPr>
            <p:nvPr/>
          </p:nvPicPr>
          <p:blipFill>
            <a:blip r:embed="rId14" cstate="print"/>
            <a:srcRect/>
            <a:stretch>
              <a:fillRect/>
            </a:stretch>
          </p:blipFill>
          <p:spPr bwMode="ltGray">
            <a:xfrm>
              <a:off x="0" y="0"/>
              <a:ext cx="678" cy="432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4" name="Line 4"/>
            <p:cNvSpPr>
              <a:spLocks noChangeShapeType="1"/>
            </p:cNvSpPr>
            <p:nvPr/>
          </p:nvSpPr>
          <p:spPr bwMode="ltGray">
            <a:xfrm>
              <a:off x="641" y="1008"/>
              <a:ext cx="4879" cy="0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pPr>
                <a:defRPr/>
              </a:pPr>
              <a:endParaRPr lang="tr-TR"/>
            </a:p>
          </p:txBody>
        </p:sp>
      </p:grpSp>
      <p:sp>
        <p:nvSpPr>
          <p:cNvPr id="2051" name="Rectangle 6"/>
          <p:cNvSpPr>
            <a:spLocks noGrp="1" noChangeArrowheads="1"/>
          </p:cNvSpPr>
          <p:nvPr>
            <p:ph type="title"/>
          </p:nvPr>
        </p:nvSpPr>
        <p:spPr bwMode="auto">
          <a:xfrm>
            <a:off x="990600" y="4572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tr-TR" smtClean="0"/>
              <a:t>Asıl başlık stili için tıklatın</a:t>
            </a:r>
            <a:endParaRPr lang="en-US" smtClean="0"/>
          </a:p>
        </p:txBody>
      </p:sp>
      <p:sp>
        <p:nvSpPr>
          <p:cNvPr id="2052" name="Rectangle 7"/>
          <p:cNvSpPr>
            <a:spLocks noGrp="1" noChangeArrowheads="1"/>
          </p:cNvSpPr>
          <p:nvPr>
            <p:ph type="body" idx="1"/>
          </p:nvPr>
        </p:nvSpPr>
        <p:spPr bwMode="auto">
          <a:xfrm>
            <a:off x="990600" y="18288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smtClean="0"/>
          </a:p>
        </p:txBody>
      </p:sp>
      <p:sp>
        <p:nvSpPr>
          <p:cNvPr id="1032" name="Rectangle 8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990600" y="60960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>
            <a:lvl1pPr>
              <a:spcBef>
                <a:spcPct val="50000"/>
              </a:spcBef>
              <a:defRPr sz="1400">
                <a:solidFill>
                  <a:schemeClr val="bg2"/>
                </a:solidFill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1033" name="Rectangle 9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429000" y="60960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>
            <a:lvl1pPr algn="ctr">
              <a:spcBef>
                <a:spcPct val="50000"/>
              </a:spcBef>
              <a:defRPr sz="1400">
                <a:solidFill>
                  <a:schemeClr val="bg2"/>
                </a:solidFill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1034" name="Rectangle 10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858000" y="60960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50000"/>
              </a:spcBef>
              <a:defRPr sz="1400">
                <a:solidFill>
                  <a:schemeClr val="bg2"/>
                </a:solidFill>
              </a:defRPr>
            </a:lvl1pPr>
          </a:lstStyle>
          <a:p>
            <a:pPr>
              <a:defRPr/>
            </a:pPr>
            <a:fld id="{ACBA1D86-F6D3-4F44-BBEB-069C29E01016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  <p:sldLayoutId id="2147483692" r:id="rId5"/>
    <p:sldLayoutId id="2147483693" r:id="rId6"/>
    <p:sldLayoutId id="2147483694" r:id="rId7"/>
    <p:sldLayoutId id="2147483695" r:id="rId8"/>
    <p:sldLayoutId id="2147483696" r:id="rId9"/>
    <p:sldLayoutId id="2147483697" r:id="rId10"/>
    <p:sldLayoutId id="2147483698" r:id="rId11"/>
    <p:sldLayoutId id="2147483699" r:id="rId12"/>
  </p:sldLayoutIdLst>
  <p:transition spd="med">
    <p:random/>
  </p:transition>
  <p:txStyles>
    <p:titleStyle>
      <a:lvl1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89000"/>
        <a:buFont typeface="Monotype Sorts" pitchFamily="2" charset="2"/>
        <a:buChar char="4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ctrTitle" sz="quarter"/>
          </p:nvPr>
        </p:nvSpPr>
        <p:spPr>
          <a:xfrm>
            <a:off x="962025" y="714356"/>
            <a:ext cx="7772400" cy="1285884"/>
          </a:xfrm>
        </p:spPr>
        <p:txBody>
          <a:bodyPr/>
          <a:lstStyle/>
          <a:p>
            <a:r>
              <a:rPr lang="tr-TR" dirty="0" smtClean="0"/>
              <a:t>Personel Hareketliliği</a:t>
            </a:r>
            <a:endParaRPr lang="tr-TR" dirty="0"/>
          </a:p>
        </p:txBody>
      </p:sp>
      <p:sp>
        <p:nvSpPr>
          <p:cNvPr id="5" name="4 Alt Başlık"/>
          <p:cNvSpPr>
            <a:spLocks noGrp="1"/>
          </p:cNvSpPr>
          <p:nvPr>
            <p:ph type="subTitle" sz="quarter" idx="1"/>
          </p:nvPr>
        </p:nvSpPr>
        <p:spPr>
          <a:xfrm>
            <a:off x="1647825" y="2214554"/>
            <a:ext cx="6400800" cy="3929090"/>
          </a:xfrm>
        </p:spPr>
        <p:txBody>
          <a:bodyPr/>
          <a:lstStyle/>
          <a:p>
            <a:pPr algn="l">
              <a:buFontTx/>
              <a:buChar char="-"/>
            </a:pPr>
            <a:r>
              <a:rPr lang="tr-TR" dirty="0" smtClean="0"/>
              <a:t>İnsan Kaynakları Hareketliliğinin Kapsamı,</a:t>
            </a:r>
          </a:p>
          <a:p>
            <a:pPr algn="l">
              <a:buFontTx/>
              <a:buChar char="-"/>
            </a:pPr>
            <a:r>
              <a:rPr lang="tr-TR" dirty="0" smtClean="0"/>
              <a:t>Personelin Yükseltilmesi,</a:t>
            </a:r>
          </a:p>
          <a:p>
            <a:pPr algn="l">
              <a:buFontTx/>
              <a:buChar char="-"/>
            </a:pPr>
            <a:r>
              <a:rPr lang="tr-TR" dirty="0" smtClean="0"/>
              <a:t>Personelin Transferi,</a:t>
            </a:r>
          </a:p>
          <a:p>
            <a:pPr algn="l">
              <a:buFontTx/>
              <a:buChar char="-"/>
            </a:pPr>
            <a:r>
              <a:rPr lang="tr-TR" dirty="0" smtClean="0"/>
              <a:t>Personelin İşten Çıkarılması</a:t>
            </a:r>
          </a:p>
          <a:p>
            <a:pPr algn="l">
              <a:buFontTx/>
              <a:buChar char="-"/>
            </a:pPr>
            <a:r>
              <a:rPr lang="tr-TR" dirty="0" smtClean="0"/>
              <a:t>Emeklilik</a:t>
            </a:r>
          </a:p>
          <a:p>
            <a:pPr algn="l">
              <a:buFontTx/>
              <a:buChar char="-"/>
            </a:pPr>
            <a:endParaRPr lang="tr-TR" dirty="0"/>
          </a:p>
        </p:txBody>
      </p:sp>
    </p:spTree>
  </p:cSld>
  <p:clrMapOvr>
    <a:masterClrMapping/>
  </p:clrMapOvr>
  <p:transition spd="med">
    <p:random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>
          <a:xfrm>
            <a:off x="1285851" y="476250"/>
            <a:ext cx="7412061" cy="1143000"/>
          </a:xfrm>
        </p:spPr>
        <p:txBody>
          <a:bodyPr/>
          <a:lstStyle/>
          <a:p>
            <a:r>
              <a:rPr lang="tr-TR" dirty="0" smtClean="0"/>
              <a:t>İşten Çıkarma</a:t>
            </a:r>
          </a:p>
        </p:txBody>
      </p:sp>
      <p:sp>
        <p:nvSpPr>
          <p:cNvPr id="46083" name="Rectangle 3"/>
          <p:cNvSpPr>
            <a:spLocks noGrp="1" noChangeArrowheads="1"/>
          </p:cNvSpPr>
          <p:nvPr>
            <p:ph idx="1"/>
          </p:nvPr>
        </p:nvSpPr>
        <p:spPr>
          <a:xfrm>
            <a:off x="1071538" y="1916112"/>
            <a:ext cx="7072362" cy="4513283"/>
          </a:xfrm>
        </p:spPr>
        <p:txBody>
          <a:bodyPr>
            <a:normAutofit/>
          </a:bodyPr>
          <a:lstStyle/>
          <a:p>
            <a:pPr marL="274320" indent="-274320" algn="just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tr-TR" dirty="0" smtClean="0"/>
              <a:t>Kurumda  </a:t>
            </a:r>
            <a:r>
              <a:rPr lang="tr-TR" dirty="0"/>
              <a:t>meydana gelen personel fazlalığı sonucunda personel giderlerini azaltmak için işten çıkarma yoluna </a:t>
            </a:r>
            <a:r>
              <a:rPr lang="tr-TR" dirty="0" smtClean="0"/>
              <a:t>gidilir.</a:t>
            </a:r>
          </a:p>
          <a:p>
            <a:pPr marL="274320" indent="-274320" algn="just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tr-TR" dirty="0" smtClean="0"/>
              <a:t>Sürekli işten çıkarma, personeli yetersizliği ve disiplinsizliği nedeniyle kesin ve sürekli olarak işten uzaklaştırılmasıdır.</a:t>
            </a:r>
            <a:endParaRPr lang="tr-TR" dirty="0"/>
          </a:p>
        </p:txBody>
      </p:sp>
      <p:pic>
        <p:nvPicPr>
          <p:cNvPr id="14340" name="Picture 5" descr="http://www.cartoonstock.com/lowres/for0452l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766840" y="4207608"/>
            <a:ext cx="45719" cy="20789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random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3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 anchor="ctr"/>
          <a:lstStyle/>
          <a:p>
            <a:r>
              <a:rPr lang="tr-TR" smtClean="0"/>
              <a:t>İşten Çıkarma Yolları</a:t>
            </a:r>
          </a:p>
        </p:txBody>
      </p:sp>
      <p:sp>
        <p:nvSpPr>
          <p:cNvPr id="15363" name="Rectangle 2"/>
          <p:cNvSpPr>
            <a:spLocks noGrp="1" noChangeArrowheads="1"/>
          </p:cNvSpPr>
          <p:nvPr>
            <p:ph idx="1"/>
          </p:nvPr>
        </p:nvSpPr>
        <p:spPr>
          <a:xfrm>
            <a:off x="755650" y="2060575"/>
            <a:ext cx="8001000" cy="3733800"/>
          </a:xfrm>
        </p:spPr>
        <p:txBody>
          <a:bodyPr/>
          <a:lstStyle/>
          <a:p>
            <a:r>
              <a:rPr lang="tr-TR" dirty="0" smtClean="0"/>
              <a:t>Geçici İşten Çıkarma</a:t>
            </a:r>
          </a:p>
          <a:p>
            <a:r>
              <a:rPr lang="tr-TR" dirty="0" smtClean="0"/>
              <a:t>Çekilme (İstifa)</a:t>
            </a:r>
          </a:p>
          <a:p>
            <a:r>
              <a:rPr lang="tr-TR" dirty="0" smtClean="0"/>
              <a:t>Emeklilik</a:t>
            </a:r>
          </a:p>
        </p:txBody>
      </p:sp>
    </p:spTree>
  </p:cSld>
  <p:clrMapOvr>
    <a:masterClrMapping/>
  </p:clrMapOvr>
  <p:transition spd="med">
    <p:random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tr-TR"/>
              <a:t>Personel Hareketliliğinin Kapsamı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idx="1"/>
          </p:nvPr>
        </p:nvSpPr>
        <p:spPr>
          <a:xfrm>
            <a:off x="762000" y="2000240"/>
            <a:ext cx="7958138" cy="3929089"/>
          </a:xfrm>
        </p:spPr>
        <p:txBody>
          <a:bodyPr/>
          <a:lstStyle/>
          <a:p>
            <a:pPr algn="just"/>
            <a:r>
              <a:rPr lang="tr-TR" dirty="0" smtClean="0"/>
              <a:t>Personelin bir işten diğer bir işe atanması veya geçirilmesidir.</a:t>
            </a:r>
          </a:p>
          <a:p>
            <a:pPr algn="just"/>
            <a:r>
              <a:rPr lang="tr-TR" dirty="0" smtClean="0"/>
              <a:t>Yükselme, transfer ve rütbe düşürümü süreçlerini içerir.</a:t>
            </a:r>
          </a:p>
          <a:p>
            <a:pPr algn="just"/>
            <a:r>
              <a:rPr lang="tr-TR" dirty="0" smtClean="0"/>
              <a:t>Temel hedef, mevcut personel kaynaklarının en uygun biçimde değerlendirilmesidir.</a:t>
            </a:r>
          </a:p>
        </p:txBody>
      </p:sp>
    </p:spTree>
  </p:cSld>
  <p:clrMapOvr>
    <a:masterClrMapping/>
  </p:clrMapOvr>
  <p:transition spd="med">
    <p:random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sz="3200" smtClean="0"/>
              <a:t>Personel Hareketliliğinin Faydaları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algn="just">
              <a:lnSpc>
                <a:spcPct val="90000"/>
              </a:lnSpc>
            </a:pPr>
            <a:r>
              <a:rPr lang="tr-TR" sz="2800" dirty="0" smtClean="0"/>
              <a:t>İş değişikliklerine uyum gösterme</a:t>
            </a:r>
          </a:p>
          <a:p>
            <a:pPr algn="just">
              <a:lnSpc>
                <a:spcPct val="90000"/>
              </a:lnSpc>
            </a:pPr>
            <a:r>
              <a:rPr lang="tr-TR" sz="2800" dirty="0" smtClean="0"/>
              <a:t>Performansını ödüllendirme</a:t>
            </a:r>
          </a:p>
          <a:p>
            <a:pPr algn="just">
              <a:lnSpc>
                <a:spcPct val="90000"/>
              </a:lnSpc>
            </a:pPr>
            <a:r>
              <a:rPr lang="tr-TR" sz="2800" dirty="0" smtClean="0"/>
              <a:t>Yanlış yapılmış atamaları düzeltme</a:t>
            </a:r>
          </a:p>
          <a:p>
            <a:pPr algn="just">
              <a:lnSpc>
                <a:spcPct val="90000"/>
              </a:lnSpc>
            </a:pPr>
            <a:r>
              <a:rPr lang="tr-TR" sz="2800" dirty="0" smtClean="0"/>
              <a:t>Personel disiplinini sağlama ve koruma</a:t>
            </a:r>
          </a:p>
          <a:p>
            <a:pPr algn="just">
              <a:lnSpc>
                <a:spcPct val="90000"/>
              </a:lnSpc>
            </a:pPr>
            <a:r>
              <a:rPr lang="tr-TR" sz="2800" dirty="0" smtClean="0"/>
              <a:t>Personelin gelişmesini sağlama</a:t>
            </a:r>
          </a:p>
          <a:p>
            <a:pPr algn="just">
              <a:lnSpc>
                <a:spcPct val="90000"/>
              </a:lnSpc>
            </a:pPr>
            <a:r>
              <a:rPr lang="tr-TR" sz="2800" dirty="0" smtClean="0"/>
              <a:t>Personelin iş dışındaki gereksinme ve isteklerini karşılamasını sağlama</a:t>
            </a:r>
          </a:p>
          <a:p>
            <a:pPr algn="just">
              <a:lnSpc>
                <a:spcPct val="90000"/>
              </a:lnSpc>
            </a:pPr>
            <a:r>
              <a:rPr lang="tr-TR" sz="2800" dirty="0" smtClean="0"/>
              <a:t>Personel arasında yardımlaşma ve dayanışmayı geliştirme ve güçlendirme</a:t>
            </a:r>
          </a:p>
          <a:p>
            <a:pPr algn="just">
              <a:lnSpc>
                <a:spcPct val="90000"/>
              </a:lnSpc>
            </a:pPr>
            <a:r>
              <a:rPr lang="tr-TR" sz="2800" dirty="0" smtClean="0"/>
              <a:t>Örgüt ikliminin </a:t>
            </a:r>
            <a:r>
              <a:rPr lang="tr-TR" sz="2800" dirty="0" err="1" smtClean="0"/>
              <a:t>güdüleyici</a:t>
            </a:r>
            <a:r>
              <a:rPr lang="tr-TR" sz="2800" dirty="0" smtClean="0"/>
              <a:t> yönünü zenginleştirme</a:t>
            </a:r>
          </a:p>
          <a:p>
            <a:pPr>
              <a:lnSpc>
                <a:spcPct val="90000"/>
              </a:lnSpc>
            </a:pPr>
            <a:endParaRPr lang="tr-TR" sz="2100" dirty="0" smtClean="0"/>
          </a:p>
        </p:txBody>
      </p:sp>
    </p:spTree>
  </p:cSld>
  <p:clrMapOvr>
    <a:masterClrMapping/>
  </p:clrMapOvr>
  <p:transition spd="med">
    <p:random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1142976" y="609600"/>
            <a:ext cx="8001024" cy="1143000"/>
          </a:xfrm>
        </p:spPr>
        <p:txBody>
          <a:bodyPr/>
          <a:lstStyle/>
          <a:p>
            <a:r>
              <a:rPr lang="tr-TR" sz="3200" dirty="0" smtClean="0"/>
              <a:t>Personel Hareketliliği Türleri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tr-TR" dirty="0" smtClean="0"/>
              <a:t>Yükselme</a:t>
            </a:r>
          </a:p>
          <a:p>
            <a:pPr>
              <a:lnSpc>
                <a:spcPct val="90000"/>
              </a:lnSpc>
            </a:pPr>
            <a:r>
              <a:rPr lang="tr-TR" dirty="0" smtClean="0"/>
              <a:t>Transfer</a:t>
            </a:r>
          </a:p>
          <a:p>
            <a:pPr>
              <a:lnSpc>
                <a:spcPct val="90000"/>
              </a:lnSpc>
            </a:pPr>
            <a:r>
              <a:rPr lang="tr-TR" dirty="0" smtClean="0"/>
              <a:t>Rütbe Düşürümü</a:t>
            </a:r>
          </a:p>
          <a:p>
            <a:pPr>
              <a:lnSpc>
                <a:spcPct val="90000"/>
              </a:lnSpc>
            </a:pPr>
            <a:r>
              <a:rPr lang="tr-TR" dirty="0" smtClean="0"/>
              <a:t>Geçici İşten Çıkarma</a:t>
            </a:r>
          </a:p>
          <a:p>
            <a:pPr>
              <a:lnSpc>
                <a:spcPct val="90000"/>
              </a:lnSpc>
            </a:pPr>
            <a:r>
              <a:rPr lang="tr-TR" dirty="0" smtClean="0"/>
              <a:t>Sürekli İşten Çıkarma</a:t>
            </a:r>
          </a:p>
          <a:p>
            <a:pPr>
              <a:lnSpc>
                <a:spcPct val="90000"/>
              </a:lnSpc>
            </a:pPr>
            <a:r>
              <a:rPr lang="tr-TR" dirty="0" smtClean="0"/>
              <a:t>Zorunlu Emeklilik</a:t>
            </a:r>
          </a:p>
          <a:p>
            <a:pPr>
              <a:lnSpc>
                <a:spcPct val="90000"/>
              </a:lnSpc>
            </a:pPr>
            <a:r>
              <a:rPr lang="tr-TR" dirty="0" smtClean="0"/>
              <a:t>Emeklilik</a:t>
            </a:r>
          </a:p>
          <a:p>
            <a:pPr>
              <a:lnSpc>
                <a:spcPct val="90000"/>
              </a:lnSpc>
            </a:pPr>
            <a:r>
              <a:rPr lang="tr-TR" dirty="0" smtClean="0"/>
              <a:t>Çekilme</a:t>
            </a:r>
          </a:p>
          <a:p>
            <a:pPr>
              <a:lnSpc>
                <a:spcPct val="90000"/>
              </a:lnSpc>
            </a:pPr>
            <a:endParaRPr lang="tr-TR" dirty="0" smtClean="0"/>
          </a:p>
        </p:txBody>
      </p:sp>
    </p:spTree>
  </p:cSld>
  <p:clrMapOvr>
    <a:masterClrMapping/>
  </p:clrMapOvr>
  <p:transition spd="med">
    <p:random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7200" y="398463"/>
            <a:ext cx="8686800" cy="6383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random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Yükselme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idx="1"/>
          </p:nvPr>
        </p:nvSpPr>
        <p:spPr>
          <a:xfrm>
            <a:off x="785786" y="2205038"/>
            <a:ext cx="7754964" cy="2514600"/>
          </a:xfrm>
        </p:spPr>
        <p:txBody>
          <a:bodyPr/>
          <a:lstStyle/>
          <a:p>
            <a:pPr algn="just"/>
            <a:r>
              <a:rPr lang="tr-TR" dirty="0" smtClean="0"/>
              <a:t>Örgütte görevli olan bir personelin bulunduğu iş ya da makamdan, daha fazla ücret, sorumluluk, saygınlık ve daha iyi çalışma koşulları içeren bir üst makama </a:t>
            </a:r>
            <a:r>
              <a:rPr lang="tr-TR" dirty="0" smtClean="0"/>
              <a:t>atanması </a:t>
            </a:r>
            <a:r>
              <a:rPr lang="tr-TR" dirty="0" smtClean="0"/>
              <a:t>veya geçirilmesidir.</a:t>
            </a:r>
          </a:p>
        </p:txBody>
      </p:sp>
      <p:pic>
        <p:nvPicPr>
          <p:cNvPr id="10244" name="Picture 5" descr="http://www.turkiyefinans.com.tr/en/human_resources/_i/img_human_ressources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215074" y="4143380"/>
            <a:ext cx="2665412" cy="24288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random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sz="3200" dirty="0" smtClean="0"/>
              <a:t>Yükselmede Önemli Konular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idx="1"/>
          </p:nvPr>
        </p:nvSpPr>
        <p:spPr>
          <a:xfrm>
            <a:off x="755650" y="2276475"/>
            <a:ext cx="8001000" cy="3733800"/>
          </a:xfrm>
        </p:spPr>
        <p:txBody>
          <a:bodyPr/>
          <a:lstStyle/>
          <a:p>
            <a:r>
              <a:rPr lang="tr-TR" dirty="0" smtClean="0"/>
              <a:t>Yükselme </a:t>
            </a:r>
          </a:p>
          <a:p>
            <a:pPr lvl="1"/>
            <a:r>
              <a:rPr lang="tr-TR" dirty="0" smtClean="0"/>
              <a:t>Politika ve İlkelerin Belirlenmesi</a:t>
            </a:r>
          </a:p>
          <a:p>
            <a:pPr lvl="1"/>
            <a:r>
              <a:rPr lang="tr-TR" dirty="0" smtClean="0"/>
              <a:t>Yükselme Kanalları</a:t>
            </a:r>
          </a:p>
          <a:p>
            <a:pPr lvl="1"/>
            <a:r>
              <a:rPr lang="tr-TR" dirty="0" smtClean="0"/>
              <a:t>Seçme</a:t>
            </a:r>
          </a:p>
          <a:p>
            <a:pPr lvl="1"/>
            <a:r>
              <a:rPr lang="tr-TR" dirty="0" smtClean="0"/>
              <a:t>Eğitim ve Alıştırma</a:t>
            </a:r>
          </a:p>
          <a:p>
            <a:pPr lvl="1"/>
            <a:r>
              <a:rPr lang="tr-TR" dirty="0" smtClean="0"/>
              <a:t>İletişim ve </a:t>
            </a:r>
            <a:r>
              <a:rPr lang="tr-TR" dirty="0" smtClean="0"/>
              <a:t>Eş güdümleme</a:t>
            </a:r>
            <a:endParaRPr lang="tr-TR" dirty="0" smtClean="0"/>
          </a:p>
        </p:txBody>
      </p:sp>
    </p:spTree>
  </p:cSld>
  <p:clrMapOvr>
    <a:masterClrMapping/>
  </p:clrMapOvr>
  <p:transition spd="med">
    <p:random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Transfer 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idx="1"/>
          </p:nvPr>
        </p:nvSpPr>
        <p:spPr>
          <a:xfrm>
            <a:off x="684213" y="1844675"/>
            <a:ext cx="8001000" cy="2176463"/>
          </a:xfrm>
        </p:spPr>
        <p:txBody>
          <a:bodyPr/>
          <a:lstStyle/>
          <a:p>
            <a:r>
              <a:rPr lang="tr-TR" dirty="0" smtClean="0"/>
              <a:t>Bir örgütteki personelin aynı ücret, aynı sorumluluk ve aynı olanakları içeren başka bir göreve atanmasıdır.</a:t>
            </a:r>
          </a:p>
        </p:txBody>
      </p:sp>
      <p:pic>
        <p:nvPicPr>
          <p:cNvPr id="12292" name="Picture 5" descr="http://www.experthow.com/wp-content/uploads/2009/10/Job-Transfer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00562" y="3357562"/>
            <a:ext cx="4286250" cy="3209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random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Rütbe Düşürümü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idx="1"/>
          </p:nvPr>
        </p:nvSpPr>
        <p:spPr>
          <a:xfrm>
            <a:off x="857224" y="1773238"/>
            <a:ext cx="7712101" cy="3870340"/>
          </a:xfrm>
        </p:spPr>
        <p:txBody>
          <a:bodyPr/>
          <a:lstStyle/>
          <a:p>
            <a:r>
              <a:rPr lang="tr-TR" dirty="0" smtClean="0"/>
              <a:t>Personelin daha az yetki, sorumluluk, ücret ve olanaklar </a:t>
            </a:r>
            <a:r>
              <a:rPr lang="tr-TR" dirty="0" smtClean="0"/>
              <a:t>sağlayan </a:t>
            </a:r>
            <a:r>
              <a:rPr lang="tr-TR" dirty="0" smtClean="0"/>
              <a:t>bir işe geçirilmesidir. Hiyerarşide bir alt kademeye atanmasıdır.</a:t>
            </a:r>
          </a:p>
        </p:txBody>
      </p:sp>
    </p:spTree>
  </p:cSld>
  <p:clrMapOvr>
    <a:masterClrMapping/>
  </p:clrMapOvr>
  <p:transition spd="med">
    <p:random/>
  </p:transition>
</p:sld>
</file>

<file path=ppt/theme/theme1.xml><?xml version="1.0" encoding="utf-8"?>
<a:theme xmlns:a="http://schemas.openxmlformats.org/drawingml/2006/main" name="Tema2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NOTEBOOK 1">
        <a:dk1>
          <a:srgbClr val="402000"/>
        </a:dk1>
        <a:lt1>
          <a:srgbClr val="FBFAE2"/>
        </a:lt1>
        <a:dk2>
          <a:srgbClr val="996633"/>
        </a:dk2>
        <a:lt2>
          <a:srgbClr val="A08366"/>
        </a:lt2>
        <a:accent1>
          <a:srgbClr val="CE9964"/>
        </a:accent1>
        <a:accent2>
          <a:srgbClr val="CD3333"/>
        </a:accent2>
        <a:accent3>
          <a:srgbClr val="FDFCEE"/>
        </a:accent3>
        <a:accent4>
          <a:srgbClr val="351A00"/>
        </a:accent4>
        <a:accent5>
          <a:srgbClr val="E3CAB8"/>
        </a:accent5>
        <a:accent6>
          <a:srgbClr val="BA2D2D"/>
        </a:accent6>
        <a:hlink>
          <a:srgbClr val="9A7F32"/>
        </a:hlink>
        <a:folHlink>
          <a:srgbClr val="ECA07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OTEBOOK 2">
        <a:dk1>
          <a:srgbClr val="402000"/>
        </a:dk1>
        <a:lt1>
          <a:srgbClr val="FFFFFF"/>
        </a:lt1>
        <a:dk2>
          <a:srgbClr val="996633"/>
        </a:dk2>
        <a:lt2>
          <a:srgbClr val="A08366"/>
        </a:lt2>
        <a:accent1>
          <a:srgbClr val="CE9964"/>
        </a:accent1>
        <a:accent2>
          <a:srgbClr val="CD3333"/>
        </a:accent2>
        <a:accent3>
          <a:srgbClr val="FFFFFF"/>
        </a:accent3>
        <a:accent4>
          <a:srgbClr val="351A00"/>
        </a:accent4>
        <a:accent5>
          <a:srgbClr val="E3CAB8"/>
        </a:accent5>
        <a:accent6>
          <a:srgbClr val="BA2D2D"/>
        </a:accent6>
        <a:hlink>
          <a:srgbClr val="9A7F32"/>
        </a:hlink>
        <a:folHlink>
          <a:srgbClr val="ECA07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OTEBOOK 3">
        <a:dk1>
          <a:srgbClr val="000000"/>
        </a:dk1>
        <a:lt1>
          <a:srgbClr val="FFFFFF"/>
        </a:lt1>
        <a:dk2>
          <a:srgbClr val="000000"/>
        </a:dk2>
        <a:lt2>
          <a:srgbClr val="393939"/>
        </a:lt2>
        <a:accent1>
          <a:srgbClr val="CBCBCB"/>
        </a:accent1>
        <a:accent2>
          <a:srgbClr val="86868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797979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OTEBOOK 4">
        <a:dk1>
          <a:srgbClr val="1C1C1C"/>
        </a:dk1>
        <a:lt1>
          <a:srgbClr val="FFFFFF"/>
        </a:lt1>
        <a:dk2>
          <a:srgbClr val="000066"/>
        </a:dk2>
        <a:lt2>
          <a:srgbClr val="666699"/>
        </a:lt2>
        <a:accent1>
          <a:srgbClr val="FF5050"/>
        </a:accent1>
        <a:accent2>
          <a:srgbClr val="009999"/>
        </a:accent2>
        <a:accent3>
          <a:srgbClr val="FFFFFF"/>
        </a:accent3>
        <a:accent4>
          <a:srgbClr val="161616"/>
        </a:accent4>
        <a:accent5>
          <a:srgbClr val="FFB3B3"/>
        </a:accent5>
        <a:accent6>
          <a:srgbClr val="008A8A"/>
        </a:accent6>
        <a:hlink>
          <a:srgbClr val="3366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198</TotalTime>
  <Words>244</Words>
  <Application>Microsoft Office PowerPoint</Application>
  <PresentationFormat>Ekran Gösterisi (4:3)</PresentationFormat>
  <Paragraphs>48</Paragraphs>
  <Slides>11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11</vt:i4>
      </vt:variant>
    </vt:vector>
  </HeadingPairs>
  <TitlesOfParts>
    <vt:vector size="12" baseType="lpstr">
      <vt:lpstr>Tema2</vt:lpstr>
      <vt:lpstr>Personel Hareketliliği</vt:lpstr>
      <vt:lpstr>Personel Hareketliliğinin Kapsamı</vt:lpstr>
      <vt:lpstr>Personel Hareketliliğinin Faydaları</vt:lpstr>
      <vt:lpstr>Personel Hareketliliği Türleri</vt:lpstr>
      <vt:lpstr>Slayt 5</vt:lpstr>
      <vt:lpstr>Yükselme</vt:lpstr>
      <vt:lpstr>Yükselmede Önemli Konular</vt:lpstr>
      <vt:lpstr>Transfer </vt:lpstr>
      <vt:lpstr>Rütbe Düşürümü</vt:lpstr>
      <vt:lpstr>İşten Çıkarma</vt:lpstr>
      <vt:lpstr>İşten Çıkarma Yolları</vt:lpstr>
    </vt:vector>
  </TitlesOfParts>
  <Company>Baskent Univ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İNSAN KAYNAKLARI SAĞLAMA VE SEÇME</dc:title>
  <dc:creator>Beyhan AKSOY</dc:creator>
  <cp:lastModifiedBy>DELL</cp:lastModifiedBy>
  <cp:revision>21</cp:revision>
  <dcterms:created xsi:type="dcterms:W3CDTF">2001-04-05T05:45:01Z</dcterms:created>
  <dcterms:modified xsi:type="dcterms:W3CDTF">2015-03-15T20:46:59Z</dcterms:modified>
</cp:coreProperties>
</file>