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28"/>
  </p:notesMasterIdLst>
  <p:sldIdLst>
    <p:sldId id="269" r:id="rId3"/>
    <p:sldId id="278" r:id="rId4"/>
    <p:sldId id="314" r:id="rId5"/>
    <p:sldId id="277" r:id="rId6"/>
    <p:sldId id="279" r:id="rId7"/>
    <p:sldId id="280" r:id="rId8"/>
    <p:sldId id="282" r:id="rId9"/>
    <p:sldId id="305" r:id="rId10"/>
    <p:sldId id="309" r:id="rId11"/>
    <p:sldId id="315" r:id="rId12"/>
    <p:sldId id="312" r:id="rId13"/>
    <p:sldId id="313" r:id="rId14"/>
    <p:sldId id="288" r:id="rId15"/>
    <p:sldId id="289" r:id="rId16"/>
    <p:sldId id="290" r:id="rId17"/>
    <p:sldId id="291" r:id="rId18"/>
    <p:sldId id="296" r:id="rId19"/>
    <p:sldId id="297" r:id="rId20"/>
    <p:sldId id="299" r:id="rId21"/>
    <p:sldId id="298" r:id="rId22"/>
    <p:sldId id="300" r:id="rId23"/>
    <p:sldId id="302" r:id="rId24"/>
    <p:sldId id="303" r:id="rId25"/>
    <p:sldId id="304" r:id="rId26"/>
    <p:sldId id="316" r:id="rId27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2592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F0838-A014-44DD-A60E-41AE16F19E88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09A23-2CA0-4D2F-BE32-8CDEC54E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585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A23-2CA0-4D2F-BE32-8CDEC54EED7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59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A23-2CA0-4D2F-BE32-8CDEC54EED7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44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A23-2CA0-4D2F-BE32-8CDEC54EED7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071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183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20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3729037" y="488952"/>
            <a:ext cx="1157288" cy="104013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57176" y="488952"/>
            <a:ext cx="3357563" cy="104013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25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39916"/>
            <a:ext cx="5829300" cy="19606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7289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211DA-C0D1-4375-9C6E-8E410FDECAE5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743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FCB97-EB90-4EEA-9A52-0288787BD395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854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6193"/>
            <a:ext cx="5829300" cy="181561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943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0E35D-4901-40CB-841C-E9676428D910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993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45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45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0DBF5-9A86-45BD-A48E-761CCC6851C6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647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7143"/>
            <a:ext cx="3030538" cy="8528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997"/>
            <a:ext cx="3030538" cy="52680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4" y="2047143"/>
            <a:ext cx="3030537" cy="8528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4" y="2899997"/>
            <a:ext cx="3030537" cy="52680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A9D86-5304-4339-9C4B-6A72885E1428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626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07C15-5E1F-4309-9113-B255141DABC6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011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F4983-18EB-4816-8B2B-55146A584C0B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9479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416"/>
            <a:ext cx="2255838" cy="155037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416"/>
            <a:ext cx="3833812" cy="78046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792"/>
            <a:ext cx="2255838" cy="6254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B1F4B-6378-493D-B689-93C4D93A9736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38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680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61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685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938"/>
            <a:ext cx="4114800" cy="107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28D0D-8270-49A6-8450-0E55907560B4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9561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9B0B8-FE97-41D5-BCF8-3F81C43FB2D0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2719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346"/>
            <a:ext cx="1543050" cy="780170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346"/>
            <a:ext cx="4476750" cy="780170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F2-410C-4F92-995C-C407D7DA7DB7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89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50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01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483771" y="2046818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56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167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62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42902" y="364068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81289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42902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437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91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221B2-94BF-4309-9AD9-F8906C5CF2D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9ACE4-0840-4C20-B0A4-EC249DE94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667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346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316"/>
            <a:ext cx="1600200" cy="635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316"/>
            <a:ext cx="2171700" cy="635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316"/>
            <a:ext cx="1600200" cy="635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B6FD98-88CD-4A1E-B142-80A64AC7530E}" type="slidenum">
              <a:rPr 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966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332656" y="14948"/>
            <a:ext cx="6525344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1pPr>
            <a:lvl2pPr marL="742950" indent="-285750"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2pPr>
            <a:lvl3pPr marL="1143000" indent="-228600"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3pPr>
            <a:lvl4pPr marL="1600200" indent="-228600"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4pPr>
            <a:lvl5pPr marL="2057400" indent="-228600"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sz="2800" u="sng" dirty="0" err="1" smtClean="0">
                <a:solidFill>
                  <a:srgbClr val="002060"/>
                </a:solidFill>
              </a:rPr>
              <a:t>Most</a:t>
            </a:r>
            <a:r>
              <a:rPr lang="tr-TR" sz="2800" u="sng" dirty="0" smtClean="0">
                <a:solidFill>
                  <a:srgbClr val="002060"/>
                </a:solidFill>
              </a:rPr>
              <a:t> </a:t>
            </a:r>
            <a:r>
              <a:rPr lang="tr-TR" sz="2800" u="sng" dirty="0" err="1" smtClean="0">
                <a:solidFill>
                  <a:srgbClr val="002060"/>
                </a:solidFill>
              </a:rPr>
              <a:t>frequent</a:t>
            </a:r>
            <a:r>
              <a:rPr lang="tr-TR" sz="2800" u="sng" dirty="0" smtClean="0">
                <a:solidFill>
                  <a:srgbClr val="002060"/>
                </a:solidFill>
              </a:rPr>
              <a:t> </a:t>
            </a:r>
            <a:r>
              <a:rPr lang="tr-TR" sz="2800" u="sng" dirty="0" err="1" smtClean="0">
                <a:solidFill>
                  <a:srgbClr val="002060"/>
                </a:solidFill>
              </a:rPr>
              <a:t>infectious</a:t>
            </a:r>
            <a:r>
              <a:rPr lang="tr-TR" sz="2800" u="sng" dirty="0" smtClean="0">
                <a:solidFill>
                  <a:srgbClr val="002060"/>
                </a:solidFill>
              </a:rPr>
              <a:t> </a:t>
            </a:r>
            <a:r>
              <a:rPr lang="tr-TR" sz="2800" u="sng" dirty="0" err="1" smtClean="0">
                <a:solidFill>
                  <a:srgbClr val="002060"/>
                </a:solidFill>
              </a:rPr>
              <a:t>disease</a:t>
            </a:r>
            <a:endParaRPr lang="tr-TR" sz="2800" u="sng" dirty="0" smtClean="0">
              <a:solidFill>
                <a:srgbClr val="002060"/>
              </a:solidFill>
            </a:endParaRPr>
          </a:p>
          <a:p>
            <a:pPr eaLnBrk="1" hangingPunct="1"/>
            <a:endParaRPr lang="tr-TR" dirty="0">
              <a:solidFill>
                <a:srgbClr val="002060"/>
              </a:solidFill>
            </a:endParaRPr>
          </a:p>
          <a:p>
            <a:pPr eaLnBrk="1" hangingPunct="1">
              <a:buFont typeface="Arial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More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common</a:t>
            </a:r>
            <a:r>
              <a:rPr lang="tr-TR" dirty="0" smtClean="0">
                <a:solidFill>
                  <a:srgbClr val="002060"/>
                </a:solidFill>
              </a:rPr>
              <a:t> in </a:t>
            </a:r>
            <a:r>
              <a:rPr lang="tr-TR" sz="3600" dirty="0" err="1" smtClean="0">
                <a:solidFill>
                  <a:srgbClr val="002060"/>
                </a:solidFill>
              </a:rPr>
              <a:t>women</a:t>
            </a:r>
            <a:r>
              <a:rPr lang="tr-TR" dirty="0" smtClean="0">
                <a:solidFill>
                  <a:srgbClr val="002060"/>
                </a:solidFill>
              </a:rPr>
              <a:t>??</a:t>
            </a:r>
            <a:endParaRPr lang="tr-TR" dirty="0">
              <a:solidFill>
                <a:srgbClr val="002060"/>
              </a:solidFill>
            </a:endParaRPr>
          </a:p>
          <a:p>
            <a:pPr eaLnBrk="1" hangingPunct="1">
              <a:buFont typeface="Arial" charset="0"/>
              <a:buChar char="•"/>
            </a:pPr>
            <a:r>
              <a:rPr lang="tr-TR" dirty="0" smtClean="0">
                <a:solidFill>
                  <a:srgbClr val="002060"/>
                </a:solidFill>
              </a:rPr>
              <a:t> May be </a:t>
            </a:r>
            <a:r>
              <a:rPr lang="tr-TR" dirty="0" err="1" smtClean="0">
                <a:solidFill>
                  <a:srgbClr val="002060"/>
                </a:solidFill>
              </a:rPr>
              <a:t>limited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to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sz="3200" dirty="0" err="1" smtClean="0">
                <a:solidFill>
                  <a:srgbClr val="002060"/>
                </a:solidFill>
              </a:rPr>
              <a:t>bacterial</a:t>
            </a:r>
            <a:r>
              <a:rPr lang="tr-TR" sz="3200" dirty="0" smtClean="0">
                <a:solidFill>
                  <a:srgbClr val="002060"/>
                </a:solidFill>
              </a:rPr>
              <a:t> </a:t>
            </a:r>
            <a:r>
              <a:rPr lang="tr-TR" sz="3200" dirty="0" err="1" smtClean="0">
                <a:solidFill>
                  <a:srgbClr val="002060"/>
                </a:solidFill>
              </a:rPr>
              <a:t>colonization</a:t>
            </a:r>
            <a:r>
              <a:rPr lang="tr-TR" sz="3200" dirty="0" smtClean="0">
                <a:solidFill>
                  <a:srgbClr val="002060"/>
                </a:solidFill>
              </a:rPr>
              <a:t> in </a:t>
            </a:r>
            <a:r>
              <a:rPr lang="tr-TR" sz="3200" dirty="0" err="1" smtClean="0">
                <a:solidFill>
                  <a:srgbClr val="002060"/>
                </a:solidFill>
              </a:rPr>
              <a:t>urine</a:t>
            </a:r>
            <a:r>
              <a:rPr lang="tr-TR" sz="3200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or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bacteria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may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sz="3600" dirty="0" err="1" smtClean="0">
                <a:solidFill>
                  <a:srgbClr val="002060"/>
                </a:solidFill>
              </a:rPr>
              <a:t>invade</a:t>
            </a:r>
            <a:r>
              <a:rPr lang="tr-TR" sz="3600" dirty="0" smtClean="0">
                <a:solidFill>
                  <a:srgbClr val="002060"/>
                </a:solidFill>
              </a:rPr>
              <a:t> </a:t>
            </a:r>
            <a:r>
              <a:rPr lang="tr-TR" sz="3600" dirty="0" err="1" smtClean="0">
                <a:solidFill>
                  <a:srgbClr val="002060"/>
                </a:solidFill>
              </a:rPr>
              <a:t>urinary</a:t>
            </a:r>
            <a:r>
              <a:rPr lang="tr-TR" sz="3600" dirty="0" smtClean="0">
                <a:solidFill>
                  <a:srgbClr val="002060"/>
                </a:solidFill>
              </a:rPr>
              <a:t> </a:t>
            </a:r>
            <a:r>
              <a:rPr lang="tr-TR" sz="3600" dirty="0" err="1" smtClean="0">
                <a:solidFill>
                  <a:srgbClr val="002060"/>
                </a:solidFill>
              </a:rPr>
              <a:t>tissues</a:t>
            </a:r>
            <a:r>
              <a:rPr lang="tr-TR" sz="3600" dirty="0" smtClean="0">
                <a:solidFill>
                  <a:srgbClr val="002060"/>
                </a:solidFill>
              </a:rPr>
              <a:t> </a:t>
            </a:r>
            <a:endParaRPr lang="tr-TR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33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0"/>
            <a:ext cx="72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2800" b="1" dirty="0" err="1" smtClean="0">
                <a:solidFill>
                  <a:srgbClr val="FF0000"/>
                </a:solidFill>
              </a:rPr>
              <a:t>Lower</a:t>
            </a:r>
            <a:r>
              <a:rPr lang="tr-TR" sz="2800" b="1" dirty="0" smtClean="0">
                <a:solidFill>
                  <a:srgbClr val="FF0000"/>
                </a:solidFill>
              </a:rPr>
              <a:t> UTI- </a:t>
            </a:r>
            <a:r>
              <a:rPr lang="tr-TR" sz="2800" b="1" dirty="0" err="1" smtClean="0">
                <a:solidFill>
                  <a:srgbClr val="FF0000"/>
                </a:solidFill>
              </a:rPr>
              <a:t>Outpatient-Adult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990519"/>
              </p:ext>
            </p:extLst>
          </p:nvPr>
        </p:nvGraphicFramePr>
        <p:xfrm>
          <a:off x="89248" y="497171"/>
          <a:ext cx="6768752" cy="8678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1097">
                  <a:extLst>
                    <a:ext uri="{9D8B030D-6E8A-4147-A177-3AD203B41FA5}">
                      <a16:colId xmlns:a16="http://schemas.microsoft.com/office/drawing/2014/main" val="3300416557"/>
                    </a:ext>
                  </a:extLst>
                </a:gridCol>
                <a:gridCol w="1788130">
                  <a:extLst>
                    <a:ext uri="{9D8B030D-6E8A-4147-A177-3AD203B41FA5}">
                      <a16:colId xmlns:a16="http://schemas.microsoft.com/office/drawing/2014/main" val="131457176"/>
                    </a:ext>
                  </a:extLst>
                </a:gridCol>
                <a:gridCol w="1866709">
                  <a:extLst>
                    <a:ext uri="{9D8B030D-6E8A-4147-A177-3AD203B41FA5}">
                      <a16:colId xmlns:a16="http://schemas.microsoft.com/office/drawing/2014/main" val="3310412071"/>
                    </a:ext>
                  </a:extLst>
                </a:gridCol>
                <a:gridCol w="732443">
                  <a:extLst>
                    <a:ext uri="{9D8B030D-6E8A-4147-A177-3AD203B41FA5}">
                      <a16:colId xmlns:a16="http://schemas.microsoft.com/office/drawing/2014/main" val="344027637"/>
                    </a:ext>
                  </a:extLst>
                </a:gridCol>
                <a:gridCol w="1040373">
                  <a:extLst>
                    <a:ext uri="{9D8B030D-6E8A-4147-A177-3AD203B41FA5}">
                      <a16:colId xmlns:a16="http://schemas.microsoft.com/office/drawing/2014/main" val="2670888058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Dose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length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734618"/>
                  </a:ext>
                </a:extLst>
              </a:tr>
              <a:tr h="28956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Non-complicated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Co-trimoxazole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 DS </a:t>
                      </a:r>
                      <a:r>
                        <a:rPr lang="tr-TR" dirty="0" err="1" smtClean="0"/>
                        <a:t>tb</a:t>
                      </a:r>
                      <a:endParaRPr lang="tr-TR" dirty="0" smtClean="0"/>
                    </a:p>
                    <a:p>
                      <a:r>
                        <a:rPr lang="tr-TR" dirty="0" smtClean="0"/>
                        <a:t>(800/160)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 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69145"/>
                  </a:ext>
                </a:extLst>
              </a:tr>
              <a:tr h="381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Nitrofurantoin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100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 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6670256"/>
                  </a:ext>
                </a:extLst>
              </a:tr>
              <a:tr h="5019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fosfomycin</a:t>
                      </a:r>
                      <a:endParaRPr lang="tr-TR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 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single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 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08404"/>
                  </a:ext>
                </a:extLst>
              </a:tr>
              <a:tr h="395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ciprofloxacin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 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576721"/>
                  </a:ext>
                </a:extLst>
              </a:tr>
              <a:tr h="4032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levofloxacin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 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510389"/>
                  </a:ext>
                </a:extLst>
              </a:tr>
              <a:tr h="2895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Amoxicillin-clavulanate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5-7 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569860"/>
                  </a:ext>
                </a:extLst>
              </a:tr>
              <a:tr h="160020">
                <a:tc rowSpan="4">
                  <a:txBody>
                    <a:bodyPr/>
                    <a:lstStyle/>
                    <a:p>
                      <a:r>
                        <a:rPr lang="tr-TR" dirty="0" err="1" smtClean="0"/>
                        <a:t>complicated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Co-trimoxazole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 DS </a:t>
                      </a:r>
                      <a:r>
                        <a:rPr lang="tr-TR" dirty="0" err="1" smtClean="0"/>
                        <a:t>tb</a:t>
                      </a:r>
                      <a:r>
                        <a:rPr lang="tr-TR" dirty="0" smtClean="0"/>
                        <a:t> (800/160)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7-10 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4467513"/>
                  </a:ext>
                </a:extLst>
              </a:tr>
              <a:tr h="4800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ciprofloxacin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250-500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7-10 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88022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levofloxacin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250 mg</a:t>
                      </a:r>
                    </a:p>
                    <a:p>
                      <a:r>
                        <a:rPr lang="tr-TR" dirty="0" smtClean="0"/>
                        <a:t>750 mg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 d</a:t>
                      </a:r>
                    </a:p>
                    <a:p>
                      <a:r>
                        <a:rPr lang="tr-TR" dirty="0" smtClean="0"/>
                        <a:t>5 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324877"/>
                  </a:ext>
                </a:extLst>
              </a:tr>
              <a:tr h="1600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Amoxicillin-clavulanate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7-10 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1946324"/>
                  </a:ext>
                </a:extLst>
              </a:tr>
              <a:tr h="266751">
                <a:tc rowSpan="2">
                  <a:txBody>
                    <a:bodyPr/>
                    <a:lstStyle/>
                    <a:p>
                      <a:r>
                        <a:rPr lang="tr-TR" dirty="0" err="1" smtClean="0"/>
                        <a:t>recurrent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Nitrofurantoin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50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 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195035"/>
                  </a:ext>
                </a:extLst>
              </a:tr>
              <a:tr h="2667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Co-trimoxazole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1/2 </a:t>
                      </a:r>
                      <a:r>
                        <a:rPr lang="tr-TR" dirty="0" err="1" smtClean="0"/>
                        <a:t>tb</a:t>
                      </a:r>
                      <a:r>
                        <a:rPr lang="tr-TR" dirty="0" smtClean="0"/>
                        <a:t> (400/80)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 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959962"/>
                  </a:ext>
                </a:extLst>
              </a:tr>
              <a:tr h="213360">
                <a:tc rowSpan="4">
                  <a:txBody>
                    <a:bodyPr/>
                    <a:lstStyle/>
                    <a:p>
                      <a:r>
                        <a:rPr lang="tr-TR" dirty="0" err="1" smtClean="0"/>
                        <a:t>Acute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pyelonephritis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Co-trimoxazole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 DS </a:t>
                      </a:r>
                      <a:r>
                        <a:rPr lang="tr-TR" dirty="0" err="1" smtClean="0"/>
                        <a:t>tb</a:t>
                      </a:r>
                      <a:r>
                        <a:rPr lang="tr-TR" dirty="0" smtClean="0"/>
                        <a:t> (800/160)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14 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36522"/>
                  </a:ext>
                </a:extLst>
              </a:tr>
              <a:tr h="4267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ciprofloxacin</a:t>
                      </a:r>
                      <a:r>
                        <a:rPr lang="tr-TR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14 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672141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levofloxacin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250 mg</a:t>
                      </a:r>
                    </a:p>
                    <a:p>
                      <a:r>
                        <a:rPr lang="tr-TR" dirty="0" smtClean="0"/>
                        <a:t>750 mg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 d</a:t>
                      </a:r>
                    </a:p>
                    <a:p>
                      <a:r>
                        <a:rPr lang="tr-TR" dirty="0" smtClean="0"/>
                        <a:t>5 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023659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Amoxicillin-clavulanate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14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973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222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476672" y="246589"/>
            <a:ext cx="60581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Evidence</a:t>
            </a:r>
            <a:r>
              <a:rPr lang="tr-TR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2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Based</a:t>
            </a:r>
            <a:r>
              <a:rPr lang="tr-TR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2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Ampiric</a:t>
            </a:r>
            <a:r>
              <a:rPr lang="tr-TR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2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Treatment</a:t>
            </a:r>
            <a:r>
              <a:rPr lang="tr-TR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tr-TR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tr-TR" sz="32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Acute</a:t>
            </a:r>
            <a:r>
              <a:rPr lang="tr-TR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2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Non-complicated</a:t>
            </a:r>
            <a:r>
              <a:rPr lang="tr-TR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2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Cystitis</a:t>
            </a:r>
            <a:endParaRPr lang="tr-TR" sz="3200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2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260648" y="1691680"/>
            <a:ext cx="6093656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 err="1" smtClean="0"/>
              <a:t>Nitrofurantoin</a:t>
            </a:r>
            <a:r>
              <a:rPr lang="tr-TR" sz="3200" dirty="0" smtClean="0"/>
              <a:t> x 5d (A,I)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 err="1" smtClean="0"/>
              <a:t>Co-trimoxazole</a:t>
            </a:r>
            <a:r>
              <a:rPr lang="tr-TR" sz="3200" dirty="0" smtClean="0"/>
              <a:t> x 3 d (A, I)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 err="1" smtClean="0"/>
              <a:t>fosfomycin</a:t>
            </a:r>
            <a:r>
              <a:rPr lang="tr-TR" sz="3200" dirty="0" smtClean="0"/>
              <a:t> </a:t>
            </a:r>
            <a:r>
              <a:rPr lang="tr-TR" sz="3200" dirty="0" err="1" smtClean="0"/>
              <a:t>trometamol</a:t>
            </a:r>
            <a:r>
              <a:rPr lang="tr-TR" sz="3200" dirty="0" smtClean="0"/>
              <a:t> x 1 d (A,I)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 err="1" smtClean="0"/>
              <a:t>Floroquinolone</a:t>
            </a:r>
            <a:r>
              <a:rPr lang="tr-TR" sz="3200" dirty="0" smtClean="0"/>
              <a:t> x 3 d (A,I)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/>
              <a:t> </a:t>
            </a:r>
            <a:r>
              <a:rPr lang="tr-TR" sz="3200" dirty="0" smtClean="0"/>
              <a:t>ß-</a:t>
            </a:r>
            <a:r>
              <a:rPr lang="tr-TR" sz="3200" dirty="0" err="1" smtClean="0"/>
              <a:t>Lactams</a:t>
            </a:r>
            <a:r>
              <a:rPr lang="tr-TR" sz="3200" dirty="0" smtClean="0"/>
              <a:t> x 3-7 d (B, I)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/>
              <a:t> </a:t>
            </a:r>
            <a:r>
              <a:rPr lang="tr-TR" sz="3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Pivmecillinam</a:t>
            </a:r>
            <a:r>
              <a:rPr lang="tr-TR" sz="3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x 3-7 d (A, I)</a:t>
            </a:r>
            <a:endParaRPr lang="en-US" sz="32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64704" y="6876256"/>
            <a:ext cx="429380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UcPeriod"/>
            </a:pPr>
            <a:r>
              <a:rPr lang="tr-TR" sz="2000" i="1" dirty="0" err="1" smtClean="0"/>
              <a:t>Good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evidence</a:t>
            </a:r>
            <a:endParaRPr lang="tr-TR" sz="2000" i="1" dirty="0" smtClean="0"/>
          </a:p>
          <a:p>
            <a:pPr marL="342900" indent="-342900">
              <a:buAutoNum type="alphaUcPeriod"/>
            </a:pPr>
            <a:r>
              <a:rPr lang="tr-TR" sz="2000" i="1" dirty="0" err="1" smtClean="0"/>
              <a:t>Moderate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evidence</a:t>
            </a:r>
            <a:endParaRPr lang="tr-TR" sz="2000" i="1" dirty="0" smtClean="0"/>
          </a:p>
          <a:p>
            <a:r>
              <a:rPr lang="tr-TR" sz="2000" i="1" dirty="0" smtClean="0"/>
              <a:t>I.    At </a:t>
            </a:r>
            <a:r>
              <a:rPr lang="tr-TR" sz="2000" i="1" dirty="0" err="1" smtClean="0"/>
              <a:t>least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one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proper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controlled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study</a:t>
            </a:r>
            <a:endParaRPr lang="tr-TR" sz="2000" i="1" dirty="0" smtClean="0"/>
          </a:p>
          <a:p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54514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00B0F0"/>
                </a:solidFill>
              </a:rPr>
              <a:t>Pregnancy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282352" y="2555776"/>
            <a:ext cx="5344155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 err="1" smtClean="0"/>
              <a:t>Amoxicillin-clavulanate</a:t>
            </a:r>
            <a:r>
              <a:rPr lang="tr-TR" sz="3200" dirty="0" smtClean="0"/>
              <a:t> x 7 d 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 err="1" smtClean="0"/>
              <a:t>Sefalosporin</a:t>
            </a:r>
            <a:r>
              <a:rPr lang="tr-TR" sz="3200" dirty="0" smtClean="0"/>
              <a:t> x 7 d 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AutoNum type="arabicPeriod"/>
            </a:pPr>
            <a:r>
              <a:rPr lang="tr-TR" sz="3200" dirty="0" err="1" smtClean="0"/>
              <a:t>Co-trimoxazole</a:t>
            </a:r>
            <a:r>
              <a:rPr lang="tr-TR" sz="3200" dirty="0" smtClean="0"/>
              <a:t> </a:t>
            </a:r>
            <a:r>
              <a:rPr lang="tr-TR" sz="3200" dirty="0"/>
              <a:t>x </a:t>
            </a:r>
            <a:r>
              <a:rPr lang="tr-TR" sz="3200" dirty="0" smtClean="0"/>
              <a:t>7 d*</a:t>
            </a:r>
          </a:p>
          <a:p>
            <a:pPr>
              <a:lnSpc>
                <a:spcPct val="150000"/>
              </a:lnSpc>
              <a:buClr>
                <a:srgbClr val="00B0F0"/>
              </a:buClr>
            </a:pPr>
            <a:endParaRPr lang="tr-TR" sz="3200" dirty="0" smtClean="0"/>
          </a:p>
          <a:p>
            <a:pPr>
              <a:lnSpc>
                <a:spcPct val="150000"/>
              </a:lnSpc>
              <a:buClr>
                <a:srgbClr val="00B0F0"/>
              </a:buClr>
            </a:pPr>
            <a:r>
              <a:rPr lang="tr-TR" sz="3200" dirty="0" smtClean="0"/>
              <a:t>* Not on </a:t>
            </a:r>
            <a:r>
              <a:rPr lang="tr-TR" sz="3200" i="1" dirty="0" smtClean="0"/>
              <a:t>3</a:t>
            </a:r>
            <a:r>
              <a:rPr lang="tr-TR" sz="3200" i="1" baseline="30000" dirty="0" smtClean="0"/>
              <a:t>rd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trimester</a:t>
            </a:r>
            <a:endParaRPr lang="tr-TR" sz="3200" i="1" dirty="0" smtClean="0"/>
          </a:p>
          <a:p>
            <a:pPr>
              <a:lnSpc>
                <a:spcPct val="150000"/>
              </a:lnSpc>
              <a:buClr>
                <a:srgbClr val="00B0F0"/>
              </a:buClr>
            </a:pP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106688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4"/>
          <p:cNvSpPr txBox="1">
            <a:spLocks noChangeArrowheads="1"/>
          </p:cNvSpPr>
          <p:nvPr/>
        </p:nvSpPr>
        <p:spPr bwMode="auto">
          <a:xfrm>
            <a:off x="908053" y="317990"/>
            <a:ext cx="4798301" cy="5847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spc="3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URINARY ANTICEPTICS 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260352" y="1214804"/>
            <a:ext cx="6716775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1pPr>
            <a:lvl2pPr marL="742950" indent="-285750"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2pPr>
            <a:lvl3pPr marL="1143000" indent="-228600"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3pPr>
            <a:lvl4pPr marL="1600200" indent="-228600"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4pPr>
            <a:lvl5pPr marL="2057400" indent="-228600" eaLnBrk="0" hangingPunct="0">
              <a:defRPr sz="2400">
                <a:solidFill>
                  <a:schemeClr val="accent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tr-TR" sz="3200" dirty="0" smtClean="0">
                <a:solidFill>
                  <a:srgbClr val="FFFFFF"/>
                </a:solidFill>
              </a:rPr>
              <a:t> </a:t>
            </a:r>
            <a:r>
              <a:rPr lang="tr-TR" sz="3200" spc="300" dirty="0" err="1" smtClean="0">
                <a:solidFill>
                  <a:srgbClr val="FFFFFF"/>
                </a:solidFill>
              </a:rPr>
              <a:t>Used</a:t>
            </a:r>
            <a:r>
              <a:rPr lang="tr-TR" sz="3200" spc="300" dirty="0" smtClean="0">
                <a:solidFill>
                  <a:srgbClr val="FFFFFF"/>
                </a:solidFill>
              </a:rPr>
              <a:t> </a:t>
            </a:r>
            <a:r>
              <a:rPr lang="tr-TR" sz="3200" spc="300" dirty="0" err="1" smtClean="0">
                <a:solidFill>
                  <a:srgbClr val="FFFFFF"/>
                </a:solidFill>
              </a:rPr>
              <a:t>only</a:t>
            </a:r>
            <a:r>
              <a:rPr lang="tr-TR" sz="3200" spc="300" dirty="0" smtClean="0">
                <a:solidFill>
                  <a:srgbClr val="FFFFFF"/>
                </a:solidFill>
              </a:rPr>
              <a:t> </a:t>
            </a:r>
            <a:r>
              <a:rPr lang="tr-TR" sz="3200" spc="300" dirty="0" err="1" smtClean="0">
                <a:solidFill>
                  <a:srgbClr val="FFFFFF"/>
                </a:solidFill>
              </a:rPr>
              <a:t>for</a:t>
            </a:r>
            <a:r>
              <a:rPr lang="tr-TR" sz="3200" spc="300" dirty="0" smtClean="0">
                <a:solidFill>
                  <a:srgbClr val="FFFFFF"/>
                </a:solidFill>
              </a:rPr>
              <a:t> UTI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tr-TR" sz="3200" dirty="0" smtClean="0">
                <a:solidFill>
                  <a:srgbClr val="FFFFFF"/>
                </a:solidFill>
              </a:rPr>
              <a:t> </a:t>
            </a:r>
            <a:r>
              <a:rPr lang="tr-TR" sz="3200" b="1" dirty="0" err="1" smtClean="0">
                <a:solidFill>
                  <a:srgbClr val="FFFFFF"/>
                </a:solidFill>
              </a:rPr>
              <a:t>Concentrate</a:t>
            </a:r>
            <a:r>
              <a:rPr lang="tr-TR" sz="3200" b="1" dirty="0" smtClean="0">
                <a:solidFill>
                  <a:srgbClr val="FFFFFF"/>
                </a:solidFill>
              </a:rPr>
              <a:t> in </a:t>
            </a:r>
            <a:r>
              <a:rPr lang="tr-TR" sz="3200" b="1" dirty="0" err="1" smtClean="0">
                <a:solidFill>
                  <a:srgbClr val="FFFFFF"/>
                </a:solidFill>
              </a:rPr>
              <a:t>urine</a:t>
            </a:r>
            <a:r>
              <a:rPr lang="tr-TR" sz="3200" b="1" dirty="0" smtClean="0">
                <a:solidFill>
                  <a:srgbClr val="FFFFFF"/>
                </a:solidFill>
              </a:rPr>
              <a:t>, do not </a:t>
            </a:r>
            <a:r>
              <a:rPr lang="tr-TR" sz="3200" b="1" dirty="0" err="1" smtClean="0">
                <a:solidFill>
                  <a:srgbClr val="FFFFFF"/>
                </a:solidFill>
              </a:rPr>
              <a:t>reach</a:t>
            </a:r>
            <a:r>
              <a:rPr lang="tr-TR" sz="3200" b="1" dirty="0" smtClean="0">
                <a:solidFill>
                  <a:srgbClr val="FFFFFF"/>
                </a:solidFill>
              </a:rPr>
              <a:t> 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200" b="1" dirty="0" err="1" smtClean="0">
                <a:solidFill>
                  <a:srgbClr val="FFFFFF"/>
                </a:solidFill>
              </a:rPr>
              <a:t>antibacterial</a:t>
            </a:r>
            <a:r>
              <a:rPr lang="tr-TR" sz="3200" b="1" dirty="0" smtClean="0">
                <a:solidFill>
                  <a:srgbClr val="FFFFFF"/>
                </a:solidFill>
              </a:rPr>
              <a:t> </a:t>
            </a:r>
            <a:r>
              <a:rPr lang="tr-TR" sz="3200" b="1" dirty="0" err="1" smtClean="0">
                <a:solidFill>
                  <a:srgbClr val="FFFFFF"/>
                </a:solidFill>
              </a:rPr>
              <a:t>concentrations</a:t>
            </a:r>
            <a:r>
              <a:rPr lang="tr-TR" sz="3200" b="1" dirty="0" smtClean="0">
                <a:solidFill>
                  <a:srgbClr val="FFFFFF"/>
                </a:solidFill>
              </a:rPr>
              <a:t> in </a:t>
            </a:r>
            <a:r>
              <a:rPr lang="tr-TR" sz="3200" b="1" dirty="0" err="1" smtClean="0">
                <a:solidFill>
                  <a:srgbClr val="FFFFFF"/>
                </a:solidFill>
              </a:rPr>
              <a:t>tissues</a:t>
            </a:r>
            <a:r>
              <a:rPr lang="tr-TR" sz="3200" b="1" dirty="0" smtClean="0">
                <a:solidFill>
                  <a:srgbClr val="FFFFFF"/>
                </a:solidFill>
              </a:rPr>
              <a:t> 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32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50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8640" y="35496"/>
            <a:ext cx="6552727" cy="9140964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tr-TR" sz="2800" b="1" spc="300" dirty="0">
                <a:solidFill>
                  <a:srgbClr val="00B050"/>
                </a:solidFill>
              </a:rPr>
              <a:t>Nitrofurantoin</a:t>
            </a:r>
          </a:p>
          <a:p>
            <a:pPr>
              <a:lnSpc>
                <a:spcPct val="150000"/>
              </a:lnSpc>
              <a:defRPr/>
            </a:pPr>
            <a:r>
              <a:rPr lang="tr-T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UNCOMPLICATES CYSTITIS ONLY</a:t>
            </a:r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r>
              <a:rPr lang="tr-TR" sz="2800" dirty="0" smtClean="0"/>
              <a:t> </a:t>
            </a:r>
            <a:r>
              <a:rPr lang="tr-TR" sz="2800" dirty="0" err="1" smtClean="0"/>
              <a:t>Needs</a:t>
            </a:r>
            <a:r>
              <a:rPr lang="tr-TR" sz="2800" dirty="0" smtClean="0"/>
              <a:t> </a:t>
            </a:r>
            <a:r>
              <a:rPr lang="tr-TR" sz="2800" dirty="0"/>
              <a:t>to be activated by the bacteria to be effective </a:t>
            </a:r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r>
              <a:rPr lang="tr-TR" sz="2800" dirty="0"/>
              <a:t> Activity </a:t>
            </a:r>
            <a:r>
              <a:rPr lang="tr-TR" sz="2800" dirty="0" err="1"/>
              <a:t>enhanced</a:t>
            </a:r>
            <a:r>
              <a:rPr lang="tr-TR" sz="2800" dirty="0"/>
              <a:t> </a:t>
            </a:r>
            <a:r>
              <a:rPr lang="tr-TR" sz="2800" dirty="0" smtClean="0"/>
              <a:t>@ </a:t>
            </a:r>
            <a:r>
              <a:rPr lang="tr-TR" sz="2800" dirty="0"/>
              <a:t>pH5.5 or below</a:t>
            </a:r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r>
              <a:rPr lang="tr-TR" sz="2800" dirty="0"/>
              <a:t> Broad spectrum, </a:t>
            </a:r>
            <a:r>
              <a:rPr lang="tr-TR" sz="2800" u="sng" dirty="0"/>
              <a:t>no clear mechanism of action </a:t>
            </a:r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r>
              <a:rPr lang="tr-TR" sz="2800" dirty="0"/>
              <a:t> Absorbed well and excreted so fast that no systemic antibacterial action achieved (may reach toxic levels in renal insufficiency, </a:t>
            </a:r>
            <a:r>
              <a:rPr lang="tr-TR" sz="2800" u="sng" dirty="0">
                <a:solidFill>
                  <a:srgbClr val="FF0000"/>
                </a:solidFill>
              </a:rPr>
              <a:t>contraindicated</a:t>
            </a:r>
            <a:r>
              <a:rPr lang="tr-TR" sz="2800" dirty="0"/>
              <a:t>) </a:t>
            </a:r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r>
              <a:rPr lang="tr-TR" sz="2800" dirty="0"/>
              <a:t> 4 times / day (100mg), 7 days</a:t>
            </a:r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r>
              <a:rPr lang="tr-TR" sz="2800" dirty="0"/>
              <a:t> Adverse effects </a:t>
            </a:r>
            <a:r>
              <a:rPr lang="tr-TR" sz="2800" b="1" dirty="0"/>
              <a:t>nausea</a:t>
            </a:r>
            <a:r>
              <a:rPr lang="tr-TR" sz="2800" dirty="0"/>
              <a:t>, vomiting, hypersensitivity, pulmonary toxicity </a:t>
            </a:r>
          </a:p>
        </p:txBody>
      </p:sp>
    </p:spTree>
    <p:extLst>
      <p:ext uri="{BB962C8B-B14F-4D97-AF65-F5344CB8AC3E}">
        <p14:creationId xmlns:p14="http://schemas.microsoft.com/office/powerpoint/2010/main" val="278888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ChangeArrowheads="1"/>
          </p:cNvSpPr>
          <p:nvPr/>
        </p:nvSpPr>
        <p:spPr bwMode="auto">
          <a:xfrm>
            <a:off x="86301" y="1055797"/>
            <a:ext cx="6786562" cy="378565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tr-TR" sz="3200" b="1" dirty="0" err="1">
                <a:solidFill>
                  <a:srgbClr val="00B050"/>
                </a:solidFill>
              </a:rPr>
              <a:t>Methenamine</a:t>
            </a:r>
            <a:r>
              <a:rPr lang="tr-TR" sz="3200" b="1" dirty="0">
                <a:solidFill>
                  <a:srgbClr val="00B050"/>
                </a:solidFill>
              </a:rPr>
              <a:t> </a:t>
            </a:r>
            <a:r>
              <a:rPr lang="tr-TR" sz="3200" b="1" dirty="0" err="1">
                <a:solidFill>
                  <a:srgbClr val="00B050"/>
                </a:solidFill>
              </a:rPr>
              <a:t>mandelate</a:t>
            </a:r>
            <a:endParaRPr lang="tr-TR" sz="3200" b="1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tr-TR" sz="3200" b="1" dirty="0" err="1">
                <a:solidFill>
                  <a:srgbClr val="00B050"/>
                </a:solidFill>
              </a:rPr>
              <a:t>Methenamine</a:t>
            </a:r>
            <a:r>
              <a:rPr lang="tr-TR" sz="3200" b="1" dirty="0">
                <a:solidFill>
                  <a:srgbClr val="00B050"/>
                </a:solidFill>
              </a:rPr>
              <a:t> </a:t>
            </a:r>
            <a:r>
              <a:rPr lang="tr-TR" sz="3200" b="1" dirty="0" err="1">
                <a:solidFill>
                  <a:srgbClr val="00B050"/>
                </a:solidFill>
              </a:rPr>
              <a:t>hippurate</a:t>
            </a:r>
            <a:endParaRPr lang="tr-TR" sz="3200" b="1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tr-TR" sz="3200" dirty="0">
                <a:solidFill>
                  <a:srgbClr val="0070C0"/>
                </a:solidFill>
              </a:rPr>
              <a:t> </a:t>
            </a:r>
            <a:r>
              <a:rPr lang="tr-TR" sz="3200" dirty="0" err="1">
                <a:solidFill>
                  <a:srgbClr val="0070C0"/>
                </a:solidFill>
              </a:rPr>
              <a:t>Urinary</a:t>
            </a:r>
            <a:r>
              <a:rPr lang="tr-TR" sz="3200" dirty="0">
                <a:solidFill>
                  <a:srgbClr val="0070C0"/>
                </a:solidFill>
              </a:rPr>
              <a:t> </a:t>
            </a:r>
            <a:r>
              <a:rPr lang="tr-TR" sz="3200" dirty="0" err="1">
                <a:solidFill>
                  <a:srgbClr val="0070C0"/>
                </a:solidFill>
              </a:rPr>
              <a:t>antiseptic</a:t>
            </a:r>
            <a:r>
              <a:rPr lang="tr-TR" sz="3200" dirty="0">
                <a:solidFill>
                  <a:srgbClr val="0070C0"/>
                </a:solidFill>
              </a:rPr>
              <a:t> </a:t>
            </a:r>
            <a:r>
              <a:rPr lang="tr-TR" sz="3200" dirty="0" err="1">
                <a:solidFill>
                  <a:srgbClr val="0070C0"/>
                </a:solidFill>
              </a:rPr>
              <a:t>only</a:t>
            </a:r>
            <a:r>
              <a:rPr lang="tr-TR" sz="3200" dirty="0">
                <a:solidFill>
                  <a:srgbClr val="0070C0"/>
                </a:solidFill>
              </a:rPr>
              <a:t>: 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tr-TR" sz="3200" dirty="0">
                <a:solidFill>
                  <a:srgbClr val="0070C0"/>
                </a:solidFill>
              </a:rPr>
              <a:t> 1g 4 </a:t>
            </a:r>
            <a:r>
              <a:rPr lang="tr-TR" sz="3200" dirty="0" err="1">
                <a:solidFill>
                  <a:srgbClr val="0070C0"/>
                </a:solidFill>
              </a:rPr>
              <a:t>times</a:t>
            </a:r>
            <a:r>
              <a:rPr lang="tr-TR" sz="3200" dirty="0">
                <a:solidFill>
                  <a:srgbClr val="0070C0"/>
                </a:solidFill>
              </a:rPr>
              <a:t> </a:t>
            </a:r>
            <a:r>
              <a:rPr lang="tr-TR" sz="3200" dirty="0" err="1">
                <a:solidFill>
                  <a:srgbClr val="0070C0"/>
                </a:solidFill>
              </a:rPr>
              <a:t>daily</a:t>
            </a:r>
            <a:r>
              <a:rPr lang="tr-TR" sz="3200" dirty="0">
                <a:solidFill>
                  <a:srgbClr val="0070C0"/>
                </a:solidFill>
              </a:rPr>
              <a:t>; 1g </a:t>
            </a:r>
            <a:r>
              <a:rPr lang="tr-TR" sz="3200" dirty="0" err="1">
                <a:solidFill>
                  <a:srgbClr val="0070C0"/>
                </a:solidFill>
              </a:rPr>
              <a:t>twice</a:t>
            </a:r>
            <a:r>
              <a:rPr lang="tr-TR" sz="3200" dirty="0">
                <a:solidFill>
                  <a:srgbClr val="0070C0"/>
                </a:solidFill>
              </a:rPr>
              <a:t> </a:t>
            </a:r>
            <a:r>
              <a:rPr lang="tr-TR" sz="3200" dirty="0" err="1">
                <a:solidFill>
                  <a:srgbClr val="0070C0"/>
                </a:solidFill>
              </a:rPr>
              <a:t>daily</a:t>
            </a:r>
            <a:r>
              <a:rPr lang="tr-TR" sz="3200" dirty="0">
                <a:solidFill>
                  <a:srgbClr val="0070C0"/>
                </a:solidFill>
              </a:rPr>
              <a:t>, </a:t>
            </a:r>
            <a:r>
              <a:rPr lang="tr-TR" sz="3200" dirty="0" err="1" smtClean="0">
                <a:solidFill>
                  <a:srgbClr val="0070C0"/>
                </a:solidFill>
              </a:rPr>
              <a:t>respectively</a:t>
            </a:r>
            <a:endParaRPr lang="tr-TR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72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332656" y="3563888"/>
            <a:ext cx="6336704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Arial" charset="0"/>
              <a:buChar char="•"/>
            </a:pPr>
            <a:r>
              <a:rPr lang="tr-TR" sz="3200" dirty="0" smtClean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tr-TR" sz="3200" b="1" dirty="0" err="1">
                <a:solidFill>
                  <a:srgbClr val="0070C0"/>
                </a:solidFill>
                <a:latin typeface="Calibri" pitchFamily="34" charset="0"/>
              </a:rPr>
              <a:t>Some</a:t>
            </a:r>
            <a:r>
              <a:rPr lang="tr-TR" sz="3200" b="1" dirty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tr-TR" sz="3200" b="1" dirty="0" err="1">
                <a:solidFill>
                  <a:srgbClr val="0070C0"/>
                </a:solidFill>
                <a:latin typeface="Calibri" pitchFamily="34" charset="0"/>
              </a:rPr>
              <a:t>bacteria</a:t>
            </a:r>
            <a:r>
              <a:rPr lang="tr-TR" sz="3200" b="1" dirty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tr-TR" sz="3200" b="1" dirty="0" err="1">
                <a:solidFill>
                  <a:srgbClr val="0070C0"/>
                </a:solidFill>
                <a:latin typeface="Calibri" pitchFamily="34" charset="0"/>
              </a:rPr>
              <a:t>are</a:t>
            </a:r>
            <a:r>
              <a:rPr lang="tr-TR" sz="3200" b="1" dirty="0">
                <a:solidFill>
                  <a:srgbClr val="0070C0"/>
                </a:solidFill>
                <a:latin typeface="Calibri" pitchFamily="34" charset="0"/>
              </a:rPr>
              <a:t> not </a:t>
            </a:r>
            <a:r>
              <a:rPr lang="tr-TR" sz="3200" b="1" dirty="0" err="1">
                <a:solidFill>
                  <a:srgbClr val="0070C0"/>
                </a:solidFill>
                <a:latin typeface="Calibri" pitchFamily="34" charset="0"/>
              </a:rPr>
              <a:t>affected</a:t>
            </a:r>
            <a:r>
              <a:rPr lang="tr-TR" sz="3200" b="1" dirty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tr-TR" sz="3200" dirty="0">
                <a:solidFill>
                  <a:srgbClr val="0070C0"/>
                </a:solidFill>
                <a:latin typeface="Calibri" pitchFamily="34" charset="0"/>
              </a:rPr>
              <a:t>since </a:t>
            </a:r>
            <a:r>
              <a:rPr lang="tr-TR" sz="3200" dirty="0" err="1">
                <a:solidFill>
                  <a:srgbClr val="0070C0"/>
                </a:solidFill>
                <a:latin typeface="Calibri" pitchFamily="34" charset="0"/>
              </a:rPr>
              <a:t>they</a:t>
            </a:r>
            <a:r>
              <a:rPr lang="tr-TR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tr-TR" sz="3200" dirty="0" err="1">
                <a:solidFill>
                  <a:srgbClr val="0070C0"/>
                </a:solidFill>
                <a:latin typeface="Calibri" pitchFamily="34" charset="0"/>
              </a:rPr>
              <a:t>make</a:t>
            </a:r>
            <a:r>
              <a:rPr lang="tr-TR" sz="3200" dirty="0">
                <a:solidFill>
                  <a:srgbClr val="0070C0"/>
                </a:solidFill>
                <a:latin typeface="Calibri" pitchFamily="34" charset="0"/>
              </a:rPr>
              <a:t> a </a:t>
            </a:r>
            <a:r>
              <a:rPr lang="tr-TR" sz="3200" dirty="0" err="1">
                <a:solidFill>
                  <a:srgbClr val="0070C0"/>
                </a:solidFill>
                <a:latin typeface="Calibri" pitchFamily="34" charset="0"/>
              </a:rPr>
              <a:t>strongly</a:t>
            </a:r>
            <a:r>
              <a:rPr lang="tr-TR" sz="3200" dirty="0">
                <a:solidFill>
                  <a:srgbClr val="0070C0"/>
                </a:solidFill>
                <a:latin typeface="Calibri" pitchFamily="34" charset="0"/>
              </a:rPr>
              <a:t> alkaline </a:t>
            </a:r>
            <a:r>
              <a:rPr lang="tr-TR" sz="3200" dirty="0" err="1">
                <a:solidFill>
                  <a:srgbClr val="0070C0"/>
                </a:solidFill>
                <a:latin typeface="Calibri" pitchFamily="34" charset="0"/>
              </a:rPr>
              <a:t>urine</a:t>
            </a:r>
            <a:r>
              <a:rPr lang="tr-TR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</a:p>
          <a:p>
            <a:pPr lvl="0">
              <a:lnSpc>
                <a:spcPct val="150000"/>
              </a:lnSpc>
              <a:buFont typeface="Arial" charset="0"/>
              <a:buChar char="•"/>
            </a:pPr>
            <a:r>
              <a:rPr lang="tr-TR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tr-TR" sz="3200" dirty="0" err="1">
                <a:solidFill>
                  <a:srgbClr val="0070C0"/>
                </a:solidFill>
                <a:latin typeface="Calibri" pitchFamily="34" charset="0"/>
              </a:rPr>
              <a:t>Acidifying</a:t>
            </a:r>
            <a:r>
              <a:rPr lang="tr-TR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tr-TR" sz="3200" dirty="0" err="1">
                <a:solidFill>
                  <a:srgbClr val="0070C0"/>
                </a:solidFill>
                <a:latin typeface="Calibri" pitchFamily="34" charset="0"/>
              </a:rPr>
              <a:t>drugs</a:t>
            </a:r>
            <a:r>
              <a:rPr lang="tr-TR" sz="3200" dirty="0">
                <a:solidFill>
                  <a:srgbClr val="0070C0"/>
                </a:solidFill>
                <a:latin typeface="Calibri" pitchFamily="34" charset="0"/>
              </a:rPr>
              <a:t> (</a:t>
            </a:r>
            <a:r>
              <a:rPr lang="tr-TR" sz="3200" dirty="0" err="1">
                <a:solidFill>
                  <a:srgbClr val="0070C0"/>
                </a:solidFill>
                <a:latin typeface="Calibri" pitchFamily="34" charset="0"/>
              </a:rPr>
              <a:t>ascorbic</a:t>
            </a:r>
            <a:r>
              <a:rPr lang="tr-TR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tr-TR" sz="3200" dirty="0" err="1" smtClean="0">
                <a:solidFill>
                  <a:srgbClr val="0070C0"/>
                </a:solidFill>
                <a:latin typeface="Calibri" pitchFamily="34" charset="0"/>
              </a:rPr>
              <a:t>acid</a:t>
            </a:r>
            <a:r>
              <a:rPr lang="tr-TR" sz="3200" dirty="0" smtClean="0">
                <a:solidFill>
                  <a:srgbClr val="0070C0"/>
                </a:solidFill>
                <a:latin typeface="Calibri" pitchFamily="34" charset="0"/>
              </a:rPr>
              <a:t>) </a:t>
            </a:r>
            <a:r>
              <a:rPr lang="tr-TR" sz="3200" dirty="0" err="1" smtClean="0">
                <a:solidFill>
                  <a:srgbClr val="0070C0"/>
                </a:solidFill>
                <a:latin typeface="Calibri" pitchFamily="34" charset="0"/>
              </a:rPr>
              <a:t>may</a:t>
            </a:r>
            <a:r>
              <a:rPr lang="tr-TR" sz="3200" dirty="0" smtClean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tr-TR" sz="3200" dirty="0">
                <a:solidFill>
                  <a:srgbClr val="0070C0"/>
                </a:solidFill>
                <a:latin typeface="Calibri" pitchFamily="34" charset="0"/>
              </a:rPr>
              <a:t>be </a:t>
            </a:r>
            <a:r>
              <a:rPr lang="tr-TR" sz="3200" dirty="0" err="1">
                <a:solidFill>
                  <a:srgbClr val="0070C0"/>
                </a:solidFill>
                <a:latin typeface="Calibri" pitchFamily="34" charset="0"/>
              </a:rPr>
              <a:t>used</a:t>
            </a:r>
            <a:r>
              <a:rPr lang="tr-TR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tr-TR" sz="3200" dirty="0" err="1">
                <a:solidFill>
                  <a:srgbClr val="0070C0"/>
                </a:solidFill>
                <a:latin typeface="Calibri" pitchFamily="34" charset="0"/>
              </a:rPr>
              <a:t>to</a:t>
            </a:r>
            <a:r>
              <a:rPr lang="tr-TR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tr-TR" sz="3200" dirty="0" err="1">
                <a:solidFill>
                  <a:srgbClr val="0070C0"/>
                </a:solidFill>
                <a:latin typeface="Calibri" pitchFamily="34" charset="0"/>
              </a:rPr>
              <a:t>increase</a:t>
            </a:r>
            <a:r>
              <a:rPr lang="tr-TR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tr-TR" sz="3200" dirty="0" err="1">
                <a:solidFill>
                  <a:srgbClr val="0070C0"/>
                </a:solidFill>
                <a:latin typeface="Calibri" pitchFamily="34" charset="0"/>
              </a:rPr>
              <a:t>efficiency</a:t>
            </a:r>
            <a:r>
              <a:rPr lang="tr-TR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908720" y="827584"/>
            <a:ext cx="4954860" cy="198515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3200" b="1" dirty="0" err="1" smtClean="0">
                <a:solidFill>
                  <a:srgbClr val="00B050"/>
                </a:solidFill>
              </a:rPr>
              <a:t>Methenamine</a:t>
            </a:r>
            <a:r>
              <a:rPr lang="tr-TR" sz="3200" b="1" dirty="0" smtClean="0">
                <a:solidFill>
                  <a:srgbClr val="00B050"/>
                </a:solidFill>
              </a:rPr>
              <a:t> </a:t>
            </a:r>
            <a:r>
              <a:rPr lang="tr-TR" sz="3200" b="1" dirty="0" err="1">
                <a:solidFill>
                  <a:srgbClr val="00B050"/>
                </a:solidFill>
              </a:rPr>
              <a:t>mandelate</a:t>
            </a:r>
            <a:endParaRPr lang="tr-TR" sz="3200" b="1" dirty="0">
              <a:solidFill>
                <a:srgbClr val="00B050"/>
              </a:solidFill>
            </a:endParaRPr>
          </a:p>
          <a:p>
            <a:pPr lvl="0">
              <a:lnSpc>
                <a:spcPct val="150000"/>
              </a:lnSpc>
            </a:pPr>
            <a:r>
              <a:rPr lang="tr-TR" sz="3200" b="1" dirty="0" err="1">
                <a:solidFill>
                  <a:srgbClr val="00B050"/>
                </a:solidFill>
              </a:rPr>
              <a:t>Methenamine</a:t>
            </a:r>
            <a:r>
              <a:rPr lang="tr-TR" sz="3200" b="1" dirty="0">
                <a:solidFill>
                  <a:srgbClr val="00B050"/>
                </a:solidFill>
              </a:rPr>
              <a:t> </a:t>
            </a:r>
            <a:r>
              <a:rPr lang="tr-TR" sz="3200" b="1" dirty="0" err="1">
                <a:solidFill>
                  <a:srgbClr val="00B050"/>
                </a:solidFill>
              </a:rPr>
              <a:t>hippurate</a:t>
            </a:r>
            <a:endParaRPr lang="tr-TR" sz="3200" b="1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endParaRPr lang="tr-TR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15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-162722" y="1907704"/>
            <a:ext cx="7181197" cy="370300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LET’S REMEMBER </a:t>
            </a:r>
          </a:p>
          <a:p>
            <a:pPr algn="ctr">
              <a:lnSpc>
                <a:spcPct val="150000"/>
              </a:lnSpc>
            </a:pPr>
            <a:r>
              <a:rPr lang="tr-T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BASIC PHARMACOLOGY </a:t>
            </a:r>
          </a:p>
          <a:p>
            <a:pPr algn="ctr">
              <a:lnSpc>
                <a:spcPct val="150000"/>
              </a:lnSpc>
            </a:pPr>
            <a:r>
              <a:rPr lang="tr-T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OF CO-TRIMOXAZOLE</a:t>
            </a:r>
            <a:endParaRPr lang="tr-TR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68783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26976" y="179512"/>
            <a:ext cx="5256931" cy="1493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2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SulFONAMIDES</a:t>
            </a:r>
            <a:r>
              <a:rPr lang="tr-T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tr-TR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tr-TR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>
              <a:lnSpc>
                <a:spcPct val="150000"/>
              </a:lnSpc>
            </a:pPr>
            <a:r>
              <a:rPr lang="tr-TR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TRIMETHOPRIM</a:t>
            </a:r>
            <a:endParaRPr lang="tr-TR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88640" y="1331640"/>
            <a:ext cx="6068456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3600" dirty="0" err="1" smtClean="0">
                <a:solidFill>
                  <a:srgbClr val="FF0000"/>
                </a:solidFill>
                <a:latin typeface="Calibri" pitchFamily="34" charset="0"/>
              </a:rPr>
              <a:t>Short</a:t>
            </a:r>
            <a:r>
              <a:rPr lang="tr-TR" sz="36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  <a:latin typeface="Calibri" pitchFamily="34" charset="0"/>
              </a:rPr>
              <a:t>acting</a:t>
            </a:r>
            <a:endParaRPr lang="tr-TR" sz="3600" dirty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3600" dirty="0" err="1" smtClean="0">
                <a:solidFill>
                  <a:srgbClr val="FF0000"/>
                </a:solidFill>
                <a:latin typeface="Calibri" pitchFamily="34" charset="0"/>
              </a:rPr>
              <a:t>Intermediate</a:t>
            </a:r>
            <a:r>
              <a:rPr lang="tr-TR" sz="36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  <a:latin typeface="Calibri" pitchFamily="34" charset="0"/>
              </a:rPr>
              <a:t>acting</a:t>
            </a:r>
            <a:endParaRPr lang="tr-TR" sz="3600" dirty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3600" dirty="0" err="1" smtClean="0">
                <a:solidFill>
                  <a:srgbClr val="FF0000"/>
                </a:solidFill>
                <a:latin typeface="Calibri" pitchFamily="34" charset="0"/>
              </a:rPr>
              <a:t>Long</a:t>
            </a:r>
            <a:r>
              <a:rPr lang="tr-TR" sz="36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  <a:latin typeface="Calibri" pitchFamily="34" charset="0"/>
              </a:rPr>
              <a:t>acting</a:t>
            </a:r>
            <a:endParaRPr lang="tr-TR" sz="3600" dirty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3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3600" dirty="0" smtClean="0">
                <a:solidFill>
                  <a:srgbClr val="FF0000"/>
                </a:solidFill>
                <a:latin typeface="Calibri" pitchFamily="34" charset="0"/>
              </a:rPr>
              <a:t>Combination </a:t>
            </a:r>
            <a:r>
              <a:rPr lang="tr-TR" sz="2400" dirty="0" err="1">
                <a:solidFill>
                  <a:srgbClr val="333399"/>
                </a:solidFill>
                <a:latin typeface="Calibri" pitchFamily="34" charset="0"/>
              </a:rPr>
              <a:t>Sulfamethoxazole+trimethoprime</a:t>
            </a:r>
            <a:endParaRPr lang="tr-TR" sz="2400" dirty="0">
              <a:solidFill>
                <a:srgbClr val="333399"/>
              </a:solidFill>
              <a:latin typeface="Calibri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77858" y="2456362"/>
            <a:ext cx="630932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400" dirty="0" err="1">
                <a:solidFill>
                  <a:srgbClr val="333399"/>
                </a:solidFill>
                <a:latin typeface="Calibri" pitchFamily="34" charset="0"/>
              </a:rPr>
              <a:t>sulfisoxazole</a:t>
            </a:r>
            <a:endParaRPr lang="tr-TR" sz="2400" dirty="0" smtClean="0">
              <a:solidFill>
                <a:srgbClr val="0099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400" dirty="0">
              <a:solidFill>
                <a:srgbClr val="0099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400" dirty="0">
              <a:solidFill>
                <a:srgbClr val="0099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400" dirty="0" smtClean="0">
              <a:solidFill>
                <a:srgbClr val="3333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400" dirty="0">
              <a:solidFill>
                <a:srgbClr val="3333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400" dirty="0" err="1" smtClean="0">
                <a:solidFill>
                  <a:srgbClr val="333399"/>
                </a:solidFill>
                <a:latin typeface="Calibri" pitchFamily="34" charset="0"/>
              </a:rPr>
              <a:t>Sulfamethoxazole</a:t>
            </a:r>
            <a:r>
              <a:rPr lang="tr-TR" sz="2400" dirty="0" smtClean="0">
                <a:solidFill>
                  <a:srgbClr val="333399"/>
                </a:solidFill>
                <a:latin typeface="Calibri" pitchFamily="34" charset="0"/>
              </a:rPr>
              <a:t> (in </a:t>
            </a:r>
            <a:r>
              <a:rPr lang="tr-TR" sz="2400" dirty="0" err="1" smtClean="0">
                <a:solidFill>
                  <a:srgbClr val="333399"/>
                </a:solidFill>
                <a:latin typeface="Calibri" pitchFamily="34" charset="0"/>
              </a:rPr>
              <a:t>combination</a:t>
            </a:r>
            <a:r>
              <a:rPr lang="tr-TR" sz="2400" dirty="0" smtClean="0">
                <a:solidFill>
                  <a:srgbClr val="333399"/>
                </a:solidFill>
                <a:latin typeface="Calibri" pitchFamily="34" charset="0"/>
              </a:rPr>
              <a:t> </a:t>
            </a:r>
            <a:r>
              <a:rPr lang="tr-TR" sz="2400" dirty="0" err="1" smtClean="0">
                <a:solidFill>
                  <a:srgbClr val="333399"/>
                </a:solidFill>
                <a:latin typeface="Calibri" pitchFamily="34" charset="0"/>
              </a:rPr>
              <a:t>only</a:t>
            </a:r>
            <a:r>
              <a:rPr lang="tr-TR" sz="2400" dirty="0" smtClean="0">
                <a:solidFill>
                  <a:srgbClr val="333399"/>
                </a:solidFill>
                <a:latin typeface="Calibri" pitchFamily="34" charset="0"/>
              </a:rPr>
              <a:t>)</a:t>
            </a:r>
            <a:endParaRPr lang="tr-TR" sz="2400" dirty="0">
              <a:solidFill>
                <a:srgbClr val="3333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400" dirty="0" err="1" smtClean="0">
                <a:solidFill>
                  <a:srgbClr val="333399"/>
                </a:solidFill>
                <a:latin typeface="Calibri" pitchFamily="34" charset="0"/>
              </a:rPr>
              <a:t>Sulfadiazine</a:t>
            </a:r>
            <a:endParaRPr lang="tr-TR" sz="2400" dirty="0">
              <a:solidFill>
                <a:srgbClr val="3333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400" dirty="0">
              <a:solidFill>
                <a:srgbClr val="3333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000" dirty="0" smtClean="0">
              <a:solidFill>
                <a:srgbClr val="0099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000" dirty="0" smtClean="0">
              <a:solidFill>
                <a:srgbClr val="0099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000" dirty="0">
              <a:solidFill>
                <a:srgbClr val="0099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000" dirty="0" smtClean="0">
                <a:solidFill>
                  <a:srgbClr val="009999"/>
                </a:solidFill>
                <a:latin typeface="Calibri" pitchFamily="34" charset="0"/>
              </a:rPr>
              <a:t>(</a:t>
            </a:r>
            <a:r>
              <a:rPr lang="tr-TR" sz="2000" dirty="0" err="1" smtClean="0">
                <a:solidFill>
                  <a:srgbClr val="009999"/>
                </a:solidFill>
                <a:latin typeface="Calibri" pitchFamily="34" charset="0"/>
              </a:rPr>
              <a:t>no</a:t>
            </a:r>
            <a:r>
              <a:rPr lang="tr-TR" sz="2000" dirty="0" smtClean="0">
                <a:solidFill>
                  <a:srgbClr val="009999"/>
                </a:solidFill>
                <a:latin typeface="Calibri" pitchFamily="34" charset="0"/>
              </a:rPr>
              <a:t> </a:t>
            </a:r>
            <a:r>
              <a:rPr lang="tr-TR" sz="2000" dirty="0" err="1" smtClean="0">
                <a:solidFill>
                  <a:srgbClr val="009999"/>
                </a:solidFill>
                <a:latin typeface="Calibri" pitchFamily="34" charset="0"/>
              </a:rPr>
              <a:t>longer</a:t>
            </a:r>
            <a:r>
              <a:rPr lang="tr-TR" sz="2000" dirty="0" smtClean="0">
                <a:solidFill>
                  <a:srgbClr val="009999"/>
                </a:solidFill>
                <a:latin typeface="Calibri" pitchFamily="34" charset="0"/>
              </a:rPr>
              <a:t> </a:t>
            </a:r>
            <a:r>
              <a:rPr lang="tr-TR" sz="2000" dirty="0" err="1" smtClean="0">
                <a:solidFill>
                  <a:srgbClr val="009999"/>
                </a:solidFill>
                <a:latin typeface="Calibri" pitchFamily="34" charset="0"/>
              </a:rPr>
              <a:t>available</a:t>
            </a:r>
            <a:r>
              <a:rPr lang="tr-TR" sz="2000" dirty="0" smtClean="0">
                <a:solidFill>
                  <a:srgbClr val="009999"/>
                </a:solidFill>
                <a:latin typeface="Calibri" pitchFamily="34" charset="0"/>
              </a:rPr>
              <a:t>, risk of Stevens Johnson!)</a:t>
            </a:r>
            <a:endParaRPr lang="tr-TR" sz="2000" dirty="0">
              <a:solidFill>
                <a:srgbClr val="009999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400" dirty="0" err="1" smtClean="0">
                <a:solidFill>
                  <a:srgbClr val="808080"/>
                </a:solidFill>
                <a:latin typeface="Calibri" pitchFamily="34" charset="0"/>
              </a:rPr>
              <a:t>Sulfadimetoxine</a:t>
            </a:r>
            <a:endParaRPr lang="tr-TR" sz="2400" dirty="0">
              <a:solidFill>
                <a:srgbClr val="80808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400" dirty="0" err="1" smtClean="0">
                <a:solidFill>
                  <a:srgbClr val="808080"/>
                </a:solidFill>
                <a:latin typeface="Calibri" pitchFamily="34" charset="0"/>
              </a:rPr>
              <a:t>Sulfamethoxipyrazine</a:t>
            </a:r>
            <a:endParaRPr lang="tr-TR" sz="2400" dirty="0">
              <a:solidFill>
                <a:srgbClr val="80808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400" dirty="0">
              <a:solidFill>
                <a:srgbClr val="808080"/>
              </a:solidFill>
              <a:latin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sz="2400" dirty="0" smtClean="0">
              <a:solidFill>
                <a:srgbClr val="00999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25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681569"/>
              </p:ext>
            </p:extLst>
          </p:nvPr>
        </p:nvGraphicFramePr>
        <p:xfrm>
          <a:off x="476672" y="2915816"/>
          <a:ext cx="5976663" cy="4084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92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2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22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0075"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Adults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smtClean="0"/>
                        <a:t>160mg  TMP+</a:t>
                      </a:r>
                    </a:p>
                    <a:p>
                      <a:r>
                        <a:rPr lang="tr-TR" sz="3200" dirty="0" smtClean="0"/>
                        <a:t>800mg</a:t>
                      </a:r>
                    </a:p>
                    <a:p>
                      <a:r>
                        <a:rPr lang="tr-TR" sz="3200" dirty="0" smtClean="0"/>
                        <a:t>SMZ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Every</a:t>
                      </a:r>
                      <a:r>
                        <a:rPr lang="tr-TR" sz="3200" baseline="0" dirty="0" smtClean="0"/>
                        <a:t> 12 </a:t>
                      </a:r>
                      <a:r>
                        <a:rPr lang="tr-TR" sz="3200" baseline="0" dirty="0" err="1" smtClean="0"/>
                        <a:t>hours</a:t>
                      </a:r>
                      <a:r>
                        <a:rPr lang="tr-TR" sz="3200" baseline="0" dirty="0" smtClean="0"/>
                        <a:t> / 14 </a:t>
                      </a:r>
                      <a:r>
                        <a:rPr lang="tr-TR" sz="3200" baseline="0" dirty="0" err="1" smtClean="0"/>
                        <a:t>days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0075"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Children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smtClean="0"/>
                        <a:t>4mg/kg TMP+</a:t>
                      </a:r>
                    </a:p>
                    <a:p>
                      <a:r>
                        <a:rPr lang="tr-TR" sz="3200" dirty="0" smtClean="0"/>
                        <a:t>20mg/kg SMZ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3200" dirty="0" err="1" smtClean="0"/>
                        <a:t>Every</a:t>
                      </a:r>
                      <a:r>
                        <a:rPr lang="tr-TR" sz="3200" baseline="0" dirty="0" smtClean="0"/>
                        <a:t> 12 </a:t>
                      </a:r>
                      <a:r>
                        <a:rPr lang="tr-TR" sz="3200" baseline="0" dirty="0" err="1" smtClean="0"/>
                        <a:t>hours</a:t>
                      </a:r>
                      <a:r>
                        <a:rPr lang="tr-TR" sz="3200" baseline="0" dirty="0" smtClean="0"/>
                        <a:t> / 10 </a:t>
                      </a:r>
                      <a:r>
                        <a:rPr lang="tr-TR" sz="3200" baseline="0" dirty="0" err="1" smtClean="0"/>
                        <a:t>days</a:t>
                      </a:r>
                      <a:endParaRPr lang="en-US" sz="3200" dirty="0" smtClean="0"/>
                    </a:p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726976" y="179512"/>
            <a:ext cx="5256931" cy="1493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2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SulFONAMIDES</a:t>
            </a:r>
            <a:r>
              <a:rPr lang="tr-T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tr-TR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tr-TR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>
              <a:lnSpc>
                <a:spcPct val="150000"/>
              </a:lnSpc>
            </a:pPr>
            <a:r>
              <a:rPr lang="tr-TR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TRIMETHOPRIM</a:t>
            </a:r>
            <a:endParaRPr lang="tr-TR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601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04664" y="1115616"/>
            <a:ext cx="623731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4000" dirty="0" smtClean="0"/>
          </a:p>
          <a:p>
            <a:endParaRPr lang="tr-TR" sz="4000" dirty="0"/>
          </a:p>
          <a:p>
            <a:r>
              <a:rPr lang="tr-TR" sz="4000" dirty="0" err="1" smtClean="0"/>
              <a:t>Structural</a:t>
            </a:r>
            <a:r>
              <a:rPr lang="tr-TR" sz="4000" dirty="0"/>
              <a:t> </a:t>
            </a:r>
            <a:r>
              <a:rPr lang="tr-TR" sz="4000" dirty="0" err="1" smtClean="0"/>
              <a:t>or</a:t>
            </a:r>
            <a:r>
              <a:rPr lang="tr-TR" sz="4000" dirty="0" smtClean="0"/>
              <a:t> </a:t>
            </a:r>
            <a:r>
              <a:rPr lang="tr-TR" sz="4000" dirty="0" err="1" smtClean="0"/>
              <a:t>functional</a:t>
            </a:r>
            <a:r>
              <a:rPr lang="tr-TR" sz="4000" dirty="0" smtClean="0"/>
              <a:t> </a:t>
            </a:r>
            <a:r>
              <a:rPr lang="tr-TR" sz="4000" dirty="0" err="1" smtClean="0"/>
              <a:t>urinary</a:t>
            </a:r>
            <a:r>
              <a:rPr lang="tr-TR" sz="4000" dirty="0" smtClean="0"/>
              <a:t> </a:t>
            </a:r>
            <a:r>
              <a:rPr lang="tr-TR" sz="4000" dirty="0" err="1" smtClean="0"/>
              <a:t>dysfunction</a:t>
            </a:r>
            <a:r>
              <a:rPr lang="tr-TR" sz="4000" dirty="0" smtClean="0"/>
              <a:t> </a:t>
            </a:r>
          </a:p>
          <a:p>
            <a:endParaRPr lang="tr-TR" sz="4000" dirty="0"/>
          </a:p>
          <a:p>
            <a:r>
              <a:rPr lang="tr-TR" sz="4000" dirty="0" err="1" smtClean="0"/>
              <a:t>Symptoms</a:t>
            </a:r>
            <a:r>
              <a:rPr lang="tr-TR" sz="4000" dirty="0" smtClean="0"/>
              <a:t> </a:t>
            </a:r>
            <a:r>
              <a:rPr lang="tr-TR" sz="4000" dirty="0" err="1" smtClean="0"/>
              <a:t>light</a:t>
            </a:r>
            <a:r>
              <a:rPr lang="tr-TR" sz="4000" dirty="0" smtClean="0"/>
              <a:t> </a:t>
            </a:r>
            <a:r>
              <a:rPr lang="tr-TR" sz="4000" dirty="0" err="1" smtClean="0"/>
              <a:t>or</a:t>
            </a:r>
            <a:r>
              <a:rPr lang="tr-TR" sz="4000" dirty="0" smtClean="0"/>
              <a:t> </a:t>
            </a:r>
            <a:r>
              <a:rPr lang="tr-TR" sz="4000" dirty="0" err="1" smtClean="0"/>
              <a:t>heavy</a:t>
            </a:r>
            <a:endParaRPr lang="tr-TR" sz="4000" dirty="0" smtClean="0"/>
          </a:p>
          <a:p>
            <a:endParaRPr lang="tr-TR" sz="4000" dirty="0"/>
          </a:p>
          <a:p>
            <a:r>
              <a:rPr lang="tr-TR" sz="4000" dirty="0" err="1" smtClean="0"/>
              <a:t>Systemic</a:t>
            </a:r>
            <a:r>
              <a:rPr lang="tr-TR" sz="4000" dirty="0" smtClean="0"/>
              <a:t> </a:t>
            </a:r>
            <a:r>
              <a:rPr lang="tr-TR" sz="4000" dirty="0" err="1" smtClean="0"/>
              <a:t>problems</a:t>
            </a:r>
            <a:r>
              <a:rPr lang="tr-TR" sz="4000" dirty="0" smtClean="0"/>
              <a:t> in </a:t>
            </a:r>
            <a:r>
              <a:rPr lang="tr-TR" sz="4000" dirty="0" err="1" smtClean="0"/>
              <a:t>some</a:t>
            </a:r>
            <a:r>
              <a:rPr lang="tr-TR" sz="4000" dirty="0" smtClean="0"/>
              <a:t>:  </a:t>
            </a:r>
            <a:r>
              <a:rPr lang="tr-TR" sz="4000" dirty="0" err="1" smtClean="0"/>
              <a:t>fever</a:t>
            </a:r>
            <a:r>
              <a:rPr lang="tr-TR" sz="4000" dirty="0" smtClean="0"/>
              <a:t>, </a:t>
            </a:r>
            <a:r>
              <a:rPr lang="tr-TR" sz="4000" dirty="0" err="1" smtClean="0"/>
              <a:t>bacteremia</a:t>
            </a:r>
            <a:r>
              <a:rPr lang="tr-TR" sz="4000" dirty="0" smtClean="0"/>
              <a:t>, </a:t>
            </a:r>
            <a:r>
              <a:rPr lang="tr-TR" sz="4000" dirty="0" err="1" smtClean="0"/>
              <a:t>septic</a:t>
            </a:r>
            <a:r>
              <a:rPr lang="tr-TR" sz="4000" dirty="0" smtClean="0"/>
              <a:t> </a:t>
            </a:r>
            <a:r>
              <a:rPr lang="tr-TR" sz="4000" dirty="0" err="1" smtClean="0"/>
              <a:t>shock</a:t>
            </a:r>
            <a:endParaRPr lang="tr-TR" sz="4000" b="1" dirty="0"/>
          </a:p>
        </p:txBody>
      </p:sp>
      <p:sp>
        <p:nvSpPr>
          <p:cNvPr id="3" name="Metin kutusu 2"/>
          <p:cNvSpPr txBox="1"/>
          <p:nvPr/>
        </p:nvSpPr>
        <p:spPr>
          <a:xfrm>
            <a:off x="-27384" y="251522"/>
            <a:ext cx="69904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 smtClean="0">
                <a:solidFill>
                  <a:srgbClr val="FF0000"/>
                </a:solidFill>
              </a:rPr>
              <a:t>Complicated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Urinary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Tract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Infections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s://upload.wikimedia.org/wikipedia/commons/thumb/a/af/Gender_symbols_side_by_side_solid.svg/220px-Gender_symbols_side_by_side_solid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32" y="1105133"/>
            <a:ext cx="2095500" cy="126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083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219552" y="2915816"/>
            <a:ext cx="59046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tr-TR" sz="3200" dirty="0" smtClean="0">
                <a:solidFill>
                  <a:srgbClr val="00B0F0"/>
                </a:solidFill>
                <a:latin typeface="Calibri" pitchFamily="34" charset="0"/>
              </a:rPr>
              <a:t> </a:t>
            </a:r>
            <a:r>
              <a:rPr lang="tr-TR" sz="3200" dirty="0" err="1" smtClean="0">
                <a:solidFill>
                  <a:srgbClr val="00B0F0"/>
                </a:solidFill>
                <a:latin typeface="Calibri" pitchFamily="34" charset="0"/>
              </a:rPr>
              <a:t>Hypersensitivity</a:t>
            </a:r>
            <a:endParaRPr lang="tr-TR" sz="3200" dirty="0">
              <a:solidFill>
                <a:srgbClr val="00B0F0"/>
              </a:solidFill>
              <a:latin typeface="Calibri" pitchFamily="34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69072" y="3851920"/>
            <a:ext cx="59046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3200" dirty="0" smtClean="0">
                <a:solidFill>
                  <a:srgbClr val="FF0000"/>
                </a:solidFill>
                <a:latin typeface="Calibri" pitchFamily="34" charset="0"/>
              </a:rPr>
              <a:t>2. </a:t>
            </a:r>
            <a:r>
              <a:rPr lang="tr-TR" sz="3200" dirty="0" err="1" smtClean="0">
                <a:solidFill>
                  <a:srgbClr val="FF0000"/>
                </a:solidFill>
                <a:latin typeface="Calibri" pitchFamily="34" charset="0"/>
              </a:rPr>
              <a:t>Kernicterus</a:t>
            </a:r>
            <a:endParaRPr lang="tr-TR" sz="32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387936" y="7164288"/>
            <a:ext cx="59046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3200" dirty="0" smtClean="0">
                <a:solidFill>
                  <a:srgbClr val="7030A0"/>
                </a:solidFill>
                <a:latin typeface="Calibri" pitchFamily="34" charset="0"/>
              </a:rPr>
              <a:t>3. </a:t>
            </a:r>
            <a:r>
              <a:rPr lang="tr-TR" sz="3200" dirty="0" err="1" smtClean="0">
                <a:solidFill>
                  <a:srgbClr val="7030A0"/>
                </a:solidFill>
                <a:latin typeface="Calibri" pitchFamily="34" charset="0"/>
              </a:rPr>
              <a:t>Crystalluria</a:t>
            </a:r>
            <a:endParaRPr lang="tr-TR" sz="3200" dirty="0">
              <a:solidFill>
                <a:srgbClr val="7030A0"/>
              </a:solidFill>
              <a:latin typeface="Calibri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58290" y="293906"/>
            <a:ext cx="5256931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2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SulFONAMIDES</a:t>
            </a:r>
            <a:r>
              <a:rPr lang="tr-T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tr-TR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tr-TR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>
              <a:lnSpc>
                <a:spcPct val="150000"/>
              </a:lnSpc>
            </a:pPr>
            <a:r>
              <a:rPr lang="tr-TR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TRIMETHOPRIM</a:t>
            </a:r>
          </a:p>
          <a:p>
            <a:pPr algn="ctr">
              <a:lnSpc>
                <a:spcPct val="150000"/>
              </a:lnSpc>
            </a:pPr>
            <a:r>
              <a:rPr lang="tr-TR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Adverse</a:t>
            </a:r>
            <a:endParaRPr lang="tr-TR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8569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2625" y="1907704"/>
            <a:ext cx="6770508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WHAT ABOUT </a:t>
            </a:r>
          </a:p>
          <a:p>
            <a:pPr algn="ctr">
              <a:lnSpc>
                <a:spcPct val="150000"/>
              </a:lnSpc>
            </a:pPr>
            <a:r>
              <a:rPr lang="tr-T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FLUOROQUINOLONES?</a:t>
            </a:r>
            <a:endParaRPr lang="tr-TR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5302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553731"/>
              </p:ext>
            </p:extLst>
          </p:nvPr>
        </p:nvGraphicFramePr>
        <p:xfrm>
          <a:off x="476672" y="2915816"/>
          <a:ext cx="5976663" cy="273455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92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2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22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0075"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Adults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smtClean="0"/>
                        <a:t>250-500mg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Every</a:t>
                      </a:r>
                      <a:r>
                        <a:rPr lang="tr-TR" sz="3200" baseline="0" dirty="0" smtClean="0"/>
                        <a:t> 12 </a:t>
                      </a:r>
                      <a:r>
                        <a:rPr lang="tr-TR" sz="3200" baseline="0" dirty="0" err="1" smtClean="0"/>
                        <a:t>hours</a:t>
                      </a:r>
                      <a:r>
                        <a:rPr lang="tr-TR" sz="3200" baseline="0" dirty="0" smtClean="0"/>
                        <a:t> / 7-14 </a:t>
                      </a:r>
                      <a:r>
                        <a:rPr lang="tr-TR" sz="3200" baseline="0" dirty="0" err="1" smtClean="0"/>
                        <a:t>days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0075"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Children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122" name="Picture 2" descr="Image result for N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904" y="4572000"/>
            <a:ext cx="3720413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677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Image result for TENDON RUPTURE CİP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816" y="2148903"/>
            <a:ext cx="4968552" cy="240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Image result for CİPRO SİDE EFFEC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5076056"/>
            <a:ext cx="2736304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etin kutusu 5"/>
          <p:cNvSpPr txBox="1"/>
          <p:nvPr/>
        </p:nvSpPr>
        <p:spPr>
          <a:xfrm rot="18231346">
            <a:off x="2156543" y="5930969"/>
            <a:ext cx="4325544" cy="132343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tr-TR" sz="4000" dirty="0" err="1" smtClean="0">
                <a:solidFill>
                  <a:schemeClr val="bg1"/>
                </a:solidFill>
              </a:rPr>
              <a:t>Contraindicated</a:t>
            </a:r>
            <a:r>
              <a:rPr lang="tr-TR" sz="4000" dirty="0" smtClean="0">
                <a:solidFill>
                  <a:schemeClr val="bg1"/>
                </a:solidFill>
              </a:rPr>
              <a:t> </a:t>
            </a:r>
          </a:p>
          <a:p>
            <a:r>
              <a:rPr lang="tr-TR" sz="4000" dirty="0" smtClean="0">
                <a:solidFill>
                  <a:schemeClr val="bg1"/>
                </a:solidFill>
              </a:rPr>
              <a:t>in </a:t>
            </a:r>
            <a:r>
              <a:rPr lang="tr-TR" sz="4000" dirty="0" err="1" smtClean="0">
                <a:solidFill>
                  <a:schemeClr val="bg1"/>
                </a:solidFill>
              </a:rPr>
              <a:t>patients</a:t>
            </a:r>
            <a:r>
              <a:rPr lang="tr-TR" sz="4000" dirty="0" smtClean="0">
                <a:solidFill>
                  <a:schemeClr val="bg1"/>
                </a:solidFill>
              </a:rPr>
              <a:t> &lt;18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340768" y="530790"/>
            <a:ext cx="389754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FLUOROQUINOLONES</a:t>
            </a:r>
          </a:p>
          <a:p>
            <a:pPr algn="ctr"/>
            <a:r>
              <a:rPr lang="tr-TR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Adverse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36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52736" y="2915816"/>
            <a:ext cx="7409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smtClean="0"/>
              <a:t>3 g</a:t>
            </a:r>
          </a:p>
          <a:p>
            <a:r>
              <a:rPr lang="tr-TR" sz="3600" dirty="0"/>
              <a:t> </a:t>
            </a:r>
            <a:endParaRPr lang="en-US" sz="3600" dirty="0"/>
          </a:p>
        </p:txBody>
      </p:sp>
      <p:sp>
        <p:nvSpPr>
          <p:cNvPr id="6" name="Metin kutusu 5"/>
          <p:cNvSpPr txBox="1"/>
          <p:nvPr/>
        </p:nvSpPr>
        <p:spPr>
          <a:xfrm>
            <a:off x="3645024" y="3275856"/>
            <a:ext cx="22974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 smtClean="0">
                <a:solidFill>
                  <a:srgbClr val="FF0000"/>
                </a:solidFill>
              </a:rPr>
              <a:t>Single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dose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1423190" y="4832655"/>
            <a:ext cx="4635243" cy="830997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tr-TR" sz="4800" b="1" spc="3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empty</a:t>
            </a:r>
            <a:r>
              <a:rPr lang="tr-TR" sz="4800" b="1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4800" b="1" spc="3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stomach</a:t>
            </a:r>
            <a:endParaRPr lang="en-US" sz="4800" b="1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834789" y="6777494"/>
            <a:ext cx="43288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b="1" dirty="0" err="1" smtClean="0">
                <a:solidFill>
                  <a:srgbClr val="FF0000"/>
                </a:solidFill>
              </a:rPr>
              <a:t>Safety</a:t>
            </a:r>
            <a:r>
              <a:rPr lang="tr-TR" sz="3600" b="1" dirty="0" smtClean="0">
                <a:solidFill>
                  <a:srgbClr val="FF0000"/>
                </a:solidFill>
              </a:rPr>
              <a:t> not </a:t>
            </a:r>
            <a:r>
              <a:rPr lang="tr-TR" sz="3600" b="1" dirty="0" err="1" smtClean="0">
                <a:solidFill>
                  <a:srgbClr val="FF0000"/>
                </a:solidFill>
              </a:rPr>
              <a:t>confirmed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tr-TR" sz="3600" b="1" dirty="0" err="1" smtClean="0">
                <a:solidFill>
                  <a:srgbClr val="FF0000"/>
                </a:solidFill>
              </a:rPr>
              <a:t>for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r>
              <a:rPr lang="tr-TR" sz="3600" b="1" dirty="0" err="1" smtClean="0">
                <a:solidFill>
                  <a:srgbClr val="FF0000"/>
                </a:solidFill>
              </a:rPr>
              <a:t>patients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r>
              <a:rPr lang="tr-TR" sz="3600" b="1" dirty="0" err="1" smtClean="0">
                <a:solidFill>
                  <a:srgbClr val="FF0000"/>
                </a:solidFill>
              </a:rPr>
              <a:t>under</a:t>
            </a:r>
            <a:r>
              <a:rPr lang="tr-TR" sz="3600" b="1" dirty="0" smtClean="0">
                <a:solidFill>
                  <a:srgbClr val="FF0000"/>
                </a:solidFill>
              </a:rPr>
              <a:t> 12 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598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181066">
            <a:off x="-488553" y="3085929"/>
            <a:ext cx="7760344" cy="210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837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Image result for klebsiella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Metin kutusu 8"/>
          <p:cNvSpPr txBox="1"/>
          <p:nvPr/>
        </p:nvSpPr>
        <p:spPr>
          <a:xfrm>
            <a:off x="1628800" y="2483768"/>
            <a:ext cx="3168352" cy="3046988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3200" dirty="0" smtClean="0">
                <a:solidFill>
                  <a:srgbClr val="FFFF00"/>
                </a:solidFill>
              </a:rPr>
              <a:t>E. </a:t>
            </a:r>
            <a:r>
              <a:rPr lang="tr-TR" sz="3200" dirty="0" err="1" smtClean="0">
                <a:solidFill>
                  <a:srgbClr val="FFFF00"/>
                </a:solidFill>
              </a:rPr>
              <a:t>Coli</a:t>
            </a:r>
            <a:r>
              <a:rPr lang="tr-TR" sz="3200" dirty="0" smtClean="0">
                <a:solidFill>
                  <a:srgbClr val="FFFF00"/>
                </a:solidFill>
              </a:rPr>
              <a:t> is </a:t>
            </a:r>
            <a:r>
              <a:rPr lang="tr-TR" sz="3200" dirty="0" err="1" smtClean="0">
                <a:solidFill>
                  <a:srgbClr val="FFFF00"/>
                </a:solidFill>
              </a:rPr>
              <a:t>the</a:t>
            </a:r>
            <a:r>
              <a:rPr lang="tr-TR" sz="3200" dirty="0" smtClean="0">
                <a:solidFill>
                  <a:srgbClr val="FFFF00"/>
                </a:solidFill>
              </a:rPr>
              <a:t> </a:t>
            </a:r>
            <a:r>
              <a:rPr lang="tr-TR" sz="3200" dirty="0" err="1" smtClean="0">
                <a:solidFill>
                  <a:srgbClr val="FFFF00"/>
                </a:solidFill>
              </a:rPr>
              <a:t>reason</a:t>
            </a:r>
            <a:r>
              <a:rPr lang="tr-TR" sz="3200" dirty="0" smtClean="0">
                <a:solidFill>
                  <a:srgbClr val="FFFF00"/>
                </a:solidFill>
              </a:rPr>
              <a:t> 90</a:t>
            </a:r>
            <a:r>
              <a:rPr lang="tr-TR" sz="3200" dirty="0" smtClean="0">
                <a:solidFill>
                  <a:srgbClr val="FFFF00"/>
                </a:solidFill>
              </a:rPr>
              <a:t>% of </a:t>
            </a:r>
            <a:r>
              <a:rPr lang="tr-TR" sz="3200" dirty="0" err="1" smtClean="0">
                <a:solidFill>
                  <a:srgbClr val="FFFF00"/>
                </a:solidFill>
              </a:rPr>
              <a:t>community-acquired</a:t>
            </a:r>
            <a:r>
              <a:rPr lang="tr-TR" sz="3200" dirty="0" smtClean="0">
                <a:solidFill>
                  <a:srgbClr val="FFFF00"/>
                </a:solidFill>
              </a:rPr>
              <a:t> </a:t>
            </a:r>
          </a:p>
          <a:p>
            <a:pPr algn="ctr"/>
            <a:r>
              <a:rPr lang="tr-TR" sz="3200" dirty="0" err="1" smtClean="0">
                <a:solidFill>
                  <a:srgbClr val="FFFF00"/>
                </a:solidFill>
              </a:rPr>
              <a:t>uncomplicated</a:t>
            </a:r>
            <a:r>
              <a:rPr lang="tr-TR" sz="3200" dirty="0" smtClean="0">
                <a:solidFill>
                  <a:srgbClr val="FFFF00"/>
                </a:solidFill>
              </a:rPr>
              <a:t> </a:t>
            </a:r>
            <a:r>
              <a:rPr lang="tr-TR" sz="3200" dirty="0" err="1" smtClean="0">
                <a:solidFill>
                  <a:srgbClr val="FFFF00"/>
                </a:solidFill>
              </a:rPr>
              <a:t>cases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98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70032" y="539553"/>
            <a:ext cx="5328592" cy="7709803"/>
          </a:xfrm>
          <a:prstGeom prst="rect">
            <a:avLst/>
          </a:prstGeom>
          <a:solidFill>
            <a:srgbClr val="FF0000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6600" dirty="0" err="1" smtClean="0">
                <a:solidFill>
                  <a:schemeClr val="bg1"/>
                </a:solidFill>
              </a:rPr>
              <a:t>microbiologic</a:t>
            </a:r>
            <a:r>
              <a:rPr lang="tr-TR" sz="6600" dirty="0" smtClean="0">
                <a:solidFill>
                  <a:schemeClr val="bg1"/>
                </a:solidFill>
              </a:rPr>
              <a:t> </a:t>
            </a:r>
            <a:r>
              <a:rPr lang="tr-TR" sz="6600" dirty="0" err="1" smtClean="0">
                <a:solidFill>
                  <a:schemeClr val="bg1"/>
                </a:solidFill>
              </a:rPr>
              <a:t>testing</a:t>
            </a:r>
            <a:r>
              <a:rPr lang="tr-TR" sz="6600" dirty="0" smtClean="0">
                <a:solidFill>
                  <a:schemeClr val="bg1"/>
                </a:solidFill>
              </a:rPr>
              <a:t> BEFORE </a:t>
            </a:r>
          </a:p>
          <a:p>
            <a:pPr algn="ctr">
              <a:lnSpc>
                <a:spcPct val="150000"/>
              </a:lnSpc>
            </a:pPr>
            <a:r>
              <a:rPr lang="tr-TR" sz="6600" dirty="0" err="1" smtClean="0">
                <a:solidFill>
                  <a:schemeClr val="bg1"/>
                </a:solidFill>
              </a:rPr>
              <a:t>any</a:t>
            </a:r>
            <a:r>
              <a:rPr lang="tr-TR" sz="6600" dirty="0" smtClean="0">
                <a:solidFill>
                  <a:schemeClr val="bg1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tr-TR" sz="6600" dirty="0" err="1" smtClean="0">
                <a:solidFill>
                  <a:schemeClr val="bg1"/>
                </a:solidFill>
              </a:rPr>
              <a:t>antibiotic</a:t>
            </a:r>
            <a:endParaRPr lang="en-US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10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20688" y="366184"/>
            <a:ext cx="5256584" cy="1541520"/>
          </a:xfrm>
          <a:solidFill>
            <a:srgbClr val="FF0000"/>
          </a:solidFill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tr-TR" sz="4800" spc="3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Recurrent</a:t>
            </a:r>
            <a:r>
              <a:rPr lang="tr-TR" sz="48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UTI</a:t>
            </a:r>
            <a:endParaRPr lang="en-US" sz="48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476672" y="2267745"/>
            <a:ext cx="525658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4000" dirty="0" err="1" smtClean="0"/>
              <a:t>Relapse</a:t>
            </a:r>
            <a:r>
              <a:rPr lang="tr-TR" sz="4000" dirty="0" smtClean="0"/>
              <a:t> (20%) </a:t>
            </a:r>
            <a:r>
              <a:rPr lang="tr-TR" sz="4000" dirty="0" err="1" smtClean="0"/>
              <a:t>or</a:t>
            </a:r>
            <a:r>
              <a:rPr lang="tr-TR" sz="4000" dirty="0" smtClean="0"/>
              <a:t> </a:t>
            </a:r>
            <a:r>
              <a:rPr lang="tr-TR" sz="4000" dirty="0" err="1" smtClean="0"/>
              <a:t>reinfection</a:t>
            </a:r>
            <a:r>
              <a:rPr lang="tr-TR" sz="4000" dirty="0" smtClean="0"/>
              <a:t> </a:t>
            </a:r>
            <a:r>
              <a:rPr lang="tr-TR" sz="4000" b="1" spc="300" dirty="0" smtClean="0"/>
              <a:t>(&gt;80%) </a:t>
            </a:r>
          </a:p>
          <a:p>
            <a:pPr marL="571500" indent="-57150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4000" dirty="0" err="1" smtClean="0"/>
              <a:t>Prophylaxis</a:t>
            </a:r>
            <a:r>
              <a:rPr lang="tr-TR" sz="4000" dirty="0" smtClean="0"/>
              <a:t>, </a:t>
            </a:r>
            <a:r>
              <a:rPr lang="tr-TR" sz="4000" dirty="0" err="1" smtClean="0"/>
              <a:t>if</a:t>
            </a:r>
            <a:r>
              <a:rPr lang="tr-TR" sz="4000" dirty="0" smtClean="0"/>
              <a:t> </a:t>
            </a:r>
            <a:r>
              <a:rPr lang="tr-TR" sz="4000" b="1" dirty="0" err="1" smtClean="0"/>
              <a:t>reinfections</a:t>
            </a:r>
            <a:r>
              <a:rPr lang="tr-TR" sz="4000" dirty="0" smtClean="0"/>
              <a:t> </a:t>
            </a:r>
          </a:p>
          <a:p>
            <a:pPr marL="571500" indent="-57150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4000" dirty="0" smtClean="0"/>
              <a:t>≥ 3 / </a:t>
            </a:r>
            <a:r>
              <a:rPr lang="tr-TR" sz="4000" dirty="0" err="1" smtClean="0"/>
              <a:t>year</a:t>
            </a:r>
            <a:r>
              <a:rPr lang="tr-TR" sz="40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tr-TR" sz="4000" dirty="0" smtClean="0"/>
              <a:t>OR</a:t>
            </a:r>
          </a:p>
          <a:p>
            <a:pPr marL="571500" indent="-57150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4000" dirty="0"/>
              <a:t>≥ </a:t>
            </a:r>
            <a:r>
              <a:rPr lang="tr-TR" sz="4000" dirty="0" smtClean="0"/>
              <a:t>2 / 6 </a:t>
            </a:r>
            <a:r>
              <a:rPr lang="tr-TR" sz="4000" dirty="0" err="1" smtClean="0"/>
              <a:t>months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7863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04664" y="1835697"/>
            <a:ext cx="6048672" cy="5328592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tr-TR" dirty="0" err="1" smtClean="0"/>
              <a:t>Symptoms</a:t>
            </a:r>
            <a:r>
              <a:rPr lang="tr-TR" dirty="0" smtClean="0"/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shortly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dirty="0" err="1" smtClean="0"/>
              <a:t>completion</a:t>
            </a:r>
            <a:r>
              <a:rPr lang="tr-TR" dirty="0" smtClean="0"/>
              <a:t> of a </a:t>
            </a:r>
            <a:r>
              <a:rPr lang="tr-TR" dirty="0" err="1" smtClean="0"/>
              <a:t>therapy</a:t>
            </a:r>
            <a:r>
              <a:rPr lang="tr-TR" dirty="0" smtClean="0"/>
              <a:t> </a:t>
            </a:r>
            <a:r>
              <a:rPr lang="tr-TR" dirty="0" err="1" smtClean="0"/>
              <a:t>suggest</a:t>
            </a:r>
            <a:r>
              <a:rPr lang="tr-TR" dirty="0" smtClean="0"/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structural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abnormality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45763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32656" y="3059832"/>
            <a:ext cx="6182444" cy="305368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err="1" smtClean="0"/>
              <a:t>Acute</a:t>
            </a:r>
            <a:r>
              <a:rPr lang="tr-TR" dirty="0" smtClean="0"/>
              <a:t> </a:t>
            </a:r>
            <a:r>
              <a:rPr lang="tr-TR" dirty="0" err="1" smtClean="0"/>
              <a:t>bacterial</a:t>
            </a:r>
            <a:r>
              <a:rPr lang="tr-TR" dirty="0" smtClean="0"/>
              <a:t> </a:t>
            </a:r>
            <a:r>
              <a:rPr lang="tr-TR" dirty="0" err="1" smtClean="0"/>
              <a:t>prostatitis</a:t>
            </a:r>
            <a:r>
              <a:rPr lang="tr-TR" dirty="0" smtClean="0"/>
              <a:t> </a:t>
            </a:r>
            <a:r>
              <a:rPr lang="tr-TR" dirty="0" err="1" smtClean="0"/>
              <a:t>responds</a:t>
            </a:r>
            <a:r>
              <a:rPr lang="tr-TR" dirty="0" smtClean="0"/>
              <a:t> </a:t>
            </a:r>
            <a:r>
              <a:rPr lang="tr-TR" dirty="0" err="1" smtClean="0"/>
              <a:t>well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antimicrobial</a:t>
            </a:r>
            <a:r>
              <a:rPr lang="tr-TR" dirty="0" smtClean="0"/>
              <a:t> </a:t>
            </a:r>
            <a:r>
              <a:rPr lang="tr-TR" dirty="0" err="1" smtClean="0"/>
              <a:t>theraphy</a:t>
            </a:r>
            <a:r>
              <a:rPr lang="tr-TR" dirty="0" smtClean="0"/>
              <a:t>?</a:t>
            </a:r>
            <a:endParaRPr lang="en-US" dirty="0"/>
          </a:p>
        </p:txBody>
      </p:sp>
      <p:pic>
        <p:nvPicPr>
          <p:cNvPr id="23554" name="Picture 2" descr="Image result for thinking emoj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176" y="395537"/>
            <a:ext cx="1943100" cy="194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507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260648" y="323528"/>
            <a:ext cx="603614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400" dirty="0" smtClean="0">
                <a:solidFill>
                  <a:srgbClr val="FF0000"/>
                </a:solidFill>
              </a:rPr>
              <a:t>Determinant of </a:t>
            </a:r>
            <a:r>
              <a:rPr lang="tr-TR" sz="4400" dirty="0" err="1" smtClean="0">
                <a:solidFill>
                  <a:srgbClr val="FF0000"/>
                </a:solidFill>
              </a:rPr>
              <a:t>theraphy</a:t>
            </a:r>
            <a:r>
              <a:rPr lang="tr-TR" sz="44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tr-TR" sz="4400" dirty="0" err="1" smtClean="0"/>
              <a:t>Sufficient</a:t>
            </a:r>
            <a:r>
              <a:rPr lang="tr-TR" sz="4400" dirty="0" smtClean="0"/>
              <a:t> [</a:t>
            </a:r>
            <a:r>
              <a:rPr lang="tr-TR" sz="4400" dirty="0" err="1" smtClean="0"/>
              <a:t>drug</a:t>
            </a:r>
            <a:r>
              <a:rPr lang="tr-TR" sz="4400" dirty="0" smtClean="0"/>
              <a:t>] in </a:t>
            </a:r>
            <a:r>
              <a:rPr lang="tr-TR" sz="4400" dirty="0" err="1" smtClean="0"/>
              <a:t>urine</a:t>
            </a:r>
            <a:endParaRPr lang="tr-TR" sz="4400" dirty="0" smtClean="0"/>
          </a:p>
          <a:p>
            <a:endParaRPr lang="en-US" sz="4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369973" y="2093514"/>
            <a:ext cx="5817490" cy="132343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Q: </a:t>
            </a:r>
            <a:r>
              <a:rPr lang="tr-TR" sz="4000" b="1" dirty="0" err="1" smtClean="0">
                <a:solidFill>
                  <a:srgbClr val="FF0000"/>
                </a:solidFill>
              </a:rPr>
              <a:t>factors</a:t>
            </a:r>
            <a:r>
              <a:rPr lang="tr-TR" sz="4000" b="1" dirty="0" smtClean="0">
                <a:solidFill>
                  <a:srgbClr val="FF0000"/>
                </a:solidFill>
              </a:rPr>
              <a:t> </a:t>
            </a:r>
            <a:r>
              <a:rPr lang="tr-TR" sz="4000" b="1" dirty="0" err="1" smtClean="0">
                <a:solidFill>
                  <a:srgbClr val="FF0000"/>
                </a:solidFill>
              </a:rPr>
              <a:t>that</a:t>
            </a:r>
            <a:r>
              <a:rPr lang="tr-TR" sz="4000" b="1" dirty="0" smtClean="0">
                <a:solidFill>
                  <a:srgbClr val="FF0000"/>
                </a:solidFill>
              </a:rPr>
              <a:t> </a:t>
            </a:r>
            <a:r>
              <a:rPr lang="tr-TR" sz="4000" dirty="0" err="1" smtClean="0">
                <a:solidFill>
                  <a:srgbClr val="FF0000"/>
                </a:solidFill>
              </a:rPr>
              <a:t>what</a:t>
            </a:r>
            <a:r>
              <a:rPr lang="tr-TR" sz="4000" dirty="0" smtClean="0">
                <a:solidFill>
                  <a:srgbClr val="FF0000"/>
                </a:solidFill>
              </a:rPr>
              <a:t> </a:t>
            </a:r>
            <a:r>
              <a:rPr lang="tr-TR" sz="4000" dirty="0" err="1" smtClean="0">
                <a:solidFill>
                  <a:srgbClr val="FF0000"/>
                </a:solidFill>
              </a:rPr>
              <a:t>affect</a:t>
            </a:r>
            <a:r>
              <a:rPr lang="tr-TR" sz="40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tr-TR" sz="4000" dirty="0" err="1" smtClean="0">
                <a:solidFill>
                  <a:srgbClr val="FF0000"/>
                </a:solidFill>
              </a:rPr>
              <a:t>this</a:t>
            </a:r>
            <a:r>
              <a:rPr lang="tr-TR" sz="4000" dirty="0" smtClean="0">
                <a:solidFill>
                  <a:srgbClr val="FF0000"/>
                </a:solidFill>
              </a:rPr>
              <a:t>?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60648" y="4355976"/>
            <a:ext cx="5423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 smtClean="0"/>
              <a:t>1. </a:t>
            </a:r>
            <a:r>
              <a:rPr lang="tr-TR" sz="4000" dirty="0" err="1" smtClean="0"/>
              <a:t>Plasma</a:t>
            </a:r>
            <a:r>
              <a:rPr lang="tr-TR" sz="4000" dirty="0" smtClean="0"/>
              <a:t> </a:t>
            </a:r>
            <a:r>
              <a:rPr lang="tr-TR" sz="4000" dirty="0" err="1" smtClean="0"/>
              <a:t>concentration</a:t>
            </a:r>
            <a:r>
              <a:rPr lang="tr-TR" sz="4000" dirty="0" smtClean="0"/>
              <a:t>?</a:t>
            </a:r>
            <a:endParaRPr lang="en-US" sz="4000" dirty="0"/>
          </a:p>
        </p:txBody>
      </p:sp>
      <p:sp>
        <p:nvSpPr>
          <p:cNvPr id="7" name="Metin kutusu 6"/>
          <p:cNvSpPr txBox="1"/>
          <p:nvPr/>
        </p:nvSpPr>
        <p:spPr>
          <a:xfrm>
            <a:off x="683104" y="5292080"/>
            <a:ext cx="17652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 smtClean="0"/>
              <a:t>2. GFR?</a:t>
            </a:r>
            <a:endParaRPr lang="en-US" sz="4000" dirty="0"/>
          </a:p>
        </p:txBody>
      </p:sp>
      <p:sp>
        <p:nvSpPr>
          <p:cNvPr id="8" name="Metin kutusu 7"/>
          <p:cNvSpPr txBox="1"/>
          <p:nvPr/>
        </p:nvSpPr>
        <p:spPr>
          <a:xfrm>
            <a:off x="831994" y="6115526"/>
            <a:ext cx="42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 smtClean="0"/>
              <a:t>3. Active transport?</a:t>
            </a:r>
            <a:endParaRPr lang="en-US" sz="4000" dirty="0"/>
          </a:p>
        </p:txBody>
      </p:sp>
      <p:sp>
        <p:nvSpPr>
          <p:cNvPr id="9" name="Metin kutusu 8"/>
          <p:cNvSpPr txBox="1"/>
          <p:nvPr/>
        </p:nvSpPr>
        <p:spPr>
          <a:xfrm>
            <a:off x="1060352" y="6975812"/>
            <a:ext cx="41094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 smtClean="0"/>
              <a:t>4. Protein </a:t>
            </a:r>
            <a:r>
              <a:rPr lang="tr-TR" sz="4000" dirty="0" err="1" smtClean="0"/>
              <a:t>binding</a:t>
            </a:r>
            <a:r>
              <a:rPr lang="tr-TR" sz="4000" dirty="0" smtClean="0"/>
              <a:t>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82723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thinking emoj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800" y="1619672"/>
            <a:ext cx="1943100" cy="194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etin kutusu 4"/>
          <p:cNvSpPr txBox="1"/>
          <p:nvPr/>
        </p:nvSpPr>
        <p:spPr>
          <a:xfrm rot="18754931">
            <a:off x="1456206" y="4573259"/>
            <a:ext cx="31566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 err="1" smtClean="0"/>
              <a:t>Urinal</a:t>
            </a:r>
            <a:r>
              <a:rPr lang="tr-TR" sz="5400" dirty="0" smtClean="0"/>
              <a:t> </a:t>
            </a:r>
            <a:r>
              <a:rPr lang="tr-TR" sz="5400" dirty="0" err="1" smtClean="0"/>
              <a:t>pH</a:t>
            </a:r>
            <a:r>
              <a:rPr lang="tr-TR" sz="5400" dirty="0" smtClean="0"/>
              <a:t>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47151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</TotalTime>
  <Words>627</Words>
  <Application>Microsoft Office PowerPoint</Application>
  <PresentationFormat>Ekran Gösterisi (4:3)</PresentationFormat>
  <Paragraphs>217</Paragraphs>
  <Slides>25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25</vt:i4>
      </vt:variant>
    </vt:vector>
  </HeadingPairs>
  <TitlesOfParts>
    <vt:vector size="29" baseType="lpstr">
      <vt:lpstr>Arial</vt:lpstr>
      <vt:lpstr>Calibri</vt:lpstr>
      <vt:lpstr>Ofis Teması</vt:lpstr>
      <vt:lpstr>1_Varsayılan Tasarım</vt:lpstr>
      <vt:lpstr>PowerPoint Sunusu</vt:lpstr>
      <vt:lpstr>PowerPoint Sunusu</vt:lpstr>
      <vt:lpstr>PowerPoint Sunusu</vt:lpstr>
      <vt:lpstr>PowerPoint Sunusu</vt:lpstr>
      <vt:lpstr>Recurrent UTI</vt:lpstr>
      <vt:lpstr>Symptoms shortly after completion of a therapy suggest structural abnormality</vt:lpstr>
      <vt:lpstr>Acute bacterial prostatitis responds well to antimicrobial theraphy?</vt:lpstr>
      <vt:lpstr>PowerPoint Sunusu</vt:lpstr>
      <vt:lpstr>PowerPoint Sunusu</vt:lpstr>
      <vt:lpstr>PowerPoint Sunusu</vt:lpstr>
      <vt:lpstr>PowerPoint Sunusu</vt:lpstr>
      <vt:lpstr>Pregnancy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ecz</dc:creator>
  <cp:lastModifiedBy>Windows Kullanıcısı</cp:lastModifiedBy>
  <cp:revision>101</cp:revision>
  <dcterms:created xsi:type="dcterms:W3CDTF">2017-02-13T09:18:21Z</dcterms:created>
  <dcterms:modified xsi:type="dcterms:W3CDTF">2020-05-12T06:00:33Z</dcterms:modified>
</cp:coreProperties>
</file>