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thumbnail" Target="docProps/thumbnail0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50" r:id="rId2"/>
    <p:sldId id="548" r:id="rId3"/>
    <p:sldId id="556" r:id="rId4"/>
    <p:sldId id="551" r:id="rId5"/>
    <p:sldId id="557" r:id="rId6"/>
    <p:sldId id="553" r:id="rId7"/>
    <p:sldId id="549" r:id="rId8"/>
    <p:sldId id="558" r:id="rId9"/>
    <p:sldId id="48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5A53"/>
    <a:srgbClr val="FC0053"/>
    <a:srgbClr val="72FF20"/>
    <a:srgbClr val="FD891D"/>
    <a:srgbClr val="FC541A"/>
    <a:srgbClr val="EBEBEB"/>
    <a:srgbClr val="376092"/>
    <a:srgbClr val="7F7F7F"/>
    <a:srgbClr val="82580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711" autoAdjust="0"/>
    <p:restoredTop sz="71808" autoAdjust="0"/>
  </p:normalViewPr>
  <p:slideViewPr>
    <p:cSldViewPr snapToGrid="0">
      <p:cViewPr varScale="1">
        <p:scale>
          <a:sx n="115" d="100"/>
          <a:sy n="115" d="100"/>
        </p:scale>
        <p:origin x="220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21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latin typeface="Arial" pitchFamily="34" charset="0"/>
                <a:cs typeface="Arial" pitchFamily="34" charset="0"/>
              </a:rPr>
              <a:t>© Duarte Design, Inc. 2009</a:t>
            </a:r>
            <a:endParaRPr lang="en-US" sz="1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37EAF2-1DE3-4AC2-BC82-3EF63BED91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9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A8ED9-A90F-43A0-A471-4F79F54F87D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© Duarte Design, Inc. 2009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90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To view this presentation, first, turn up your volume and second,</a:t>
            </a:r>
            <a:r>
              <a:rPr lang="en-US" baseline="0" smtClean="0"/>
              <a:t> launch the self-running slide show.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4DFB0-44CD-4632-8FEA-E6F62CCD500F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5082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1024" y="2130425"/>
            <a:ext cx="4067175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1024" y="3886200"/>
            <a:ext cx="3381376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DD2693C-57C3-4914-8E69-D777D6AA2CC8}" type="datetimeFigureOut">
              <a:rPr lang="en-US" smtClean="0"/>
              <a:t>1/9/2021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259C21E-1789-4DE4-A292-CBB5A0C2C9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124571"/>
            <a:ext cx="4619625" cy="4486275"/>
          </a:xfrm>
          <a:prstGeom prst="rect">
            <a:avLst/>
          </a:prstGeom>
          <a:noFill/>
        </p:spPr>
      </p:pic>
      <p:sp>
        <p:nvSpPr>
          <p:cNvPr id="23" name="Rectangle 210"/>
          <p:cNvSpPr txBox="1">
            <a:spLocks noChangeArrowheads="1"/>
          </p:cNvSpPr>
          <p:nvPr/>
        </p:nvSpPr>
        <p:spPr bwMode="auto">
          <a:xfrm>
            <a:off x="293878" y="3429000"/>
            <a:ext cx="8850122" cy="72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rIns="0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GELİŞİMSEL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TANI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VE</a:t>
            </a:r>
            <a:r>
              <a:rPr lang="tr-TR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 </a:t>
            </a:r>
            <a:r>
              <a:rPr lang="en-US" sz="3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DEĞERLENDİRME</a:t>
            </a:r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/>
            </a:r>
            <a:b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</a:br>
            <a:endParaRPr lang="en-US" sz="2200" dirty="0">
              <a:solidFill>
                <a:srgbClr val="FFFF00"/>
              </a:solidFill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860880" y="4395402"/>
            <a:ext cx="318874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srgbClr val="FFFF00"/>
                </a:solidFill>
                <a:latin typeface="Arial" pitchFamily="34" charset="0"/>
                <a:ea typeface="Arial" charset="0"/>
                <a:cs typeface="Arial" pitchFamily="34" charset="0"/>
              </a:rPr>
              <a:t>Aysel Köksal Akyol</a:t>
            </a:r>
            <a:endParaRPr lang="en-US" sz="3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8949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4196" y="274637"/>
            <a:ext cx="8362604" cy="988897"/>
          </a:xfrm>
        </p:spPr>
        <p:txBody>
          <a:bodyPr>
            <a:noAutofit/>
          </a:bodyPr>
          <a:lstStyle/>
          <a:p>
            <a:pPr algn="ctr"/>
            <a:r>
              <a:rPr lang="tr-TR" sz="3200" dirty="0"/>
              <a:t>Biçimsel Yöntemleri Kullanırken Dikkat Edilecek İlkeler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9011" y="1670858"/>
            <a:ext cx="8387541" cy="4430684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tr-TR" sz="2000" dirty="0" smtClean="0"/>
              <a:t>Uygulanacak </a:t>
            </a:r>
            <a:r>
              <a:rPr lang="tr-TR" sz="2000" dirty="0"/>
              <a:t>test hakkında </a:t>
            </a:r>
            <a:r>
              <a:rPr lang="tr-TR" sz="2000" dirty="0" smtClean="0"/>
              <a:t>bilgi </a:t>
            </a:r>
            <a:r>
              <a:rPr lang="tr-TR" sz="2000" dirty="0"/>
              <a:t>sahibi olunması, uygulama el kitabının dikkatlice </a:t>
            </a:r>
            <a:r>
              <a:rPr lang="tr-TR" sz="2000" dirty="0" smtClean="0"/>
              <a:t>okunması, uygulamaya yönelik sertifikanın alınmış olması </a:t>
            </a:r>
            <a:r>
              <a:rPr lang="tr-TR" sz="2000" dirty="0"/>
              <a:t>gerekir. </a:t>
            </a:r>
            <a:endParaRPr lang="tr-TR" sz="2000" dirty="0" smtClean="0"/>
          </a:p>
          <a:p>
            <a:pPr>
              <a:lnSpc>
                <a:spcPct val="170000"/>
              </a:lnSpc>
            </a:pPr>
            <a:r>
              <a:rPr lang="tr-TR" sz="2000" dirty="0" smtClean="0"/>
              <a:t>Yönergelerin </a:t>
            </a:r>
            <a:r>
              <a:rPr lang="tr-TR" sz="2000" dirty="0"/>
              <a:t>eksiksiz olarak uygulanması açısından varsa kitapta yer alan cümleler önceden çalışılmalı, ilgili maddenin ne kadar tekrar ile sonlandırılacağı dikkate alınmalıdır.  </a:t>
            </a:r>
            <a:endParaRPr lang="tr-TR" sz="2000" dirty="0" smtClean="0"/>
          </a:p>
          <a:p>
            <a:pPr>
              <a:lnSpc>
                <a:spcPct val="170000"/>
              </a:lnSpc>
            </a:pPr>
            <a:r>
              <a:rPr lang="tr-TR" sz="2000" dirty="0" smtClean="0"/>
              <a:t>Materyal </a:t>
            </a:r>
            <a:r>
              <a:rPr lang="tr-TR" sz="2000" dirty="0"/>
              <a:t>kontrolü yapılmalı, uygulama sırasında kullanılacak malzemeler </a:t>
            </a:r>
            <a:r>
              <a:rPr lang="tr-TR" sz="2000" dirty="0" smtClean="0"/>
              <a:t>önceden hazırlanmalıdır.  </a:t>
            </a:r>
          </a:p>
        </p:txBody>
      </p:sp>
    </p:spTree>
    <p:extLst>
      <p:ext uri="{BB962C8B-B14F-4D97-AF65-F5344CB8AC3E}">
        <p14:creationId xmlns:p14="http://schemas.microsoft.com/office/powerpoint/2010/main" val="1221909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7818" y="1600200"/>
            <a:ext cx="8478982" cy="4975167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tr-TR" sz="2000" dirty="0"/>
              <a:t>Test sonuçlarının yorumlanması aşamasında oluşturulan grup raporları ya da bireysel profiller, uzmanların öğrenme </a:t>
            </a:r>
            <a:r>
              <a:rPr lang="tr-TR" sz="2000" dirty="0" smtClean="0"/>
              <a:t>sürecini düzenlemelerine </a:t>
            </a:r>
            <a:r>
              <a:rPr lang="tr-TR" sz="2000" dirty="0"/>
              <a:t>yardımcı olur. Bu nedenler raporların bilimsel ve etik ilkeler doğrultusunda yazılması gerekir. </a:t>
            </a:r>
          </a:p>
          <a:p>
            <a:pPr>
              <a:lnSpc>
                <a:spcPct val="170000"/>
              </a:lnSpc>
            </a:pPr>
            <a:r>
              <a:rPr lang="tr-TR" sz="2000" dirty="0" smtClean="0"/>
              <a:t>Standart </a:t>
            </a:r>
            <a:r>
              <a:rPr lang="tr-TR" sz="2000" dirty="0"/>
              <a:t>testler ile çocuğun bir alandaki performansı belirlenmektedir. Bu nedenle çocuğa test maddelerini öğretme çabasına girilmemelidir.  </a:t>
            </a:r>
          </a:p>
          <a:p>
            <a:pPr>
              <a:lnSpc>
                <a:spcPct val="170000"/>
              </a:lnSpc>
            </a:pPr>
            <a:r>
              <a:rPr lang="tr-TR" sz="2000" dirty="0"/>
              <a:t>Ebeveynlerle yapılan paylaşımlar sırasında fazla ayrıntıya ve teknik terimlere yer verilmeden sonuçların ne anlama geldiği açıklanmalıdır. </a:t>
            </a:r>
          </a:p>
        </p:txBody>
      </p:sp>
      <p:sp>
        <p:nvSpPr>
          <p:cNvPr id="7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dirty="0"/>
              <a:t>Biçimsel Yöntemleri Kullanırken Dikkat Edilecek İlkeler</a:t>
            </a:r>
          </a:p>
        </p:txBody>
      </p:sp>
    </p:spTree>
    <p:extLst>
      <p:ext uri="{BB962C8B-B14F-4D97-AF65-F5344CB8AC3E}">
        <p14:creationId xmlns:p14="http://schemas.microsoft.com/office/powerpoint/2010/main" val="151763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İçerik Yer Tutucusu 2"/>
          <p:cNvSpPr>
            <a:spLocks noGrp="1"/>
          </p:cNvSpPr>
          <p:nvPr>
            <p:ph idx="1"/>
          </p:nvPr>
        </p:nvSpPr>
        <p:spPr>
          <a:xfrm>
            <a:off x="498762" y="1521229"/>
            <a:ext cx="8188037" cy="4712999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tr-TR" sz="2400" dirty="0"/>
              <a:t>Yüksek ya da düşük test puanlarıyla karşılaşıldığında ileriye dönük ne gibi önlemler alınabileceği hakkında konuşulmalıdır.</a:t>
            </a:r>
          </a:p>
          <a:p>
            <a:pPr>
              <a:lnSpc>
                <a:spcPct val="170000"/>
              </a:lnSpc>
            </a:pPr>
            <a:r>
              <a:rPr lang="tr-TR" sz="2400" dirty="0" smtClean="0"/>
              <a:t>Çocuk </a:t>
            </a:r>
            <a:r>
              <a:rPr lang="tr-TR" sz="2400" dirty="0"/>
              <a:t>gelişiminde standart testler, tek başına kullanılmamalı, mutlaka çocukla çalışan uzmanlar ile çocuğun ailesinin değerlendirmesi ve gözlemlerini de içeren çok boyutlu bir bakış açısıyla süreç işlemelidir. </a:t>
            </a:r>
            <a:endParaRPr lang="tr-TR" sz="2400" dirty="0" smtClean="0"/>
          </a:p>
          <a:p>
            <a:pPr>
              <a:lnSpc>
                <a:spcPct val="170000"/>
              </a:lnSpc>
            </a:pPr>
            <a:endParaRPr lang="tr-TR" sz="2400" dirty="0"/>
          </a:p>
        </p:txBody>
      </p:sp>
      <p:sp>
        <p:nvSpPr>
          <p:cNvPr id="7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dirty="0"/>
              <a:t>Biçimsel Yöntemleri Kullanırken Dikkat Edilecek İlkeler</a:t>
            </a:r>
          </a:p>
        </p:txBody>
      </p:sp>
    </p:spTree>
    <p:extLst>
      <p:ext uri="{BB962C8B-B14F-4D97-AF65-F5344CB8AC3E}">
        <p14:creationId xmlns:p14="http://schemas.microsoft.com/office/powerpoint/2010/main" val="1242800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234440"/>
            <a:ext cx="8337666" cy="532430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000" dirty="0"/>
              <a:t>Özellikle tek bir zaman diliminde çocuğun performansına karar vermek oldukça sınırlayıcı bir durumdur. 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Çocuğun gelişimsel açıdan gerçek performansı ancak farklı değerlendirme yöntemlerinin bir arada kullanılması ile mümkün olabilmektedir.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Gelişimsel süreçte çocukların yetenekleri henüz en üst seviyeye ulaşmamış olup, değerlendirme aracının uygulanmasından sonra da gelişim devam etmektedir. Bu nedenle değerlendirmenin süreklilik göstermesi gerekir.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Süreklilik </a:t>
            </a:r>
            <a:r>
              <a:rPr lang="tr-TR" sz="2000" dirty="0"/>
              <a:t>gösteren bir yaklaşımla gelişimin izlenmesi çocuğun lehine bir konudur.</a:t>
            </a:r>
          </a:p>
          <a:p>
            <a:pPr>
              <a:lnSpc>
                <a:spcPct val="150000"/>
              </a:lnSpc>
            </a:pPr>
            <a:endParaRPr lang="tr-TR" sz="2000" dirty="0"/>
          </a:p>
        </p:txBody>
      </p:sp>
      <p:sp>
        <p:nvSpPr>
          <p:cNvPr id="6" name="Unvan 1"/>
          <p:cNvSpPr>
            <a:spLocks noGrp="1"/>
          </p:cNvSpPr>
          <p:nvPr>
            <p:ph type="title"/>
          </p:nvPr>
        </p:nvSpPr>
        <p:spPr>
          <a:xfrm>
            <a:off x="511233" y="203663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tr-TR" sz="3200" dirty="0"/>
              <a:t>Biçimsel Yöntemleri Kullanırken Dikkat Edilecek İlkeler</a:t>
            </a:r>
          </a:p>
        </p:txBody>
      </p:sp>
    </p:spTree>
    <p:extLst>
      <p:ext uri="{BB962C8B-B14F-4D97-AF65-F5344CB8AC3E}">
        <p14:creationId xmlns:p14="http://schemas.microsoft.com/office/powerpoint/2010/main" val="14102591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8323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60000"/>
              </a:lnSpc>
            </a:pPr>
            <a:r>
              <a:rPr lang="tr-TR" dirty="0"/>
              <a:t>Çocukluğa ve çocuğa ilişkin bakış açısı ve inançlar çocuklarla </a:t>
            </a:r>
            <a:r>
              <a:rPr lang="tr-TR" dirty="0" smtClean="0"/>
              <a:t>iletişim biçimimiz </a:t>
            </a:r>
            <a:r>
              <a:rPr lang="tr-TR" dirty="0"/>
              <a:t>ve yaklaşımımızı şekillendirir. </a:t>
            </a:r>
            <a:r>
              <a:rPr lang="tr-TR" dirty="0" smtClean="0"/>
              <a:t>Bu nedenle, test </a:t>
            </a:r>
            <a:r>
              <a:rPr lang="tr-TR" dirty="0"/>
              <a:t>uygulayıcılarının da çocuğa bakış açılarının yetersizliklere ve olumsuzluklara değil çocukların yeteneklerine ve yapabileceklerine yönelik olumlu bir bakış açısı olmalıdır. </a:t>
            </a:r>
            <a:endParaRPr lang="tr-TR" dirty="0" smtClean="0"/>
          </a:p>
          <a:p>
            <a:pPr>
              <a:lnSpc>
                <a:spcPct val="160000"/>
              </a:lnSpc>
            </a:pPr>
            <a:r>
              <a:rPr lang="tr-TR" dirty="0" smtClean="0"/>
              <a:t>Bu </a:t>
            </a:r>
            <a:r>
              <a:rPr lang="tr-TR" dirty="0"/>
              <a:t>noktada test uygulayacak meslek elemanının çocukta yetersizlikler yerine yeteneklere odaklanan bir bakış açısına sahip olması </a:t>
            </a:r>
            <a:r>
              <a:rPr lang="tr-TR" dirty="0" smtClean="0"/>
              <a:t>gerekmektedir</a:t>
            </a:r>
          </a:p>
          <a:p>
            <a:pPr>
              <a:lnSpc>
                <a:spcPct val="160000"/>
              </a:lnSpc>
            </a:pPr>
            <a:endParaRPr lang="tr-TR" dirty="0"/>
          </a:p>
          <a:p>
            <a:pPr>
              <a:lnSpc>
                <a:spcPct val="160000"/>
              </a:lnSpc>
            </a:pPr>
            <a:endParaRPr lang="tr-TR" dirty="0"/>
          </a:p>
        </p:txBody>
      </p:sp>
      <p:sp>
        <p:nvSpPr>
          <p:cNvPr id="8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dirty="0"/>
              <a:t>Biçimsel Yöntemleri Kullanırken Dikkat Edilecek İlkeler</a:t>
            </a:r>
          </a:p>
        </p:txBody>
      </p:sp>
    </p:spTree>
    <p:extLst>
      <p:ext uri="{BB962C8B-B14F-4D97-AF65-F5344CB8AC3E}">
        <p14:creationId xmlns:p14="http://schemas.microsoft.com/office/powerpoint/2010/main" val="186673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507"/>
          </a:xfrm>
        </p:spPr>
        <p:txBody>
          <a:bodyPr>
            <a:noAutofit/>
          </a:bodyPr>
          <a:lstStyle/>
          <a:p>
            <a:pPr algn="ctr"/>
            <a:r>
              <a:rPr lang="tr-TR" sz="3200" dirty="0"/>
              <a:t>Uygun Ölçme Aracına Karar Verme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7570" y="931025"/>
            <a:ext cx="8695113" cy="546977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tr-TR" sz="2400" dirty="0"/>
              <a:t>Değerlendirme aracı ne zaman </a:t>
            </a:r>
            <a:r>
              <a:rPr lang="tr-TR" sz="2400" dirty="0" smtClean="0"/>
              <a:t>geliştirilmiş?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Aracın </a:t>
            </a:r>
            <a:r>
              <a:rPr lang="tr-TR" sz="2400" dirty="0"/>
              <a:t>ortalama uygulama süresi ne kadar</a:t>
            </a:r>
            <a:r>
              <a:rPr lang="tr-TR" sz="2400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Aracın </a:t>
            </a:r>
            <a:r>
              <a:rPr lang="tr-TR" sz="2400" dirty="0"/>
              <a:t>uygulanabileceği yaş aralığı nedir? </a:t>
            </a:r>
          </a:p>
          <a:p>
            <a:pPr>
              <a:lnSpc>
                <a:spcPct val="150000"/>
              </a:lnSpc>
            </a:pPr>
            <a:r>
              <a:rPr lang="tr-TR" sz="2400" dirty="0" smtClean="0"/>
              <a:t>Aracı </a:t>
            </a:r>
            <a:r>
              <a:rPr lang="tr-TR" sz="2400" dirty="0"/>
              <a:t>hangi uzman ya da uzmanlar uygulayabilir?  </a:t>
            </a:r>
            <a:endParaRPr lang="tr-TR" sz="2400" dirty="0" smtClean="0"/>
          </a:p>
          <a:p>
            <a:pPr>
              <a:lnSpc>
                <a:spcPct val="150000"/>
              </a:lnSpc>
            </a:pPr>
            <a:r>
              <a:rPr lang="tr-TR" sz="2400" dirty="0" smtClean="0"/>
              <a:t>Aracın </a:t>
            </a:r>
            <a:r>
              <a:rPr lang="tr-TR" sz="2400" dirty="0"/>
              <a:t>genel amacı nedir? </a:t>
            </a:r>
            <a:r>
              <a:rPr lang="tr-TR" sz="2400" dirty="0" smtClean="0"/>
              <a:t>Değerlendirmenin </a:t>
            </a:r>
            <a:r>
              <a:rPr lang="tr-TR" sz="2400" dirty="0"/>
              <a:t>amaçlarıyla aracın amaçları uyuşuyor mu? Aracın güvenilir bir şekilde kullanılabileceği birden fazla amaç var mı veya bu araç ile spesifik davranış ya da bilgi mi değerlendiriliyor? 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2521358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tr-TR" sz="2400" dirty="0"/>
              <a:t>Araç, standart bir değerlendirme aracı mı? </a:t>
            </a:r>
          </a:p>
          <a:p>
            <a:pPr>
              <a:lnSpc>
                <a:spcPct val="170000"/>
              </a:lnSpc>
            </a:pPr>
            <a:r>
              <a:rPr lang="tr-TR" sz="2400" dirty="0"/>
              <a:t>Aracın alt bileşenleri var mı ve bunlar birbiriyle ilgili mi?  </a:t>
            </a:r>
          </a:p>
          <a:p>
            <a:pPr>
              <a:lnSpc>
                <a:spcPct val="170000"/>
              </a:lnSpc>
            </a:pPr>
            <a:r>
              <a:rPr lang="tr-TR" sz="2400" dirty="0"/>
              <a:t>Aracı uygulamak için özel bir izin, eğitim ya da sertifika gerekli mi?  </a:t>
            </a:r>
          </a:p>
          <a:p>
            <a:pPr>
              <a:lnSpc>
                <a:spcPct val="170000"/>
              </a:lnSpc>
            </a:pPr>
            <a:r>
              <a:rPr lang="tr-TR" sz="2400" dirty="0"/>
              <a:t>Değerlendirme sonuçları nasıl puanlanıyor?  </a:t>
            </a:r>
          </a:p>
          <a:p>
            <a:pPr>
              <a:lnSpc>
                <a:spcPct val="170000"/>
              </a:lnSpc>
            </a:pPr>
            <a:r>
              <a:rPr lang="tr-TR" sz="2400" dirty="0"/>
              <a:t>Araca ait uygulama el kitabında, sonuçları ailelere açık ve anlamlı bir şekilde bildiren öneriler yer alıyor mu? </a:t>
            </a:r>
          </a:p>
          <a:p>
            <a:endParaRPr lang="tr-TR" sz="24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200" dirty="0"/>
              <a:t>Uygun Ölçme Aracına Karar Verme</a:t>
            </a:r>
          </a:p>
        </p:txBody>
      </p:sp>
    </p:spTree>
    <p:extLst>
      <p:ext uri="{BB962C8B-B14F-4D97-AF65-F5344CB8AC3E}">
        <p14:creationId xmlns:p14="http://schemas.microsoft.com/office/powerpoint/2010/main" val="2195945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7267"/>
            <a:ext cx="8229600" cy="1143000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rgbClr val="FFFF00"/>
                </a:solidFill>
              </a:rPr>
              <a:t>Bugünlük bu kadar </a:t>
            </a:r>
            <a:r>
              <a:rPr lang="tr-TR" dirty="0" smtClean="0">
                <a:solidFill>
                  <a:srgbClr val="FFFF00"/>
                </a:solidFill>
                <a:sym typeface="Wingdings"/>
              </a:rPr>
              <a:t> </a:t>
            </a:r>
            <a:endParaRPr lang="tr-TR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75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ve Rules">
  <a:themeElements>
    <a:clrScheme name="Duarte's Five Rules">
      <a:dk1>
        <a:sysClr val="windowText" lastClr="000000"/>
      </a:dk1>
      <a:lt1>
        <a:sysClr val="window" lastClr="FFFFFF"/>
      </a:lt1>
      <a:dk2>
        <a:srgbClr val="000000"/>
      </a:dk2>
      <a:lt2>
        <a:srgbClr val="EEECE1"/>
      </a:lt2>
      <a:accent1>
        <a:srgbClr val="08CFEE"/>
      </a:accent1>
      <a:accent2>
        <a:srgbClr val="F0AA26"/>
      </a:accent2>
      <a:accent3>
        <a:srgbClr val="5DA01F"/>
      </a:accent3>
      <a:accent4>
        <a:srgbClr val="F3EACD"/>
      </a:accent4>
      <a:accent5>
        <a:srgbClr val="4BACC6"/>
      </a:accent5>
      <a:accent6>
        <a:srgbClr val="F79646"/>
      </a:accent6>
      <a:hlink>
        <a:srgbClr val="F0AA26"/>
      </a:hlink>
      <a:folHlink>
        <a:srgbClr val="08CFE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Five Rules.potx</Template>
  <TotalTime>0</TotalTime>
  <Words>479</Words>
  <Application>Microsoft Office PowerPoint</Application>
  <PresentationFormat>Ekran Gösterisi (4:3)</PresentationFormat>
  <Paragraphs>36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Five Rules</vt:lpstr>
      <vt:lpstr>PowerPoint Sunusu</vt:lpstr>
      <vt:lpstr>Biçimsel Yöntemleri Kullanırken Dikkat Edilecek İlkeler</vt:lpstr>
      <vt:lpstr>Biçimsel Yöntemleri Kullanırken Dikkat Edilecek İlkeler</vt:lpstr>
      <vt:lpstr>Biçimsel Yöntemleri Kullanırken Dikkat Edilecek İlkeler</vt:lpstr>
      <vt:lpstr>Biçimsel Yöntemleri Kullanırken Dikkat Edilecek İlkeler</vt:lpstr>
      <vt:lpstr>Biçimsel Yöntemleri Kullanırken Dikkat Edilecek İlkeler</vt:lpstr>
      <vt:lpstr>Uygun Ölçme Aracına Karar Verme</vt:lpstr>
      <vt:lpstr>Uygun Ölçme Aracına Karar Verme</vt:lpstr>
      <vt:lpstr>Bugünlük bu kadar 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2010-04-14T20:04:37Z</dcterms:created>
  <dcterms:modified xsi:type="dcterms:W3CDTF">2021-01-09T20:38:14Z</dcterms:modified>
</cp:coreProperties>
</file>