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5" Type="http://schemas.openxmlformats.org/officeDocument/2006/relationships/metadata/thumbnail" Target="docProps/thumbnail0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 autoCompressPictures="0">
  <p:sldMasterIdLst>
    <p:sldMasterId id="2147483648" r:id="rId1"/>
  </p:sldMasterIdLst>
  <p:notesMasterIdLst>
    <p:notesMasterId r:id="rId11"/>
  </p:notesMasterIdLst>
  <p:handoutMasterIdLst>
    <p:handoutMasterId r:id="rId12"/>
  </p:handoutMasterIdLst>
  <p:sldIdLst>
    <p:sldId id="550" r:id="rId2"/>
    <p:sldId id="548" r:id="rId3"/>
    <p:sldId id="556" r:id="rId4"/>
    <p:sldId id="551" r:id="rId5"/>
    <p:sldId id="557" r:id="rId6"/>
    <p:sldId id="553" r:id="rId7"/>
    <p:sldId id="549" r:id="rId8"/>
    <p:sldId id="558" r:id="rId9"/>
    <p:sldId id="484" r:id="rId1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FD5A53"/>
    <a:srgbClr val="FC0053"/>
    <a:srgbClr val="72FF20"/>
    <a:srgbClr val="FD891D"/>
    <a:srgbClr val="FC541A"/>
    <a:srgbClr val="EBEBEB"/>
    <a:srgbClr val="376092"/>
    <a:srgbClr val="7F7F7F"/>
    <a:srgbClr val="825809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96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napVertSplitter="1" vertBarState="minimized" horzBarState="maximized">
    <p:restoredLeft sz="15711" autoAdjust="0"/>
    <p:restoredTop sz="71808" autoAdjust="0"/>
  </p:normalViewPr>
  <p:slideViewPr>
    <p:cSldViewPr snapToGrid="0">
      <p:cViewPr varScale="1">
        <p:scale>
          <a:sx n="115" d="100"/>
          <a:sy n="115" d="100"/>
        </p:scale>
        <p:origin x="2208" y="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50" d="100"/>
        <a:sy n="50" d="100"/>
      </p:scale>
      <p:origin x="0" y="0"/>
    </p:cViewPr>
  </p:sorterViewPr>
  <p:notesViewPr>
    <p:cSldViewPr snapToGrid="0">
      <p:cViewPr varScale="1">
        <p:scale>
          <a:sx n="82" d="100"/>
          <a:sy n="82" d="100"/>
        </p:scale>
        <p:origin x="-3216" y="-96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r>
              <a:rPr lang="en-US" sz="1000" smtClean="0">
                <a:latin typeface="Arial" pitchFamily="34" charset="0"/>
                <a:cs typeface="Arial" pitchFamily="34" charset="0"/>
              </a:rPr>
              <a:t>© Duarte Design, Inc. 2009</a:t>
            </a:r>
            <a:endParaRPr lang="en-US" sz="100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F37EAF2-1DE3-4AC2-BC82-3EF63BED91B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73933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B1A8ED9-A90F-43A0-A471-4F79F54F87D6}" type="slidenum">
              <a:rPr lang="en-US" smtClean="0"/>
              <a:t>‹#›</a:t>
            </a:fld>
            <a:endParaRPr 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r>
              <a:rPr lang="en-US" sz="100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© Duarte Design, Inc. 2009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409023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mtClean="0"/>
              <a:t>To view this presentation, first, turn up your volume and second,</a:t>
            </a:r>
            <a:r>
              <a:rPr lang="en-US" baseline="0" smtClean="0"/>
              <a:t> launch the self-running slide show.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DB4DFB0-44CD-4632-8FEA-E6F62CCD500F}" type="slidenum">
              <a:rPr lang="en-US" smtClean="0">
                <a:solidFill>
                  <a:prstClr val="black"/>
                </a:solidFill>
              </a:rPr>
              <a:pPr/>
              <a:t>1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2508226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91024" y="2130425"/>
            <a:ext cx="4067175" cy="1470025"/>
          </a:xfrm>
        </p:spPr>
        <p:txBody>
          <a:bodyPr/>
          <a:lstStyle>
            <a:lvl1pPr algn="l">
              <a:defRPr>
                <a:solidFill>
                  <a:schemeClr val="bg1"/>
                </a:solidFill>
              </a:defRPr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391024" y="3886200"/>
            <a:ext cx="3381376" cy="1752600"/>
          </a:xfrm>
        </p:spPr>
        <p:txBody>
          <a:bodyPr/>
          <a:lstStyle>
            <a:lvl1pPr marL="0" indent="0" algn="l">
              <a:buNone/>
              <a:defRPr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Click to edit Master subtitle style</a:t>
            </a:r>
            <a:endParaRPr lang="en-US"/>
          </a:p>
        </p:txBody>
      </p:sp>
      <p:pic>
        <p:nvPicPr>
          <p:cNvPr id="7" name="Picture 2"/>
          <p:cNvPicPr>
            <a:picLocks noChangeAspect="1" noChangeArrowheads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124571"/>
            <a:ext cx="4619625" cy="448627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4DD2693C-57C3-4914-8E69-D777D6AA2CC8}" type="datetimeFigureOut">
              <a:rPr lang="en-US" smtClean="0"/>
              <a:t>1/9/2021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2259C21E-1789-4DE4-A292-CBB5A0C2C9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4DD2693C-57C3-4914-8E69-D777D6AA2CC8}" type="datetimeFigureOut">
              <a:rPr lang="en-US" smtClean="0"/>
              <a:t>1/9/2021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2259C21E-1789-4DE4-A292-CBB5A0C2C9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4DD2693C-57C3-4914-8E69-D777D6AA2CC8}" type="datetimeFigureOut">
              <a:rPr lang="en-US" smtClean="0"/>
              <a:t>1/9/2021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2259C21E-1789-4DE4-A292-CBB5A0C2C9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4DD2693C-57C3-4914-8E69-D777D6AA2CC8}" type="datetimeFigureOut">
              <a:rPr lang="en-US" smtClean="0"/>
              <a:t>1/9/2021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2259C21E-1789-4DE4-A292-CBB5A0C2C9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4DD2693C-57C3-4914-8E69-D777D6AA2CC8}" type="datetimeFigureOut">
              <a:rPr lang="en-US" smtClean="0"/>
              <a:t>1/9/2021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2259C21E-1789-4DE4-A292-CBB5A0C2C9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4DD2693C-57C3-4914-8E69-D777D6AA2CC8}" type="datetimeFigureOut">
              <a:rPr lang="en-US" smtClean="0"/>
              <a:t>1/9/2021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2259C21E-1789-4DE4-A292-CBB5A0C2C9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4DD2693C-57C3-4914-8E69-D777D6AA2CC8}" type="datetimeFigureOut">
              <a:rPr lang="en-US" smtClean="0"/>
              <a:t>1/9/2021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2259C21E-1789-4DE4-A292-CBB5A0C2C9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4DD2693C-57C3-4914-8E69-D777D6AA2CC8}" type="datetimeFigureOut">
              <a:rPr lang="en-US" smtClean="0"/>
              <a:t>1/9/2021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2259C21E-1789-4DE4-A292-CBB5A0C2C9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4DD2693C-57C3-4914-8E69-D777D6AA2CC8}" type="datetimeFigureOut">
              <a:rPr lang="en-US" smtClean="0"/>
              <a:t>1/9/2021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2259C21E-1789-4DE4-A292-CBB5A0C2C9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Drag picture to placeholder or click icon to add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4DD2693C-57C3-4914-8E69-D777D6AA2CC8}" type="datetimeFigureOut">
              <a:rPr lang="en-US" smtClean="0"/>
              <a:t>1/9/2021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2259C21E-1789-4DE4-A292-CBB5A0C2C9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1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spcBef>
          <a:spcPct val="0"/>
        </a:spcBef>
        <a:buNone/>
        <a:defRPr sz="4000" kern="1200">
          <a:solidFill>
            <a:schemeClr val="bg1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/>
        <a:buChar char="•"/>
        <a:defRPr sz="2800" kern="1200">
          <a:solidFill>
            <a:schemeClr val="bg1"/>
          </a:solidFill>
          <a:latin typeface="Arial" pitchFamily="34" charset="0"/>
          <a:ea typeface="+mn-ea"/>
          <a:cs typeface="Arial" pitchFamily="34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/>
        <a:buChar char="–"/>
        <a:defRPr sz="2400" kern="1200">
          <a:solidFill>
            <a:schemeClr val="bg1"/>
          </a:solidFill>
          <a:latin typeface="Arial" pitchFamily="34" charset="0"/>
          <a:ea typeface="+mn-ea"/>
          <a:cs typeface="Arial" pitchFamily="34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bg1"/>
          </a:solidFill>
          <a:latin typeface="Arial" pitchFamily="34" charset="0"/>
          <a:ea typeface="+mn-ea"/>
          <a:cs typeface="Arial" pitchFamily="34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Arial"/>
        <a:buChar char="–"/>
        <a:defRPr sz="1800" kern="1200">
          <a:solidFill>
            <a:schemeClr val="bg1"/>
          </a:solidFill>
          <a:latin typeface="Arial" pitchFamily="34" charset="0"/>
          <a:ea typeface="+mn-ea"/>
          <a:cs typeface="Arial" pitchFamily="34" charset="0"/>
        </a:defRPr>
      </a:lvl4pPr>
      <a:lvl5pPr marL="2057400" indent="-228600" algn="l" defTabSz="914400" rtl="0" eaLnBrk="1" latinLnBrk="0" hangingPunct="1">
        <a:spcBef>
          <a:spcPct val="20000"/>
        </a:spcBef>
        <a:buFont typeface="Arial"/>
        <a:buChar char="»"/>
        <a:defRPr sz="1800" kern="1200">
          <a:solidFill>
            <a:schemeClr val="bg1"/>
          </a:solidFill>
          <a:latin typeface="Arial" pitchFamily="34" charset="0"/>
          <a:ea typeface="+mn-ea"/>
          <a:cs typeface="Arial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26" name="Picture 2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124571"/>
            <a:ext cx="4619625" cy="4486275"/>
          </a:xfrm>
          <a:prstGeom prst="rect">
            <a:avLst/>
          </a:prstGeom>
          <a:noFill/>
        </p:spPr>
      </p:pic>
      <p:sp>
        <p:nvSpPr>
          <p:cNvPr id="23" name="Rectangle 210"/>
          <p:cNvSpPr txBox="1">
            <a:spLocks noChangeArrowheads="1"/>
          </p:cNvSpPr>
          <p:nvPr/>
        </p:nvSpPr>
        <p:spPr bwMode="auto">
          <a:xfrm>
            <a:off x="293878" y="3429000"/>
            <a:ext cx="8850122" cy="7248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0" rIns="0">
            <a:prstTxWarp prst="textNoShape">
              <a:avLst/>
            </a:prstTxWarp>
            <a:noAutofit/>
          </a:bodyPr>
          <a:lstStyle/>
          <a:p>
            <a:pPr algn="ctr">
              <a:lnSpc>
                <a:spcPct val="114000"/>
              </a:lnSpc>
            </a:pPr>
            <a:r>
              <a:rPr lang="tr-TR" sz="3200" dirty="0" smtClean="0">
                <a:solidFill>
                  <a:srgbClr val="FFFF00"/>
                </a:solidFill>
                <a:latin typeface="Arial" pitchFamily="34" charset="0"/>
                <a:ea typeface="Arial" charset="0"/>
                <a:cs typeface="Arial" pitchFamily="34" charset="0"/>
              </a:rPr>
              <a:t>GELİŞİMSEL</a:t>
            </a:r>
            <a:r>
              <a:rPr lang="en-US" sz="3200" dirty="0" smtClean="0">
                <a:solidFill>
                  <a:srgbClr val="FFFF00"/>
                </a:solidFill>
                <a:latin typeface="Arial" pitchFamily="34" charset="0"/>
                <a:ea typeface="Arial" charset="0"/>
                <a:cs typeface="Arial" pitchFamily="34" charset="0"/>
              </a:rPr>
              <a:t> TANI</a:t>
            </a:r>
            <a:r>
              <a:rPr lang="tr-TR" sz="3200" dirty="0" smtClean="0">
                <a:solidFill>
                  <a:srgbClr val="FFFF00"/>
                </a:solidFill>
                <a:latin typeface="Arial" pitchFamily="34" charset="0"/>
                <a:ea typeface="Arial" charset="0"/>
                <a:cs typeface="Arial" pitchFamily="34" charset="0"/>
              </a:rPr>
              <a:t> </a:t>
            </a:r>
            <a:r>
              <a:rPr lang="en-US" sz="3200" dirty="0" smtClean="0">
                <a:solidFill>
                  <a:srgbClr val="FFFF00"/>
                </a:solidFill>
                <a:latin typeface="Arial" pitchFamily="34" charset="0"/>
                <a:ea typeface="Arial" charset="0"/>
                <a:cs typeface="Arial" pitchFamily="34" charset="0"/>
              </a:rPr>
              <a:t>VE</a:t>
            </a:r>
            <a:r>
              <a:rPr lang="tr-TR" sz="3200" dirty="0" smtClean="0">
                <a:solidFill>
                  <a:srgbClr val="FFFF00"/>
                </a:solidFill>
                <a:latin typeface="Arial" pitchFamily="34" charset="0"/>
                <a:ea typeface="Arial" charset="0"/>
                <a:cs typeface="Arial" pitchFamily="34" charset="0"/>
              </a:rPr>
              <a:t> </a:t>
            </a:r>
            <a:r>
              <a:rPr lang="en-US" sz="3200" dirty="0" smtClean="0">
                <a:solidFill>
                  <a:srgbClr val="FFFF00"/>
                </a:solidFill>
                <a:latin typeface="Arial" pitchFamily="34" charset="0"/>
                <a:ea typeface="Arial" charset="0"/>
                <a:cs typeface="Arial" pitchFamily="34" charset="0"/>
              </a:rPr>
              <a:t>DEĞERLENDİRME</a:t>
            </a:r>
            <a:r>
              <a:rPr lang="en-US" sz="2200" dirty="0" smtClean="0">
                <a:solidFill>
                  <a:srgbClr val="FFFF00"/>
                </a:solidFill>
                <a:latin typeface="Arial" pitchFamily="34" charset="0"/>
                <a:ea typeface="Arial" charset="0"/>
                <a:cs typeface="Arial" pitchFamily="34" charset="0"/>
              </a:rPr>
              <a:t/>
            </a:r>
            <a:br>
              <a:rPr lang="en-US" sz="2200" dirty="0" smtClean="0">
                <a:solidFill>
                  <a:srgbClr val="FFFF00"/>
                </a:solidFill>
                <a:latin typeface="Arial" pitchFamily="34" charset="0"/>
                <a:ea typeface="Arial" charset="0"/>
                <a:cs typeface="Arial" pitchFamily="34" charset="0"/>
              </a:rPr>
            </a:br>
            <a:endParaRPr lang="en-US" sz="2200" dirty="0">
              <a:solidFill>
                <a:srgbClr val="FFFF00"/>
              </a:solidFill>
              <a:latin typeface="Arial" pitchFamily="34" charset="0"/>
              <a:ea typeface="Arial" charset="0"/>
              <a:cs typeface="Arial" pitchFamily="34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5860880" y="4395402"/>
            <a:ext cx="3188747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200" dirty="0" smtClean="0">
                <a:solidFill>
                  <a:srgbClr val="FFFF00"/>
                </a:solidFill>
                <a:latin typeface="Arial" pitchFamily="34" charset="0"/>
                <a:ea typeface="Arial" charset="0"/>
                <a:cs typeface="Arial" pitchFamily="34" charset="0"/>
              </a:rPr>
              <a:t>Aysel Köksal Akyol</a:t>
            </a:r>
            <a:endParaRPr lang="en-US" sz="3600" dirty="0">
              <a:solidFill>
                <a:srgbClr val="FFFF0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30894920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324196" y="274637"/>
            <a:ext cx="8362604" cy="988897"/>
          </a:xfrm>
        </p:spPr>
        <p:txBody>
          <a:bodyPr>
            <a:noAutofit/>
          </a:bodyPr>
          <a:lstStyle/>
          <a:p>
            <a:pPr algn="ctr"/>
            <a:r>
              <a:rPr lang="tr-TR" sz="3200" dirty="0"/>
              <a:t>Biçimsel Yöntemleri Kullanırken Dikkat Edilecek İlkeler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99011" y="1670858"/>
            <a:ext cx="8387541" cy="4430684"/>
          </a:xfrm>
        </p:spPr>
        <p:txBody>
          <a:bodyPr>
            <a:noAutofit/>
          </a:bodyPr>
          <a:lstStyle/>
          <a:p>
            <a:pPr>
              <a:lnSpc>
                <a:spcPct val="170000"/>
              </a:lnSpc>
            </a:pPr>
            <a:r>
              <a:rPr lang="tr-TR" sz="2000" dirty="0" smtClean="0"/>
              <a:t>Uygulanacak </a:t>
            </a:r>
            <a:r>
              <a:rPr lang="tr-TR" sz="2000" dirty="0"/>
              <a:t>test hakkında </a:t>
            </a:r>
            <a:r>
              <a:rPr lang="tr-TR" sz="2000" dirty="0" smtClean="0"/>
              <a:t>bilgi </a:t>
            </a:r>
            <a:r>
              <a:rPr lang="tr-TR" sz="2000" dirty="0"/>
              <a:t>sahibi olunması, uygulama el kitabının dikkatlice </a:t>
            </a:r>
            <a:r>
              <a:rPr lang="tr-TR" sz="2000" dirty="0" smtClean="0"/>
              <a:t>okunması, uygulamaya yönelik sertifikanın alınmış olması </a:t>
            </a:r>
            <a:r>
              <a:rPr lang="tr-TR" sz="2000" dirty="0"/>
              <a:t>gerekir. </a:t>
            </a:r>
            <a:endParaRPr lang="tr-TR" sz="2000" dirty="0" smtClean="0"/>
          </a:p>
          <a:p>
            <a:pPr>
              <a:lnSpc>
                <a:spcPct val="170000"/>
              </a:lnSpc>
            </a:pPr>
            <a:r>
              <a:rPr lang="tr-TR" sz="2000" dirty="0" smtClean="0"/>
              <a:t>Yönergelerin </a:t>
            </a:r>
            <a:r>
              <a:rPr lang="tr-TR" sz="2000" dirty="0"/>
              <a:t>eksiksiz olarak uygulanması açısından varsa kitapta yer alan cümleler önceden çalışılmalı, ilgili maddenin ne kadar tekrar ile sonlandırılacağı dikkate alınmalıdır.  </a:t>
            </a:r>
            <a:endParaRPr lang="tr-TR" sz="2000" dirty="0" smtClean="0"/>
          </a:p>
          <a:p>
            <a:pPr>
              <a:lnSpc>
                <a:spcPct val="170000"/>
              </a:lnSpc>
            </a:pPr>
            <a:r>
              <a:rPr lang="tr-TR" sz="2000" dirty="0" smtClean="0"/>
              <a:t>Materyal </a:t>
            </a:r>
            <a:r>
              <a:rPr lang="tr-TR" sz="2000" dirty="0"/>
              <a:t>kontrolü yapılmalı, uygulama sırasında kullanılacak malzemeler </a:t>
            </a:r>
            <a:r>
              <a:rPr lang="tr-TR" sz="2000" dirty="0" smtClean="0"/>
              <a:t>önceden hazırlanmalıdır.  </a:t>
            </a:r>
          </a:p>
        </p:txBody>
      </p:sp>
    </p:spTree>
    <p:extLst>
      <p:ext uri="{BB962C8B-B14F-4D97-AF65-F5344CB8AC3E}">
        <p14:creationId xmlns:p14="http://schemas.microsoft.com/office/powerpoint/2010/main" val="122190963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207818" y="1600200"/>
            <a:ext cx="8478982" cy="4975167"/>
          </a:xfrm>
        </p:spPr>
        <p:txBody>
          <a:bodyPr>
            <a:noAutofit/>
          </a:bodyPr>
          <a:lstStyle/>
          <a:p>
            <a:pPr>
              <a:lnSpc>
                <a:spcPct val="170000"/>
              </a:lnSpc>
            </a:pPr>
            <a:r>
              <a:rPr lang="tr-TR" sz="2000" dirty="0"/>
              <a:t>Test sonuçlarının yorumlanması aşamasında oluşturulan grup raporları ya da bireysel profiller, uzmanların öğrenme </a:t>
            </a:r>
            <a:r>
              <a:rPr lang="tr-TR" sz="2000" dirty="0" smtClean="0"/>
              <a:t>sürecini düzenlemelerine </a:t>
            </a:r>
            <a:r>
              <a:rPr lang="tr-TR" sz="2000" dirty="0"/>
              <a:t>yardımcı olur. Bu nedenler raporların bilimsel ve etik ilkeler doğrultusunda yazılması gerekir. </a:t>
            </a:r>
          </a:p>
          <a:p>
            <a:pPr>
              <a:lnSpc>
                <a:spcPct val="170000"/>
              </a:lnSpc>
            </a:pPr>
            <a:r>
              <a:rPr lang="tr-TR" sz="2000" dirty="0" smtClean="0"/>
              <a:t>Standart </a:t>
            </a:r>
            <a:r>
              <a:rPr lang="tr-TR" sz="2000" dirty="0"/>
              <a:t>testler ile çocuğun bir alandaki performansı belirlenmektedir. Bu nedenle çocuğa test maddelerini öğretme çabasına girilmemelidir.  </a:t>
            </a:r>
          </a:p>
          <a:p>
            <a:pPr>
              <a:lnSpc>
                <a:spcPct val="170000"/>
              </a:lnSpc>
            </a:pPr>
            <a:r>
              <a:rPr lang="tr-TR" sz="2000" dirty="0"/>
              <a:t>Ebeveynlerle yapılan paylaşımlar sırasında fazla ayrıntıya ve teknik terimlere yer verilmeden sonuçların ne anlama geldiği açıklanmalıdır. </a:t>
            </a:r>
          </a:p>
        </p:txBody>
      </p:sp>
      <p:sp>
        <p:nvSpPr>
          <p:cNvPr id="7" name="Unvan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tr-TR" sz="3200" dirty="0"/>
              <a:t>Biçimsel Yöntemleri Kullanırken Dikkat Edilecek İlkeler</a:t>
            </a:r>
          </a:p>
        </p:txBody>
      </p:sp>
    </p:spTree>
    <p:extLst>
      <p:ext uri="{BB962C8B-B14F-4D97-AF65-F5344CB8AC3E}">
        <p14:creationId xmlns:p14="http://schemas.microsoft.com/office/powerpoint/2010/main" val="15176398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İçerik Yer Tutucusu 2"/>
          <p:cNvSpPr>
            <a:spLocks noGrp="1"/>
          </p:cNvSpPr>
          <p:nvPr>
            <p:ph idx="1"/>
          </p:nvPr>
        </p:nvSpPr>
        <p:spPr>
          <a:xfrm>
            <a:off x="498762" y="1521229"/>
            <a:ext cx="8188037" cy="4712999"/>
          </a:xfrm>
        </p:spPr>
        <p:txBody>
          <a:bodyPr>
            <a:noAutofit/>
          </a:bodyPr>
          <a:lstStyle/>
          <a:p>
            <a:pPr>
              <a:lnSpc>
                <a:spcPct val="170000"/>
              </a:lnSpc>
            </a:pPr>
            <a:r>
              <a:rPr lang="tr-TR" sz="2400" dirty="0"/>
              <a:t>Yüksek ya da düşük test puanlarıyla karşılaşıldığında ileriye dönük ne gibi önlemler alınabileceği hakkında konuşulmalıdır.</a:t>
            </a:r>
          </a:p>
          <a:p>
            <a:pPr>
              <a:lnSpc>
                <a:spcPct val="170000"/>
              </a:lnSpc>
            </a:pPr>
            <a:r>
              <a:rPr lang="tr-TR" sz="2400" dirty="0" smtClean="0"/>
              <a:t>Çocuk </a:t>
            </a:r>
            <a:r>
              <a:rPr lang="tr-TR" sz="2400" dirty="0"/>
              <a:t>gelişiminde standart testler, tek başına kullanılmamalı, mutlaka çocukla çalışan uzmanlar ile çocuğun ailesinin değerlendirmesi ve gözlemlerini de içeren çok boyutlu bir bakış açısıyla süreç işlemelidir. </a:t>
            </a:r>
            <a:endParaRPr lang="tr-TR" sz="2400" dirty="0" smtClean="0"/>
          </a:p>
          <a:p>
            <a:pPr>
              <a:lnSpc>
                <a:spcPct val="170000"/>
              </a:lnSpc>
            </a:pPr>
            <a:endParaRPr lang="tr-TR" sz="2400" dirty="0"/>
          </a:p>
        </p:txBody>
      </p:sp>
      <p:sp>
        <p:nvSpPr>
          <p:cNvPr id="7" name="Unvan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tr-TR" sz="3200" dirty="0"/>
              <a:t>Biçimsel Yöntemleri Kullanırken Dikkat Edilecek İlkeler</a:t>
            </a:r>
          </a:p>
        </p:txBody>
      </p:sp>
    </p:spTree>
    <p:extLst>
      <p:ext uri="{BB962C8B-B14F-4D97-AF65-F5344CB8AC3E}">
        <p14:creationId xmlns:p14="http://schemas.microsoft.com/office/powerpoint/2010/main" val="124280064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200" y="1234440"/>
            <a:ext cx="8337666" cy="5324302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</a:pPr>
            <a:r>
              <a:rPr lang="tr-TR" sz="2000" dirty="0"/>
              <a:t>Özellikle tek bir zaman diliminde çocuğun performansına karar vermek oldukça sınırlayıcı bir durumdur. </a:t>
            </a:r>
          </a:p>
          <a:p>
            <a:pPr>
              <a:lnSpc>
                <a:spcPct val="150000"/>
              </a:lnSpc>
            </a:pPr>
            <a:r>
              <a:rPr lang="tr-TR" sz="2000" dirty="0"/>
              <a:t>Çocuğun gelişimsel açıdan gerçek performansı ancak farklı değerlendirme yöntemlerinin bir arada kullanılması ile mümkün olabilmektedir. </a:t>
            </a:r>
          </a:p>
          <a:p>
            <a:pPr>
              <a:lnSpc>
                <a:spcPct val="150000"/>
              </a:lnSpc>
            </a:pPr>
            <a:r>
              <a:rPr lang="tr-TR" sz="2000" dirty="0" smtClean="0"/>
              <a:t>Gelişimsel süreçte çocukların yetenekleri henüz en üst seviyeye ulaşmamış olup, değerlendirme aracının uygulanmasından sonra da gelişim devam etmektedir. Bu nedenle değerlendirmenin süreklilik göstermesi gerekir. </a:t>
            </a:r>
          </a:p>
          <a:p>
            <a:pPr>
              <a:lnSpc>
                <a:spcPct val="150000"/>
              </a:lnSpc>
            </a:pPr>
            <a:r>
              <a:rPr lang="tr-TR" sz="2000" dirty="0" smtClean="0"/>
              <a:t>Süreklilik </a:t>
            </a:r>
            <a:r>
              <a:rPr lang="tr-TR" sz="2000" dirty="0"/>
              <a:t>gösteren bir yaklaşımla gelişimin izlenmesi çocuğun lehine bir konudur.</a:t>
            </a:r>
          </a:p>
          <a:p>
            <a:pPr>
              <a:lnSpc>
                <a:spcPct val="150000"/>
              </a:lnSpc>
            </a:pPr>
            <a:endParaRPr lang="tr-TR" sz="2000" dirty="0"/>
          </a:p>
        </p:txBody>
      </p:sp>
      <p:sp>
        <p:nvSpPr>
          <p:cNvPr id="6" name="Unvan 1"/>
          <p:cNvSpPr>
            <a:spLocks noGrp="1"/>
          </p:cNvSpPr>
          <p:nvPr>
            <p:ph type="title"/>
          </p:nvPr>
        </p:nvSpPr>
        <p:spPr>
          <a:xfrm>
            <a:off x="511233" y="203663"/>
            <a:ext cx="8229600" cy="1143000"/>
          </a:xfrm>
        </p:spPr>
        <p:txBody>
          <a:bodyPr>
            <a:noAutofit/>
          </a:bodyPr>
          <a:lstStyle/>
          <a:p>
            <a:pPr algn="ctr"/>
            <a:r>
              <a:rPr lang="tr-TR" sz="3200" dirty="0"/>
              <a:t>Biçimsel Yöntemleri Kullanırken Dikkat Edilecek İlkeler</a:t>
            </a:r>
          </a:p>
        </p:txBody>
      </p:sp>
    </p:spTree>
    <p:extLst>
      <p:ext uri="{BB962C8B-B14F-4D97-AF65-F5344CB8AC3E}">
        <p14:creationId xmlns:p14="http://schemas.microsoft.com/office/powerpoint/2010/main" val="141025918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083233"/>
          </a:xfrm>
        </p:spPr>
        <p:txBody>
          <a:bodyPr>
            <a:normAutofit fontScale="85000" lnSpcReduction="20000"/>
          </a:bodyPr>
          <a:lstStyle/>
          <a:p>
            <a:pPr>
              <a:lnSpc>
                <a:spcPct val="160000"/>
              </a:lnSpc>
            </a:pPr>
            <a:r>
              <a:rPr lang="tr-TR" dirty="0"/>
              <a:t>Çocukluğa ve çocuğa ilişkin bakış açısı ve inançlar çocuklarla </a:t>
            </a:r>
            <a:r>
              <a:rPr lang="tr-TR" dirty="0" smtClean="0"/>
              <a:t>iletişim biçimimiz </a:t>
            </a:r>
            <a:r>
              <a:rPr lang="tr-TR" dirty="0"/>
              <a:t>ve yaklaşımımızı şekillendirir. </a:t>
            </a:r>
            <a:r>
              <a:rPr lang="tr-TR" dirty="0" smtClean="0"/>
              <a:t>Bu nedenle, test </a:t>
            </a:r>
            <a:r>
              <a:rPr lang="tr-TR" dirty="0"/>
              <a:t>uygulayıcılarının da çocuğa bakış açılarının yetersizliklere ve olumsuzluklara değil çocukların yeteneklerine ve yapabileceklerine yönelik olumlu bir bakış açısı olmalıdır. </a:t>
            </a:r>
            <a:endParaRPr lang="tr-TR" dirty="0" smtClean="0"/>
          </a:p>
          <a:p>
            <a:pPr>
              <a:lnSpc>
                <a:spcPct val="160000"/>
              </a:lnSpc>
            </a:pPr>
            <a:r>
              <a:rPr lang="tr-TR" dirty="0" smtClean="0"/>
              <a:t>Bu </a:t>
            </a:r>
            <a:r>
              <a:rPr lang="tr-TR" dirty="0"/>
              <a:t>noktada test uygulayacak meslek elemanının çocukta yetersizlikler yerine yeteneklere odaklanan bir bakış açısına sahip olması </a:t>
            </a:r>
            <a:r>
              <a:rPr lang="tr-TR" dirty="0" smtClean="0"/>
              <a:t>gerekmektedir</a:t>
            </a:r>
          </a:p>
          <a:p>
            <a:pPr>
              <a:lnSpc>
                <a:spcPct val="160000"/>
              </a:lnSpc>
            </a:pPr>
            <a:endParaRPr lang="tr-TR" dirty="0"/>
          </a:p>
          <a:p>
            <a:pPr>
              <a:lnSpc>
                <a:spcPct val="160000"/>
              </a:lnSpc>
            </a:pPr>
            <a:endParaRPr lang="tr-TR" dirty="0"/>
          </a:p>
        </p:txBody>
      </p:sp>
      <p:sp>
        <p:nvSpPr>
          <p:cNvPr id="8" name="Unvan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tr-TR" sz="3200" dirty="0"/>
              <a:t>Biçimsel Yöntemleri Kullanırken Dikkat Edilecek İlkeler</a:t>
            </a:r>
          </a:p>
        </p:txBody>
      </p:sp>
    </p:spTree>
    <p:extLst>
      <p:ext uri="{BB962C8B-B14F-4D97-AF65-F5344CB8AC3E}">
        <p14:creationId xmlns:p14="http://schemas.microsoft.com/office/powerpoint/2010/main" val="186673375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73507"/>
          </a:xfrm>
        </p:spPr>
        <p:txBody>
          <a:bodyPr>
            <a:noAutofit/>
          </a:bodyPr>
          <a:lstStyle/>
          <a:p>
            <a:pPr algn="ctr"/>
            <a:r>
              <a:rPr lang="tr-TR" sz="3200" dirty="0"/>
              <a:t>Uygun Ölçme Aracına Karar Verme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07570" y="931025"/>
            <a:ext cx="8695113" cy="5469775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</a:pPr>
            <a:r>
              <a:rPr lang="tr-TR" sz="2400" dirty="0"/>
              <a:t>Değerlendirme aracı ne zaman </a:t>
            </a:r>
            <a:r>
              <a:rPr lang="tr-TR" sz="2400" dirty="0" smtClean="0"/>
              <a:t>geliştirilmiş? </a:t>
            </a:r>
          </a:p>
          <a:p>
            <a:pPr>
              <a:lnSpc>
                <a:spcPct val="150000"/>
              </a:lnSpc>
            </a:pPr>
            <a:r>
              <a:rPr lang="tr-TR" sz="2400" dirty="0" smtClean="0"/>
              <a:t>Aracın </a:t>
            </a:r>
            <a:r>
              <a:rPr lang="tr-TR" sz="2400" dirty="0"/>
              <a:t>ortalama uygulama süresi ne kadar</a:t>
            </a:r>
            <a:r>
              <a:rPr lang="tr-TR" sz="2400" dirty="0" smtClean="0"/>
              <a:t>?</a:t>
            </a:r>
          </a:p>
          <a:p>
            <a:pPr>
              <a:lnSpc>
                <a:spcPct val="150000"/>
              </a:lnSpc>
            </a:pPr>
            <a:r>
              <a:rPr lang="tr-TR" sz="2400" dirty="0" smtClean="0"/>
              <a:t>Aracın </a:t>
            </a:r>
            <a:r>
              <a:rPr lang="tr-TR" sz="2400" dirty="0"/>
              <a:t>uygulanabileceği yaş aralığı nedir? </a:t>
            </a:r>
          </a:p>
          <a:p>
            <a:pPr>
              <a:lnSpc>
                <a:spcPct val="150000"/>
              </a:lnSpc>
            </a:pPr>
            <a:r>
              <a:rPr lang="tr-TR" sz="2400" dirty="0" smtClean="0"/>
              <a:t>Aracı </a:t>
            </a:r>
            <a:r>
              <a:rPr lang="tr-TR" sz="2400" dirty="0"/>
              <a:t>hangi uzman ya da uzmanlar uygulayabilir?  </a:t>
            </a:r>
            <a:endParaRPr lang="tr-TR" sz="2400" dirty="0" smtClean="0"/>
          </a:p>
          <a:p>
            <a:pPr>
              <a:lnSpc>
                <a:spcPct val="150000"/>
              </a:lnSpc>
            </a:pPr>
            <a:r>
              <a:rPr lang="tr-TR" sz="2400" dirty="0" smtClean="0"/>
              <a:t>Aracın </a:t>
            </a:r>
            <a:r>
              <a:rPr lang="tr-TR" sz="2400" dirty="0"/>
              <a:t>genel amacı nedir? </a:t>
            </a:r>
            <a:r>
              <a:rPr lang="tr-TR" sz="2400" dirty="0" smtClean="0"/>
              <a:t>Değerlendirmenin </a:t>
            </a:r>
            <a:r>
              <a:rPr lang="tr-TR" sz="2400" dirty="0"/>
              <a:t>amaçlarıyla aracın amaçları uyuşuyor mu? Aracın güvenilir bir şekilde kullanılabileceği birden fazla amaç var mı veya bu araç ile spesifik davranış ya da bilgi mi değerlendiriliyor? </a:t>
            </a:r>
            <a:endParaRPr lang="tr-TR" sz="2400" dirty="0" smtClean="0"/>
          </a:p>
        </p:txBody>
      </p:sp>
    </p:spTree>
    <p:extLst>
      <p:ext uri="{BB962C8B-B14F-4D97-AF65-F5344CB8AC3E}">
        <p14:creationId xmlns:p14="http://schemas.microsoft.com/office/powerpoint/2010/main" val="252135868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>
              <a:lnSpc>
                <a:spcPct val="170000"/>
              </a:lnSpc>
            </a:pPr>
            <a:r>
              <a:rPr lang="tr-TR" sz="2400" dirty="0"/>
              <a:t>Araç, standart bir değerlendirme aracı mı? </a:t>
            </a:r>
          </a:p>
          <a:p>
            <a:pPr>
              <a:lnSpc>
                <a:spcPct val="170000"/>
              </a:lnSpc>
            </a:pPr>
            <a:r>
              <a:rPr lang="tr-TR" sz="2400" dirty="0"/>
              <a:t>Aracın alt bileşenleri var mı ve bunlar birbiriyle ilgili mi?  </a:t>
            </a:r>
          </a:p>
          <a:p>
            <a:pPr>
              <a:lnSpc>
                <a:spcPct val="170000"/>
              </a:lnSpc>
            </a:pPr>
            <a:r>
              <a:rPr lang="tr-TR" sz="2400" dirty="0"/>
              <a:t>Aracı uygulamak için özel bir izin, eğitim ya da sertifika gerekli mi?  </a:t>
            </a:r>
          </a:p>
          <a:p>
            <a:pPr>
              <a:lnSpc>
                <a:spcPct val="170000"/>
              </a:lnSpc>
            </a:pPr>
            <a:r>
              <a:rPr lang="tr-TR" sz="2400" dirty="0"/>
              <a:t>Değerlendirme sonuçları nasıl puanlanıyor?  </a:t>
            </a:r>
          </a:p>
          <a:p>
            <a:pPr>
              <a:lnSpc>
                <a:spcPct val="170000"/>
              </a:lnSpc>
            </a:pPr>
            <a:r>
              <a:rPr lang="tr-TR" sz="2400" dirty="0"/>
              <a:t>Araca ait uygulama el kitabında, sonuçları ailelere açık ve anlamlı bir şekilde bildiren öneriler yer alıyor mu? </a:t>
            </a:r>
          </a:p>
          <a:p>
            <a:endParaRPr lang="tr-TR" sz="2400" dirty="0"/>
          </a:p>
        </p:txBody>
      </p:sp>
      <p:sp>
        <p:nvSpPr>
          <p:cNvPr id="4" name="Unvan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tr-TR" sz="3200" dirty="0"/>
              <a:t>Uygun Ölçme Aracına Karar Verme</a:t>
            </a:r>
          </a:p>
        </p:txBody>
      </p:sp>
    </p:spTree>
    <p:extLst>
      <p:ext uri="{BB962C8B-B14F-4D97-AF65-F5344CB8AC3E}">
        <p14:creationId xmlns:p14="http://schemas.microsoft.com/office/powerpoint/2010/main" val="219594564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437267"/>
            <a:ext cx="8229600" cy="1143000"/>
          </a:xfrm>
        </p:spPr>
        <p:txBody>
          <a:bodyPr/>
          <a:lstStyle/>
          <a:p>
            <a:pPr algn="ctr"/>
            <a:r>
              <a:rPr lang="tr-TR" dirty="0" smtClean="0">
                <a:solidFill>
                  <a:srgbClr val="FFFF00"/>
                </a:solidFill>
              </a:rPr>
              <a:t>Bugünlük bu kadar </a:t>
            </a:r>
            <a:r>
              <a:rPr lang="tr-TR" dirty="0" smtClean="0">
                <a:solidFill>
                  <a:srgbClr val="FFFF00"/>
                </a:solidFill>
                <a:sym typeface="Wingdings"/>
              </a:rPr>
              <a:t> </a:t>
            </a:r>
            <a:endParaRPr lang="tr-TR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067505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Five Rules">
  <a:themeElements>
    <a:clrScheme name="Duarte's Five Rules">
      <a:dk1>
        <a:sysClr val="windowText" lastClr="000000"/>
      </a:dk1>
      <a:lt1>
        <a:sysClr val="window" lastClr="FFFFFF"/>
      </a:lt1>
      <a:dk2>
        <a:srgbClr val="000000"/>
      </a:dk2>
      <a:lt2>
        <a:srgbClr val="EEECE1"/>
      </a:lt2>
      <a:accent1>
        <a:srgbClr val="08CFEE"/>
      </a:accent1>
      <a:accent2>
        <a:srgbClr val="F0AA26"/>
      </a:accent2>
      <a:accent3>
        <a:srgbClr val="5DA01F"/>
      </a:accent3>
      <a:accent4>
        <a:srgbClr val="F3EACD"/>
      </a:accent4>
      <a:accent5>
        <a:srgbClr val="4BACC6"/>
      </a:accent5>
      <a:accent6>
        <a:srgbClr val="F79646"/>
      </a:accent6>
      <a:hlink>
        <a:srgbClr val="F0AA26"/>
      </a:hlink>
      <a:folHlink>
        <a:srgbClr val="08CFEE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Five Rules.potx</Template>
  <TotalTime>0</TotalTime>
  <Words>479</Words>
  <Application>Microsoft Office PowerPoint</Application>
  <PresentationFormat>Ekran Gösterisi (4:3)</PresentationFormat>
  <Paragraphs>36</Paragraphs>
  <Slides>9</Slides>
  <Notes>1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9</vt:i4>
      </vt:variant>
    </vt:vector>
  </HeadingPairs>
  <TitlesOfParts>
    <vt:vector size="13" baseType="lpstr">
      <vt:lpstr>Arial</vt:lpstr>
      <vt:lpstr>Calibri</vt:lpstr>
      <vt:lpstr>Wingdings</vt:lpstr>
      <vt:lpstr>Five Rules</vt:lpstr>
      <vt:lpstr>PowerPoint Sunusu</vt:lpstr>
      <vt:lpstr>Biçimsel Yöntemleri Kullanırken Dikkat Edilecek İlkeler</vt:lpstr>
      <vt:lpstr>Biçimsel Yöntemleri Kullanırken Dikkat Edilecek İlkeler</vt:lpstr>
      <vt:lpstr>Biçimsel Yöntemleri Kullanırken Dikkat Edilecek İlkeler</vt:lpstr>
      <vt:lpstr>Biçimsel Yöntemleri Kullanırken Dikkat Edilecek İlkeler</vt:lpstr>
      <vt:lpstr>Biçimsel Yöntemleri Kullanırken Dikkat Edilecek İlkeler</vt:lpstr>
      <vt:lpstr>Uygun Ölçme Aracına Karar Verme</vt:lpstr>
      <vt:lpstr>Uygun Ölçme Aracına Karar Verme</vt:lpstr>
      <vt:lpstr>Bugünlük bu kadar 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/>
  <cp:revision>1</cp:revision>
  <dcterms:created xsi:type="dcterms:W3CDTF">2010-04-14T20:04:37Z</dcterms:created>
  <dcterms:modified xsi:type="dcterms:W3CDTF">2021-01-09T20:38:14Z</dcterms:modified>
</cp:coreProperties>
</file>