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5" r:id="rId10"/>
    <p:sldId id="269" r:id="rId11"/>
    <p:sldId id="267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91" r:id="rId23"/>
    <p:sldId id="282" r:id="rId24"/>
    <p:sldId id="283" r:id="rId25"/>
    <p:sldId id="284" r:id="rId26"/>
    <p:sldId id="285" r:id="rId27"/>
    <p:sldId id="286" r:id="rId28"/>
    <p:sldId id="290" r:id="rId29"/>
    <p:sldId id="292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E67316-1145-4756-81CC-A38F8A531CDF}" type="datetimeFigureOut">
              <a:rPr lang="tr-TR" smtClean="0"/>
              <a:t>23.6.2021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5B0FDE-61E8-4A07-A934-B98E8EE4B21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TUR170</a:t>
            </a:r>
            <a:b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Türkiye Türkçesi Biçim Bilgisi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Perşembe: 15:30 / Cuma : 14:00</a:t>
            </a:r>
          </a:p>
          <a:p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Paşa YAVUZARSLAN</a:t>
            </a: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Türkçede bitmişlik görünüşü, genellikle ‘geçmiş zaman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biçimbirimi’yle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ilişkilendirilir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Bundan dolayı tek bir biçimbirim, hem zaman hem de görünüş bilgisi verebilir. 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(11) Ali parkuru birinci olarak tamamla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a.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Geçmiş zaman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O.Z=R.Z				K.Z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 Bitmişlik görünüşü</a:t>
            </a:r>
            <a:endParaRPr lang="tr-TR" dirty="0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1475656" y="4293096"/>
            <a:ext cx="57606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 flipV="1">
            <a:off x="6207968" y="4123750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V="1">
            <a:off x="1979712" y="4141975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48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diller (Rusça, Fransızca, İtalyanca, İspanyolca) bitmişliği ve bitmemişliği gösteren biçimbirim, mastar veya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türetim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gibi araçlara sahiptir (Uzun, 2004: 144).</a:t>
            </a: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(12) Fransızca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(bitmiş)	 (O okudu)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lisait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(bitmemiş)	 ( O okuyordu)</a:t>
            </a:r>
            <a:r>
              <a:rPr lang="tr-TR" dirty="0" smtClean="0"/>
              <a:t>	 </a:t>
            </a:r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tr-TR" dirty="0" smtClean="0"/>
              <a:t>				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(Uzun, 2004: 144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64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:</a:t>
            </a:r>
          </a:p>
          <a:p>
            <a:pPr algn="just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Sınırlar Arası Görünüş: Eylemin başlangıç ve bitiş sınırları arasındaki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kesiti gözlemler (Demir, 2016: 33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a. Ali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senin gözlerinin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içine bakıyor.</a:t>
            </a:r>
          </a:p>
          <a:p>
            <a:pPr marL="0" indent="0" algn="just"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 Ali,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senin gözlerinin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içine bakmakta.</a:t>
            </a:r>
          </a:p>
          <a:p>
            <a:pPr marL="0" indent="0" algn="just">
              <a:buNone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Sınır Sonrası Görünüş: Eylemin anlattığı olayın bittiği kesiti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gözlemler (Demir, 2016: 33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(15) a.  Ali, Ankara’ya gelmiş.</a:t>
            </a:r>
          </a:p>
          <a:p>
            <a:pPr marL="0" indent="0" algn="just"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 Ali, okula koşmuş. </a:t>
            </a:r>
          </a:p>
          <a:p>
            <a:pPr marL="0" indent="0" algn="just">
              <a:buNone/>
            </a:pP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0477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Kılınış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 algn="just"/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Kılınış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actionality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eylemin (oluş, kılış, hareket, durum) zaman ve içerik anlamlarıyla ilgili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anlamsal bir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kategorisidir (Demir, 2016: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15).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Görünüş, Türkçede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olarak işaretlenen bir kategoriyken 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kılınış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eylemlerin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olarak işaretlenmeden önceki bitme-bitmeme özelliklerini içeren bir kategoridir.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8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(16)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öldü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Ali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okudu.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Bitmişlik ve bitmemişlik arasındaki test: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-(X)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hâlâ –(X)yor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(17)a.* Ali öldü ve hâlâ ölüyor. 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Ali kitap okudu 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hâlâ okuyor.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(16)’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‘öldü’ ve ‘okudu’ eylemlerinin farklılaşmasını sağlayan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görünüşsel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özellikler değildir çünkü ikisi de –DI biçimbirimini almıştır. Bu iki eylemi farklılaştıran şey,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kılınış’tır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(17a)’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nın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bozuk olması ve (17b)’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dilbilgisel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olmasının sebebi eylemlerin içsel özellikleridir.</a:t>
            </a:r>
          </a:p>
        </p:txBody>
      </p:sp>
    </p:spTree>
    <p:extLst>
      <p:ext uri="{BB962C8B-B14F-4D97-AF65-F5344CB8AC3E}">
        <p14:creationId xmlns:p14="http://schemas.microsoft.com/office/powerpoint/2010/main" val="42429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Kılınış kategorisi altında eylemler üç sınıfa ayrılmaktadır (Aydemir, 2010: 25):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Başlangıç sınırlı eylemler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Bitiş sınırlı eylemler</a:t>
            </a: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Süreçli/sınırsız eylemler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6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Başlangıç Sınırlı Eylemler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tür eylemler, öncelikle eylemin başlangıç sınırını vurgular. 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öyle bir anlam ilişkisi 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–(y)A  başla-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yapısıyla ifade edilebilir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(Aydemir, 2010: 25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(18) a. Ali yatağa yattı.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Biraz önce uykuya daldı.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Şiiri yazmaya başladı.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Bana hediye ettiğin romanı okumaya başladım.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04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Bitiş Sınırlı Eylemler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tür eylemlerin ortak özelliği , eylemlerin bitiş sınırını açık şekilde vurgulamalarıdır. Eylemin bitiş sınırının öne çıktığı böyle bir anlam ilişkisi , Türkçede 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-(y)</a:t>
            </a:r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bitir-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biçimiyle de belirtilebilir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(Aydemir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2010: 25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(19) a. Ali kitabını yazdı ( yazıp bitirdi).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Çok sevdiğim biri, dün kazada öldü.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Hangi renk elbiseyi aldın.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Dergiyi okudu (okuyup bitirdi)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1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Süreçli/Sınırsız Eylemler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tür eylemler, eylemlerin başlangıç ve bitiş sınırlarını değil, sadece süreçlerini öne çıkarır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(Aydemir, 2010: 25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(20) a. Annem ben doğduğum gün ağlamış.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Dünden beri çok gülüyorsun.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Akşama kadar uyuyormuşsun.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Ankara da mı yaşıyorsun.</a:t>
            </a:r>
          </a:p>
        </p:txBody>
      </p:sp>
    </p:spTree>
    <p:extLst>
      <p:ext uri="{BB962C8B-B14F-4D97-AF65-F5344CB8AC3E}">
        <p14:creationId xmlns:p14="http://schemas.microsoft.com/office/powerpoint/2010/main" val="135434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Eylemler hem olayın başlangıç sınırını hem de başlangıç sınırı geçildikten sonraki süreç safhasını ifade edebilirler.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21) a. X-di mi?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Evet, X-di ve hâlâ X-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iyor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modele göre  bir eylem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X’in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yerini alamıyorsa, bu bitiş sınırlı bir eylemdir ve olayların dereceli ya da tekrar biçimde gerçekleşmesine izin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vermez (Aydemir, 2010: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920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	a. Ali televizyon izle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Ben eve geldiğimde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 televizyon izliyor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a.  Ali şarkı söyle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 Ali şarkı söylüyor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350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dirty="0" smtClean="0"/>
              <a:t>(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22) a. Öldü mü?</a:t>
            </a:r>
          </a:p>
          <a:p>
            <a:pPr marL="13716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b.* Evet, öldü ve hâlâ ölüyor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Öl- eylemi bitiş sınırlı bir eylemdir.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Eğer bir eylem bu modelde kullanıldığında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dilbilgisel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yapı ortaya çıkarıyorsa bu eylem herhangi bir bitiş sınırı belirtmez ve eylemi süreç safhasına yansıtır. </a:t>
            </a:r>
          </a:p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23)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Yattı mı?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Evet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yattı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hâlâ yatıyor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Olayda başlangıç sınırı geçilmiş ve süreç safhasında devam etmektedir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(Aydemir, 2010: 25).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9716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Türkçede kılınışın iki temel işlevi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vardır (Aydemir, 2010: 25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Eylemlerin sınırları ya da süreçleri bağlamına atıf yapar.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Eylemlerin oluşma biçimleri hakkında bilgi verir.</a:t>
            </a: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(24) a. düşe yaz-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alıver-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azıp dur-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kuyup bitir-</a:t>
            </a:r>
          </a:p>
          <a:p>
            <a:pPr marL="13716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4955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Türkçede görünüş bildiren temel biçimbirimler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(Aydemir, 2010): 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	-yor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	-Ar/-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/-r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	-DX</a:t>
            </a:r>
          </a:p>
          <a:p>
            <a:pPr marL="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	-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mXş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mAktA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9799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tr-TR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-(X)r/-(A)r biçimbirimi</a:t>
            </a:r>
            <a:endParaRPr lang="tr-TR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(25) 	a. Sakarya ırmağı,  Karadeniz’e dökül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Her anne çocuğunu sev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 algn="just">
              <a:buNone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Anlatılan olaylar başlangıç sınırı ile bitiş sınırı arasında, yani süreç safhasında gözlemlenmektedir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(Aydemir, 2010: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29). Bundan dolayı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-(X)r/-(A)r biçimbirimi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‘görünüş kategorisini’ işaretlemektedir.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90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-(X)yor biçimbirimi</a:t>
            </a:r>
            <a:endParaRPr lang="tr-TR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(26) a. Baksana, amcamların evinin ışığı yanı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 ötenizde anneniz ve babanız tedavi görü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siz gidip onları göremi</a:t>
            </a:r>
            <a:r>
              <a:rPr lang="tr-T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sunuz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(26a, b ve c)’de görünüş işaretleyen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-(X)yor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biçimbirimi, anlatılan olayların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sürerliliğini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bildirmektedir.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04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b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mAktA</a:t>
            </a:r>
            <a:r>
              <a:rPr lang="tr-TR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biçimbirimi</a:t>
            </a:r>
            <a:endParaRPr lang="tr-TR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(27) a.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Ülkemizin cennet köşelerinden Salda Gölü’nde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düzeyde bir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koruma çalışması yürütül</a:t>
            </a:r>
            <a:r>
              <a:rPr lang="tr-TR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mekte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dir. </a:t>
            </a:r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Ali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 zayıflamaya başladı, yürü</a:t>
            </a:r>
            <a:r>
              <a:rPr lang="tr-TR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mekte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zorlanıyor, eklem ağrıları arttı, ağrıları yüzünden sadece 2 saat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uyuyabiliyor.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Geleneksel kitle iletişim araçlarından farklı olarak sosyal medya kullanımı hızla genişleyen bir etki alanı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yarat</a:t>
            </a:r>
            <a:r>
              <a:rPr lang="tr-TR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 algn="just">
              <a:buNone/>
            </a:pPr>
            <a:endParaRPr lang="tr-T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mAktA</a:t>
            </a:r>
            <a:r>
              <a:rPr 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biçimbirimi, anlatılan olayların başlangıç ve bitiş sınırlarını gözlemlemektedir. Böyle bir perspektif yansıtılırken eylemlerin çoğunlukla süreç eylemi olması dikkat çekicidir (Aydemir, 2010: 36).</a:t>
            </a: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26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-DX biçimbirimi</a:t>
            </a:r>
            <a:endParaRPr lang="tr-TR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(28) a. Ali, kongre esnasında Ayşe’yi ara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Öğretmenler, maske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takmayan ailelere sitem et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 Caddede giderken otomobille çukura düş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 algn="just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28a, b ve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’de görünüş işaretleyen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-DX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biçimbirimi, anlatılan olayların bitmişliğine işaret eder.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16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tr-TR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b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mXş</a:t>
            </a:r>
            <a:r>
              <a:rPr lang="tr-TR" sz="28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biçimbirimi</a:t>
            </a:r>
            <a:endParaRPr lang="tr-TR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(29) a. Yabancı sözcükler medya aracılığıyla Türkçeye gir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miş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Adı verilmeyen Avrupalı delege: Açık renk pantolon ve ceket giyin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miş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Aynı zamanda ‘orijinal’ sözcüğünün örnekleri tümcede doğru yazıl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mış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160" indent="0" algn="just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(28a, b ve c)’de görünüş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işaretleyen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mXş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biçimbirimi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olayın kritik sınırının aşılmasından sonraki safhayı gözlemlemektedir ve gözlemlenen olay, kritik sınır aşılmış olduğundan dolayı ‘gerçekleşmiş’ olarak algılanabilir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(Aydemir, 2010: 43).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9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5662" y="1684397"/>
            <a:ext cx="3150676" cy="47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774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Aydemir, İbrahim Ahmet (2010),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Türkçede Zaman ve Görünüş Sistemi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Ankara, Grafiker Yayınları.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Can, Ö., Akşehirli, S., Koşaner, Ö., Özgen, M., (2020),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Dilbilgisi Bileşenleri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İstanbul: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İthaki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Yayınları.</a:t>
            </a:r>
          </a:p>
          <a:p>
            <a:pPr algn="just"/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Comrie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1998),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Cambridge: Cambridge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Demir, Sema Aslan (2016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Görünüş Kategorisi Türkmence Örneği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Ankara, Grafiker Yayınları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Uzun, Nadir Engin (2004),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Dilbilgisinin Temel 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Kavramları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İstanbul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Papatya Yayıncılık.</a:t>
            </a: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999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a. Şimdi geçmişten kurtulmak isti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(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odaksıl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şimdiki zaman).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Bu yaz Ayşe evleni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(planlama).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Ali, mezarında rahat uyu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(dur)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(olasılık).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Hava çok soğuk üşü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um, içim ürperi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(görünüş).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0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eylemin bitmişlik ve bitmemişlik süreçlerinden hangisine sahip olduğuyla ilgili bir kategoridir (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Demir, 2016: 12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tr-T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	a. Geç kal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mış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ız, ders başla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mış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Bir hafta kapanma olduğu için Ali alışveriş yap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makta.</a:t>
            </a:r>
          </a:p>
          <a:p>
            <a:pPr marL="0" indent="0" algn="just">
              <a:buNone/>
            </a:pP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Ayşe, uzun süredir kapının önünde seni bekli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9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kategorisi, bir olayın bitip bitmediğini belirlediği için ‘zaman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kategorisi’yle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iç içedir.</a:t>
            </a:r>
          </a:p>
          <a:p>
            <a:pPr marL="0" indent="0" algn="just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(5)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Sözdizimci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biçimbilimciyle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arakesit çalışıyordu.</a:t>
            </a:r>
          </a:p>
          <a:p>
            <a:pPr marL="0" indent="0" algn="just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(5)’de eylem, 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bitmiş veya bitmemiş görünüşlü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olabilir ama geçmiş zaman gösterir.</a:t>
            </a:r>
          </a:p>
        </p:txBody>
      </p:sp>
    </p:spTree>
    <p:extLst>
      <p:ext uri="{BB962C8B-B14F-4D97-AF65-F5344CB8AC3E}">
        <p14:creationId xmlns:p14="http://schemas.microsoft.com/office/powerpoint/2010/main" val="87446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	a. Dün postacı geldiğinde, sana mektup yazıyordum.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Dün sana bir mektup yazdım.</a:t>
            </a:r>
          </a:p>
          <a:p>
            <a:pPr marL="0" indent="0" algn="just">
              <a:buNone/>
            </a:pP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(6a)’da –yordu biçimbirimi, ‘postacının geldiği’ esnada mektup yazma sürecinin devam ettiğini bildirmektedir. (6b)’de ise –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biçimbirimi bu sürecin devam etmediğini bildirmektedir. Ama her iki 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tümcede de anlatılan olay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konuşma zamanına göre ‘geçmiş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zaman’dadır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Ancak bu tümcelerdeki 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olayların gerçekleşme biçimleri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aynı değildir. (6a)’da ‘sürme-bitmemişlik’ görünüşü varken (6b)’de ‘bitmişlik’ görünüşü vardır.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6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Comrie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(1998: 25), görünüşü bitmişlik ve bitmemişlik temelinde ikiye ayırır.</a:t>
            </a:r>
          </a:p>
          <a:p>
            <a:r>
              <a:rPr lang="tr-TR" dirty="0" smtClean="0"/>
              <a:t>(7)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		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Comrie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1998: 25) 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10018"/>
              </p:ext>
            </p:extLst>
          </p:nvPr>
        </p:nvGraphicFramePr>
        <p:xfrm>
          <a:off x="1403648" y="2924944"/>
          <a:ext cx="6075934" cy="262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3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6094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Bitmişlik</a:t>
                      </a:r>
                    </a:p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Perfective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Bitmemişlik</a:t>
                      </a:r>
                    </a:p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Imperfective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094">
                <a:tc>
                  <a:txBody>
                    <a:bodyPr/>
                    <a:lstStyle/>
                    <a:p>
                      <a:endParaRPr lang="tr-TR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Alışkanlık </a:t>
                      </a:r>
                    </a:p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Habitual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Devamlılık</a:t>
                      </a:r>
                    </a:p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4420">
                <a:tc>
                  <a:txBody>
                    <a:bodyPr/>
                    <a:lstStyle/>
                    <a:p>
                      <a:endParaRPr lang="tr-TR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Sürme</a:t>
                      </a:r>
                    </a:p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Progressive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Sürmeme</a:t>
                      </a:r>
                    </a:p>
                    <a:p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Nonprogressive</a:t>
                      </a:r>
                      <a:r>
                        <a:rPr lang="tr-T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1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Bitmişlik, eylemin sunduğu iş, oluş veya durumun tamamlanmasına, bitmesine veya bütünlüğüne işaret eder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itmemişlik, eylemin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sunduğu iş, oluş veya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durumun parçalara ayrıldığını ve yalnızca bir bölümünün devam etmekte ya da yinelenmekte olduğunu gösteren görünüştür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Comrie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1998: 4).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 	a. Ali’yi yıllar önce tanımış.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Ali roman yazıyor.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22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Görünüş Kategorisi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Ali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öldü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Ali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okudu.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Bitmişlik ve bitmemişlik arasındaki test: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-(X)</a:t>
            </a:r>
            <a:r>
              <a:rPr lang="tr-TR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hâlâ –(</a:t>
            </a:r>
            <a:r>
              <a:rPr lang="tr-T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X)yor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Johanson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1971: 198 →Aydemir, 2010: 24).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(10)a.* Ali öldü ve hâlâ ölüyor. </a:t>
            </a:r>
          </a:p>
          <a:p>
            <a:pPr marL="0" indent="0" algn="just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Ali kitap okudu 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hâlâ okuyor.</a:t>
            </a:r>
          </a:p>
          <a:p>
            <a:pPr marL="0" indent="0" algn="just"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(10a), başlama ve bitmeyi aynı anda tamamlamış, görünüş olarak ‘bitmiş’ bir eylemdir ama (10b) ‘bitmemiş’ ve ‘devamlılık’ gösteren bir eylemdir.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91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630</TotalTime>
  <Words>787</Words>
  <Application>Microsoft Office PowerPoint</Application>
  <PresentationFormat>Ekran Gösterisi (4:3)</PresentationFormat>
  <Paragraphs>183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Cumba</vt:lpstr>
      <vt:lpstr>TUR170 Türkiye Türkçesi Biçim Bilgisi</vt:lpstr>
      <vt:lpstr>Görünüş Kategorisi</vt:lpstr>
      <vt:lpstr>Görünüş Kategorisi</vt:lpstr>
      <vt:lpstr>Görünüş Kategorisi</vt:lpstr>
      <vt:lpstr>Görünüş Kategorisi</vt:lpstr>
      <vt:lpstr>Görünüş Kategorisi</vt:lpstr>
      <vt:lpstr>Görünüş Kategorisi</vt:lpstr>
      <vt:lpstr>Görünüş Kategorisi</vt:lpstr>
      <vt:lpstr>Görünüş Kategorisi</vt:lpstr>
      <vt:lpstr>Görünüş Kategorisi</vt:lpstr>
      <vt:lpstr>Görünüş Kategorisi</vt:lpstr>
      <vt:lpstr>Görünüş Kategorisi</vt:lpstr>
      <vt:lpstr>Kılınış Kategorisi</vt:lpstr>
      <vt:lpstr>PowerPoint Sunusu</vt:lpstr>
      <vt:lpstr>PowerPoint Sunusu</vt:lpstr>
      <vt:lpstr>a. Başlangıç Sınırlı Eylemler</vt:lpstr>
      <vt:lpstr>b. Bitiş Sınırlı Eylemler</vt:lpstr>
      <vt:lpstr>c. Süreçli/Sınırsız Eylemler</vt:lpstr>
      <vt:lpstr>PowerPoint Sunusu</vt:lpstr>
      <vt:lpstr>PowerPoint Sunusu</vt:lpstr>
      <vt:lpstr>PowerPoint Sunusu</vt:lpstr>
      <vt:lpstr>PowerPoint Sunusu</vt:lpstr>
      <vt:lpstr>-(X)r/-(A)r biçimbirimi</vt:lpstr>
      <vt:lpstr>-(X)yor biçimbirimi</vt:lpstr>
      <vt:lpstr>-mAktA biçimbirimi</vt:lpstr>
      <vt:lpstr>-DX biçimbirimi</vt:lpstr>
      <vt:lpstr>-mXş biçimbirimi</vt:lpstr>
      <vt:lpstr>PowerPoint Sunusu</vt:lpstr>
      <vt:lpstr>Kaynakça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TUR170 Türkiye Türkçesi Biçim Bilgisi</dc:title>
  <dc:creator>bilgisayar</dc:creator>
  <cp:lastModifiedBy>bilgisayar</cp:lastModifiedBy>
  <cp:revision>68</cp:revision>
  <dcterms:created xsi:type="dcterms:W3CDTF">2021-04-29T00:07:15Z</dcterms:created>
  <dcterms:modified xsi:type="dcterms:W3CDTF">2021-06-23T10:00:41Z</dcterms:modified>
</cp:coreProperties>
</file>