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67" r:id="rId4"/>
    <p:sldId id="268" r:id="rId5"/>
    <p:sldId id="271" r:id="rId6"/>
    <p:sldId id="272" r:id="rId7"/>
    <p:sldId id="269" r:id="rId8"/>
    <p:sldId id="266" r:id="rId9"/>
    <p:sldId id="275" r:id="rId10"/>
    <p:sldId id="274" r:id="rId11"/>
    <p:sldId id="276" r:id="rId12"/>
    <p:sldId id="259" r:id="rId13"/>
    <p:sldId id="277" r:id="rId14"/>
    <p:sldId id="279" r:id="rId15"/>
    <p:sldId id="278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2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488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080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63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970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95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02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89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476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95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97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52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302F6-3737-44C2-852B-511B1554BCD6}" type="datetimeFigureOut">
              <a:rPr lang="tr-TR" smtClean="0"/>
              <a:pPr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97071-126E-42BB-B1BE-5F9AB884ED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84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MEME KANSERINDE RT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36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 pozisyonu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</a:t>
            </a:r>
            <a:r>
              <a:rPr lang="tr-TR" dirty="0" err="1" smtClean="0"/>
              <a:t>immobilizasyonu</a:t>
            </a:r>
            <a:endParaRPr lang="tr-TR" dirty="0" smtClean="0"/>
          </a:p>
          <a:p>
            <a:r>
              <a:rPr lang="tr-TR" dirty="0" smtClean="0"/>
              <a:t>Set </a:t>
            </a:r>
            <a:r>
              <a:rPr lang="tr-TR" dirty="0" err="1" smtClean="0"/>
              <a:t>up</a:t>
            </a:r>
            <a:r>
              <a:rPr lang="tr-TR" dirty="0" smtClean="0"/>
              <a:t> kolaylığı</a:t>
            </a:r>
          </a:p>
          <a:p>
            <a:r>
              <a:rPr lang="tr-TR" dirty="0" smtClean="0"/>
              <a:t>Hastaya tekrarlanabilinir kolay pozisyon</a:t>
            </a:r>
          </a:p>
          <a:p>
            <a:r>
              <a:rPr lang="tr-TR" dirty="0" smtClean="0"/>
              <a:t>Hastaya tedavi esnasında rahat edebileceği pozisyon</a:t>
            </a:r>
          </a:p>
          <a:p>
            <a:r>
              <a:rPr lang="tr-TR" dirty="0" smtClean="0"/>
              <a:t>Meme </a:t>
            </a:r>
            <a:r>
              <a:rPr lang="tr-TR" dirty="0" err="1" smtClean="0"/>
              <a:t>boardu</a:t>
            </a:r>
            <a:r>
              <a:rPr lang="tr-TR" dirty="0" smtClean="0"/>
              <a:t>, kol sabitleyici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92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 Planlama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Mastektomi</a:t>
            </a:r>
            <a:r>
              <a:rPr lang="tr-TR" dirty="0" smtClean="0"/>
              <a:t> </a:t>
            </a:r>
            <a:r>
              <a:rPr lang="tr-TR" dirty="0" err="1" smtClean="0"/>
              <a:t>skarı</a:t>
            </a:r>
            <a:r>
              <a:rPr lang="tr-TR" dirty="0" smtClean="0"/>
              <a:t> tedavi alanı içinde olmalı</a:t>
            </a:r>
          </a:p>
          <a:p>
            <a:r>
              <a:rPr lang="tr-TR" dirty="0" smtClean="0"/>
              <a:t>Tedavi alanları: </a:t>
            </a:r>
            <a:r>
              <a:rPr lang="tr-TR" dirty="0" err="1" smtClean="0"/>
              <a:t>Tanjansiyel</a:t>
            </a:r>
            <a:r>
              <a:rPr lang="tr-TR" dirty="0" smtClean="0"/>
              <a:t> alan- </a:t>
            </a:r>
            <a:r>
              <a:rPr lang="tr-TR" dirty="0" err="1" smtClean="0"/>
              <a:t>supra</a:t>
            </a:r>
            <a:r>
              <a:rPr lang="tr-TR" dirty="0" smtClean="0"/>
              <a:t> alanı- </a:t>
            </a:r>
            <a:r>
              <a:rPr lang="tr-TR" dirty="0" err="1" smtClean="0"/>
              <a:t>aksiller</a:t>
            </a:r>
            <a:r>
              <a:rPr lang="tr-TR" dirty="0" smtClean="0"/>
              <a:t> alan</a:t>
            </a:r>
          </a:p>
          <a:p>
            <a:r>
              <a:rPr lang="tr-TR" dirty="0" smtClean="0"/>
              <a:t>3 Boyutlu planlama ile </a:t>
            </a:r>
            <a:r>
              <a:rPr lang="tr-TR" dirty="0" err="1" smtClean="0"/>
              <a:t>CTV’ye</a:t>
            </a:r>
            <a:r>
              <a:rPr lang="tr-TR" dirty="0" smtClean="0"/>
              <a:t> meme/ göğüs duvarı ve lenfatik alan için de </a:t>
            </a:r>
            <a:r>
              <a:rPr lang="tr-TR" dirty="0" err="1" smtClean="0"/>
              <a:t>endikasyonuna</a:t>
            </a:r>
            <a:r>
              <a:rPr lang="tr-TR" dirty="0" smtClean="0"/>
              <a:t> göre </a:t>
            </a:r>
            <a:r>
              <a:rPr lang="tr-TR" dirty="0" err="1" smtClean="0"/>
              <a:t>aksiller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r>
              <a:rPr lang="tr-TR" dirty="0" smtClean="0"/>
              <a:t> 1-2-3, </a:t>
            </a:r>
            <a:r>
              <a:rPr lang="tr-TR" dirty="0" err="1" smtClean="0"/>
              <a:t>supraklaviküler</a:t>
            </a:r>
            <a:r>
              <a:rPr lang="tr-TR" dirty="0" smtClean="0"/>
              <a:t> lenfatik, </a:t>
            </a:r>
            <a:r>
              <a:rPr lang="tr-TR" dirty="0" err="1" smtClean="0"/>
              <a:t>mammaria</a:t>
            </a:r>
            <a:r>
              <a:rPr lang="tr-TR" dirty="0" smtClean="0"/>
              <a:t> </a:t>
            </a:r>
            <a:r>
              <a:rPr lang="tr-TR" dirty="0" err="1" smtClean="0"/>
              <a:t>interna</a:t>
            </a:r>
            <a:r>
              <a:rPr lang="tr-TR" dirty="0" smtClean="0"/>
              <a:t> lenfatik  alanlar dahil edilir</a:t>
            </a:r>
          </a:p>
          <a:p>
            <a:r>
              <a:rPr lang="tr-TR" dirty="0" smtClean="0"/>
              <a:t>PTV için CTV ye 0,5-1 cm emniyet+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838200" y="1056904"/>
            <a:ext cx="10515600" cy="5120059"/>
          </a:xfrm>
        </p:spPr>
        <p:txBody>
          <a:bodyPr>
            <a:normAutofit/>
          </a:bodyPr>
          <a:lstStyle/>
          <a:p>
            <a:r>
              <a:rPr lang="tr-TR" dirty="0" smtClean="0"/>
              <a:t>Risk altındaki organlar:</a:t>
            </a:r>
          </a:p>
          <a:p>
            <a:r>
              <a:rPr lang="tr-TR" dirty="0" smtClean="0"/>
              <a:t>Kalp</a:t>
            </a:r>
          </a:p>
          <a:p>
            <a:r>
              <a:rPr lang="tr-TR" dirty="0" smtClean="0"/>
              <a:t>Akciğerler</a:t>
            </a:r>
          </a:p>
          <a:p>
            <a:r>
              <a:rPr lang="tr-TR" dirty="0" err="1" smtClean="0"/>
              <a:t>Özefagus</a:t>
            </a:r>
            <a:endParaRPr lang="tr-TR" dirty="0" smtClean="0"/>
          </a:p>
          <a:p>
            <a:r>
              <a:rPr lang="tr-TR" dirty="0" smtClean="0"/>
              <a:t>Karşı meme</a:t>
            </a:r>
          </a:p>
          <a:p>
            <a:r>
              <a:rPr lang="tr-TR" dirty="0" err="1" smtClean="0"/>
              <a:t>Tiroid</a:t>
            </a:r>
            <a:r>
              <a:rPr lang="tr-TR" dirty="0" smtClean="0"/>
              <a:t> bezi</a:t>
            </a:r>
          </a:p>
          <a:p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 err="1" smtClean="0"/>
              <a:t>kord</a:t>
            </a:r>
            <a:endParaRPr lang="tr-TR" dirty="0" smtClean="0"/>
          </a:p>
          <a:p>
            <a:r>
              <a:rPr lang="tr-TR" dirty="0" err="1" smtClean="0"/>
              <a:t>Humerus</a:t>
            </a:r>
            <a:r>
              <a:rPr lang="tr-TR" dirty="0" smtClean="0"/>
              <a:t> başı</a:t>
            </a:r>
          </a:p>
          <a:p>
            <a:r>
              <a:rPr lang="tr-TR" dirty="0" err="1" smtClean="0"/>
              <a:t>Brakiyal</a:t>
            </a:r>
            <a:r>
              <a:rPr lang="tr-TR" dirty="0" smtClean="0"/>
              <a:t> </a:t>
            </a:r>
            <a:r>
              <a:rPr lang="tr-TR" dirty="0" err="1" smtClean="0"/>
              <a:t>pleksus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1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 Dozlar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meme: 2Gy/fraksiyon 25 fraksiyonda 50Gy</a:t>
            </a:r>
          </a:p>
          <a:p>
            <a:r>
              <a:rPr lang="tr-TR" dirty="0" err="1" smtClean="0"/>
              <a:t>Tm</a:t>
            </a:r>
            <a:r>
              <a:rPr lang="tr-TR" dirty="0" smtClean="0"/>
              <a:t> yatağı </a:t>
            </a:r>
            <a:r>
              <a:rPr lang="tr-TR" dirty="0" err="1" smtClean="0"/>
              <a:t>boost</a:t>
            </a:r>
            <a:r>
              <a:rPr lang="tr-TR" dirty="0" smtClean="0"/>
              <a:t>: : 2Gy/fraksiyon 5 fraksiyonda 10Gy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Göğüs duvarı için: 2Gy/fraksiyon 25 fraksiyonda 50Gy</a:t>
            </a:r>
          </a:p>
          <a:p>
            <a:r>
              <a:rPr lang="tr-TR" dirty="0" err="1" smtClean="0"/>
              <a:t>Bolus</a:t>
            </a:r>
            <a:r>
              <a:rPr lang="tr-TR" dirty="0" smtClean="0"/>
              <a:t> cilt üzerine +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Akut </a:t>
            </a:r>
            <a:r>
              <a:rPr lang="tr-TR" dirty="0" err="1" smtClean="0"/>
              <a:t>toksisite</a:t>
            </a:r>
            <a:r>
              <a:rPr lang="tr-TR" dirty="0" smtClean="0"/>
              <a:t>: </a:t>
            </a:r>
            <a:r>
              <a:rPr lang="tr-TR" dirty="0" err="1" smtClean="0"/>
              <a:t>Halsizlik,iştahsızlık</a:t>
            </a:r>
            <a:r>
              <a:rPr lang="tr-TR" dirty="0" smtClean="0"/>
              <a:t>, hafif bulantı, dermatit, </a:t>
            </a:r>
            <a:r>
              <a:rPr lang="tr-TR" dirty="0" err="1" smtClean="0"/>
              <a:t>özefajit</a:t>
            </a:r>
            <a:r>
              <a:rPr lang="tr-TR" dirty="0" smtClean="0"/>
              <a:t> </a:t>
            </a:r>
            <a:r>
              <a:rPr lang="tr-TR" dirty="0" err="1" smtClean="0"/>
              <a:t>görülebilinir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Geç </a:t>
            </a:r>
            <a:r>
              <a:rPr lang="tr-TR" dirty="0" err="1" smtClean="0"/>
              <a:t>Toksisite</a:t>
            </a:r>
            <a:r>
              <a:rPr lang="tr-TR" dirty="0" smtClean="0"/>
              <a:t>: ciltte </a:t>
            </a:r>
            <a:r>
              <a:rPr lang="tr-TR" dirty="0" err="1" smtClean="0"/>
              <a:t>hiperpigmentasyon</a:t>
            </a:r>
            <a:r>
              <a:rPr lang="tr-TR" dirty="0" smtClean="0"/>
              <a:t>,  koroner arter hastalığı ,</a:t>
            </a:r>
            <a:r>
              <a:rPr lang="tr-TR" dirty="0" err="1" smtClean="0"/>
              <a:t>myokardit</a:t>
            </a:r>
            <a:r>
              <a:rPr lang="tr-TR" dirty="0" smtClean="0"/>
              <a:t>, akciğerde </a:t>
            </a:r>
            <a:r>
              <a:rPr lang="tr-TR" dirty="0" err="1" smtClean="0"/>
              <a:t>fibrozis</a:t>
            </a:r>
            <a:r>
              <a:rPr lang="tr-TR" dirty="0" smtClean="0"/>
              <a:t>, radyasyon </a:t>
            </a:r>
            <a:r>
              <a:rPr lang="tr-TR" dirty="0" err="1" smtClean="0"/>
              <a:t>pnömonisi</a:t>
            </a:r>
            <a:r>
              <a:rPr lang="tr-TR" dirty="0" smtClean="0"/>
              <a:t>, </a:t>
            </a:r>
            <a:r>
              <a:rPr lang="tr-TR" dirty="0" err="1" smtClean="0"/>
              <a:t>brakiyal</a:t>
            </a:r>
            <a:r>
              <a:rPr lang="tr-TR" dirty="0" smtClean="0"/>
              <a:t> </a:t>
            </a:r>
            <a:r>
              <a:rPr lang="tr-TR" dirty="0" err="1" smtClean="0"/>
              <a:t>pleksopati</a:t>
            </a:r>
            <a:r>
              <a:rPr lang="tr-TR" dirty="0" smtClean="0"/>
              <a:t>, kolda </a:t>
            </a:r>
            <a:r>
              <a:rPr lang="tr-TR" dirty="0" err="1" smtClean="0"/>
              <a:t>lenfödem</a:t>
            </a:r>
            <a:r>
              <a:rPr lang="tr-TR" dirty="0"/>
              <a:t> </a:t>
            </a:r>
            <a:r>
              <a:rPr lang="tr-TR" dirty="0" err="1" smtClean="0"/>
              <a:t>görülebilinir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7268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>
              <a:buNone/>
            </a:pPr>
            <a:r>
              <a:rPr lang="tr-TR" sz="6600" dirty="0" smtClean="0"/>
              <a:t>			TEŞEKKÜRLER</a:t>
            </a:r>
            <a:endParaRPr lang="tr-TR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	Giriş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Meme kanseri kadınlarda en sık görülen kanserdir</a:t>
            </a:r>
          </a:p>
          <a:p>
            <a:r>
              <a:rPr lang="tr-TR" dirty="0" smtClean="0"/>
              <a:t>Tanıda klinik muayene, Mamografi, USG ve seçilmiş olgularda MRG kullanılır.</a:t>
            </a:r>
          </a:p>
          <a:p>
            <a:r>
              <a:rPr lang="tr-TR" dirty="0" err="1" smtClean="0"/>
              <a:t>Histopatolojik</a:t>
            </a:r>
            <a:r>
              <a:rPr lang="tr-TR" dirty="0" smtClean="0"/>
              <a:t> tanının konması amacıyla iğne </a:t>
            </a:r>
            <a:r>
              <a:rPr lang="tr-TR" dirty="0" err="1" smtClean="0"/>
              <a:t>aspirasyon</a:t>
            </a:r>
            <a:r>
              <a:rPr lang="tr-TR" dirty="0" smtClean="0"/>
              <a:t> </a:t>
            </a:r>
            <a:r>
              <a:rPr lang="tr-TR" dirty="0" err="1" smtClean="0"/>
              <a:t>bx</a:t>
            </a:r>
            <a:r>
              <a:rPr lang="tr-TR" dirty="0" smtClean="0"/>
              <a:t> veya </a:t>
            </a:r>
            <a:r>
              <a:rPr lang="tr-TR" dirty="0" err="1" smtClean="0"/>
              <a:t>trucut</a:t>
            </a:r>
            <a:r>
              <a:rPr lang="tr-TR" dirty="0" smtClean="0"/>
              <a:t> biyopsi uygulanır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3597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76894"/>
            <a:ext cx="10515600" cy="5500069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RİSK </a:t>
            </a:r>
            <a:r>
              <a:rPr lang="tr-TR" dirty="0" smtClean="0"/>
              <a:t>FAKTÖRLERİ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tr-TR" dirty="0"/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Erken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menarş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Geç menopoz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Nulliparite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Laktasyon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(uzamış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laktasyon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meme kanseri riskini azaltır.)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İlk doğum yaşının geç olması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Ailede meme kanseri öyküsü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BRCA1 VE BRCA2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Obesite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, azalmış fiziksel aktivite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Hormon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replasman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tedavisi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Alkol kullanımı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Radyasyona maruz kalma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012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Semptom ve Bulgular: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6588" y="2117558"/>
            <a:ext cx="10367211" cy="4059405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Memede kitle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/>
              <a:t>Genellikle tek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/>
              <a:t>Düzensiz / yıldız şeklinde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/>
              <a:t>Sert , </a:t>
            </a:r>
            <a:r>
              <a:rPr lang="tr-TR" dirty="0" err="1"/>
              <a:t>fikse</a:t>
            </a:r>
            <a:endParaRPr lang="tr-TR" dirty="0"/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/>
              <a:t>Hassas olmayan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/>
              <a:t>Çevre dokudan kesin olarak ayrılamazlar.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Meme başı akıntısı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Meme </a:t>
            </a:r>
            <a:r>
              <a:rPr lang="tr-TR" dirty="0" err="1"/>
              <a:t>inflamasyonu</a:t>
            </a:r>
            <a:r>
              <a:rPr lang="tr-TR" dirty="0"/>
              <a:t> (</a:t>
            </a:r>
            <a:r>
              <a:rPr lang="tr-TR" dirty="0" err="1"/>
              <a:t>inflamatuar</a:t>
            </a:r>
            <a:r>
              <a:rPr lang="tr-TR" dirty="0"/>
              <a:t> meme kanseri)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Meme yüzeyinde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err="1"/>
              <a:t>Retraksiyon</a:t>
            </a:r>
            <a:r>
              <a:rPr lang="tr-TR" dirty="0"/>
              <a:t> (</a:t>
            </a:r>
            <a:r>
              <a:rPr lang="tr-TR" dirty="0" err="1"/>
              <a:t>fibrozis</a:t>
            </a:r>
            <a:r>
              <a:rPr lang="tr-TR" dirty="0"/>
              <a:t>)</a:t>
            </a:r>
          </a:p>
          <a:p>
            <a:pPr marL="521208" lvl="1" fontAlgn="auto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/>
              <a:t>Ciltte ödem (portakal kabuğu görünümü)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Meme değişiklikleri </a:t>
            </a:r>
            <a:r>
              <a:rPr lang="tr-TR" dirty="0" err="1"/>
              <a:t>farkedilmeden</a:t>
            </a:r>
            <a:r>
              <a:rPr lang="tr-TR" dirty="0"/>
              <a:t> </a:t>
            </a:r>
            <a:r>
              <a:rPr lang="tr-TR" dirty="0" err="1"/>
              <a:t>axiller</a:t>
            </a:r>
            <a:r>
              <a:rPr lang="tr-TR" dirty="0"/>
              <a:t> </a:t>
            </a:r>
            <a:r>
              <a:rPr lang="tr-TR" dirty="0" err="1"/>
              <a:t>lenfadenopati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11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Meme </a:t>
            </a:r>
            <a:r>
              <a:rPr lang="tr-TR" dirty="0" smtClean="0"/>
              <a:t>K</a:t>
            </a:r>
            <a:r>
              <a:rPr lang="tr-TR" dirty="0" smtClean="0"/>
              <a:t>anseri </a:t>
            </a:r>
            <a:r>
              <a:rPr lang="tr-TR" dirty="0"/>
              <a:t>T</a:t>
            </a:r>
            <a:r>
              <a:rPr lang="tr-TR" dirty="0" smtClean="0"/>
              <a:t>arama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84416"/>
            <a:ext cx="10515600" cy="4692547"/>
          </a:xfrm>
        </p:spPr>
        <p:txBody>
          <a:bodyPr/>
          <a:lstStyle/>
          <a:p>
            <a:pPr lvl="1">
              <a:buFont typeface="Wingdings 2" pitchFamily="18" charset="2"/>
              <a:buNone/>
            </a:pPr>
            <a:endParaRPr lang="tr-TR" sz="3100" dirty="0"/>
          </a:p>
          <a:p>
            <a:r>
              <a:rPr lang="tr-TR" dirty="0"/>
              <a:t>Kendi kendine elle meme muayenesi: </a:t>
            </a:r>
          </a:p>
          <a:p>
            <a:pPr lvl="1"/>
            <a:r>
              <a:rPr lang="tr-TR" dirty="0"/>
              <a:t>Yirmi yaşın üzerindeki </a:t>
            </a:r>
            <a:r>
              <a:rPr lang="tr-TR" dirty="0" smtClean="0"/>
              <a:t>kadınlar ayda bir kez yapmalı</a:t>
            </a:r>
            <a:endParaRPr lang="en-US" dirty="0"/>
          </a:p>
          <a:p>
            <a:r>
              <a:rPr lang="tr-TR" dirty="0"/>
              <a:t>Hekim tarafından meme muayenesi: </a:t>
            </a:r>
          </a:p>
          <a:p>
            <a:pPr lvl="1"/>
            <a:r>
              <a:rPr lang="tr-TR" dirty="0"/>
              <a:t>20–39 yaş arasındaki kadınlarda 3 yılda </a:t>
            </a:r>
            <a:r>
              <a:rPr lang="tr-TR" dirty="0" smtClean="0"/>
              <a:t>bir</a:t>
            </a:r>
            <a:r>
              <a:rPr lang="tr-TR" dirty="0"/>
              <a:t> </a:t>
            </a:r>
            <a:r>
              <a:rPr lang="tr-TR" dirty="0" smtClean="0"/>
              <a:t>(özellikle aile öyküsü olanlar)</a:t>
            </a:r>
            <a:endParaRPr lang="tr-TR" dirty="0" smtClean="0"/>
          </a:p>
          <a:p>
            <a:pPr lvl="1"/>
            <a:r>
              <a:rPr lang="tr-TR" dirty="0" smtClean="0"/>
              <a:t>40 </a:t>
            </a:r>
            <a:r>
              <a:rPr lang="tr-TR" dirty="0"/>
              <a:t>yaşın üzerinde yılda bir kez yapılmalıdır.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981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Mamografi:  </a:t>
            </a:r>
          </a:p>
          <a:p>
            <a:pPr lvl="1"/>
            <a:r>
              <a:rPr lang="tr-TR" dirty="0"/>
              <a:t>Kırk yaşından genç, </a:t>
            </a:r>
            <a:r>
              <a:rPr lang="tr-TR" dirty="0" err="1"/>
              <a:t>semptomsuz</a:t>
            </a:r>
            <a:r>
              <a:rPr lang="tr-TR" dirty="0"/>
              <a:t> ve risk grubunda olmayan kadınlara önerilmez.</a:t>
            </a:r>
            <a:endParaRPr lang="en-US" dirty="0"/>
          </a:p>
          <a:p>
            <a:pPr lvl="1"/>
            <a:r>
              <a:rPr lang="tr-TR" dirty="0" err="1"/>
              <a:t>Semptomsuz</a:t>
            </a:r>
            <a:r>
              <a:rPr lang="tr-TR" dirty="0"/>
              <a:t> tüm kadınlar;</a:t>
            </a:r>
            <a:endParaRPr lang="en-US" dirty="0"/>
          </a:p>
          <a:p>
            <a:pPr lvl="2"/>
            <a:r>
              <a:rPr lang="tr-TR" dirty="0" smtClean="0"/>
              <a:t>50-54 </a:t>
            </a:r>
            <a:r>
              <a:rPr lang="tr-TR" dirty="0"/>
              <a:t>yaş arasında yılda bir kez,</a:t>
            </a:r>
            <a:endParaRPr lang="en-US" dirty="0"/>
          </a:p>
          <a:p>
            <a:pPr lvl="2"/>
            <a:r>
              <a:rPr lang="tr-TR" dirty="0" smtClean="0"/>
              <a:t>&gt;55 yaş  1–2 </a:t>
            </a:r>
            <a:r>
              <a:rPr lang="tr-TR" dirty="0"/>
              <a:t>yılda bir kez mamografi için sevk edilmelidir.</a:t>
            </a:r>
          </a:p>
          <a:p>
            <a:pPr lvl="1"/>
            <a:r>
              <a:rPr lang="tr-TR" dirty="0"/>
              <a:t>Kuşkulu olgular derhal sevk edilmelidir. </a:t>
            </a:r>
            <a:endParaRPr lang="tr-TR" dirty="0" smtClean="0"/>
          </a:p>
          <a:p>
            <a:pPr lvl="1"/>
            <a:r>
              <a:rPr lang="tr-TR" dirty="0" smtClean="0"/>
              <a:t>Aile öyküsü ve BRCA 1-2 mutasyonu olanlar daha önce değerlendirilmelidir.</a:t>
            </a: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99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94410"/>
            <a:ext cx="10515600" cy="4882553"/>
          </a:xfrm>
        </p:spPr>
        <p:txBody>
          <a:bodyPr/>
          <a:lstStyle/>
          <a:p>
            <a:r>
              <a:rPr lang="tr-TR" dirty="0" smtClean="0"/>
              <a:t>TEDAVİ</a:t>
            </a:r>
          </a:p>
          <a:p>
            <a:endParaRPr lang="tr-TR" dirty="0"/>
          </a:p>
          <a:p>
            <a:pPr lvl="1"/>
            <a:r>
              <a:rPr lang="tr-TR" dirty="0"/>
              <a:t>Cerrahi</a:t>
            </a:r>
          </a:p>
          <a:p>
            <a:pPr lvl="1"/>
            <a:r>
              <a:rPr lang="tr-TR" dirty="0"/>
              <a:t>Kemoterapi, </a:t>
            </a:r>
            <a:endParaRPr lang="tr-TR" dirty="0" smtClean="0"/>
          </a:p>
          <a:p>
            <a:pPr lvl="1"/>
            <a:r>
              <a:rPr lang="tr-TR" dirty="0"/>
              <a:t>R</a:t>
            </a:r>
            <a:r>
              <a:rPr lang="tr-TR" dirty="0" smtClean="0"/>
              <a:t>adyoterapi</a:t>
            </a:r>
            <a:r>
              <a:rPr lang="tr-TR" dirty="0"/>
              <a:t>, </a:t>
            </a:r>
            <a:endParaRPr lang="tr-TR" dirty="0" smtClean="0"/>
          </a:p>
          <a:p>
            <a:pPr lvl="1"/>
            <a:r>
              <a:rPr lang="tr-TR" dirty="0" err="1"/>
              <a:t>H</a:t>
            </a:r>
            <a:r>
              <a:rPr lang="tr-TR" dirty="0" err="1" smtClean="0"/>
              <a:t>ormonal</a:t>
            </a:r>
            <a:r>
              <a:rPr lang="tr-TR" dirty="0" smtClean="0"/>
              <a:t> </a:t>
            </a:r>
            <a:r>
              <a:rPr lang="tr-TR" dirty="0"/>
              <a:t>tedavi</a:t>
            </a:r>
          </a:p>
          <a:p>
            <a:pPr lvl="1"/>
            <a:r>
              <a:rPr lang="tr-TR" dirty="0"/>
              <a:t>Dikkatli ve sık izlem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551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EVRELEME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748145" y="1686296"/>
            <a:ext cx="32063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T0- </a:t>
            </a:r>
            <a:r>
              <a:rPr lang="tr-TR" dirty="0" err="1" smtClean="0"/>
              <a:t>tm</a:t>
            </a:r>
            <a:r>
              <a:rPr lang="tr-TR" dirty="0" smtClean="0"/>
              <a:t> yok</a:t>
            </a:r>
          </a:p>
          <a:p>
            <a:r>
              <a:rPr lang="tr-TR" dirty="0" smtClean="0"/>
              <a:t>T1a- </a:t>
            </a:r>
            <a:r>
              <a:rPr lang="tr-TR" dirty="0" err="1" smtClean="0"/>
              <a:t>Karsinoma</a:t>
            </a:r>
            <a:r>
              <a:rPr lang="tr-TR" dirty="0" smtClean="0"/>
              <a:t> </a:t>
            </a:r>
            <a:r>
              <a:rPr lang="tr-TR" dirty="0" err="1" smtClean="0"/>
              <a:t>insitu</a:t>
            </a:r>
            <a:endParaRPr lang="tr-TR" dirty="0" smtClean="0"/>
          </a:p>
          <a:p>
            <a:r>
              <a:rPr lang="tr-TR" dirty="0" smtClean="0"/>
              <a:t>T1 ≤ 2cm</a:t>
            </a:r>
          </a:p>
          <a:p>
            <a:r>
              <a:rPr lang="tr-TR" dirty="0" smtClean="0"/>
              <a:t>T2 = 2-5 cm</a:t>
            </a:r>
          </a:p>
          <a:p>
            <a:r>
              <a:rPr lang="tr-TR" dirty="0" smtClean="0"/>
              <a:t>T3 = &gt;5 cm</a:t>
            </a:r>
          </a:p>
          <a:p>
            <a:r>
              <a:rPr lang="tr-TR" dirty="0" smtClean="0"/>
              <a:t>T4 = Göğüs duvarı </a:t>
            </a:r>
            <a:r>
              <a:rPr lang="tr-TR" dirty="0" err="1" smtClean="0"/>
              <a:t>invazyonu</a:t>
            </a:r>
            <a:r>
              <a:rPr lang="tr-TR" dirty="0" smtClean="0"/>
              <a:t>, cilt ödemi </a:t>
            </a:r>
            <a:r>
              <a:rPr lang="tr-TR" dirty="0" err="1" smtClean="0"/>
              <a:t>ülserasyon</a:t>
            </a:r>
            <a:r>
              <a:rPr lang="tr-TR" dirty="0" smtClean="0"/>
              <a:t> </a:t>
            </a:r>
            <a:r>
              <a:rPr lang="tr-TR" dirty="0" err="1" smtClean="0"/>
              <a:t>satellit</a:t>
            </a:r>
            <a:r>
              <a:rPr lang="tr-TR" dirty="0" smtClean="0"/>
              <a:t> cilt nodülü</a:t>
            </a:r>
          </a:p>
          <a:p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>
          <a:xfrm>
            <a:off x="838200" y="1175658"/>
            <a:ext cx="4505696" cy="5001306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8" name="7 Metin kutusu"/>
          <p:cNvSpPr txBox="1"/>
          <p:nvPr/>
        </p:nvSpPr>
        <p:spPr>
          <a:xfrm>
            <a:off x="6103917" y="1175657"/>
            <a:ext cx="30875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N0: Lenf </a:t>
            </a:r>
            <a:r>
              <a:rPr lang="tr-TR" dirty="0" err="1" smtClean="0"/>
              <a:t>nod</a:t>
            </a:r>
            <a:r>
              <a:rPr lang="tr-TR" dirty="0" smtClean="0"/>
              <a:t> metastazı yok</a:t>
            </a:r>
          </a:p>
          <a:p>
            <a:r>
              <a:rPr lang="tr-TR" dirty="0" smtClean="0"/>
              <a:t>N1: 1-3 </a:t>
            </a:r>
            <a:r>
              <a:rPr lang="tr-TR" dirty="0" err="1" smtClean="0"/>
              <a:t>aksiller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 metastazı</a:t>
            </a:r>
          </a:p>
          <a:p>
            <a:r>
              <a:rPr lang="tr-TR" dirty="0" smtClean="0"/>
              <a:t>N2: 4-9 </a:t>
            </a:r>
            <a:r>
              <a:rPr lang="tr-TR" dirty="0" err="1" smtClean="0"/>
              <a:t>aksiller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 metastazı</a:t>
            </a:r>
          </a:p>
          <a:p>
            <a:r>
              <a:rPr lang="tr-TR" dirty="0" smtClean="0"/>
              <a:t>N3: ≥ 10 lenf </a:t>
            </a:r>
            <a:r>
              <a:rPr lang="tr-TR" dirty="0" err="1" smtClean="0"/>
              <a:t>nod</a:t>
            </a:r>
            <a:r>
              <a:rPr lang="tr-TR" dirty="0" smtClean="0"/>
              <a:t> metastazı</a:t>
            </a:r>
          </a:p>
        </p:txBody>
      </p:sp>
      <p:sp>
        <p:nvSpPr>
          <p:cNvPr id="9" name="8 Metin kutusu"/>
          <p:cNvSpPr txBox="1"/>
          <p:nvPr/>
        </p:nvSpPr>
        <p:spPr>
          <a:xfrm>
            <a:off x="5997039" y="3408218"/>
            <a:ext cx="49757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Mx</a:t>
            </a:r>
            <a:r>
              <a:rPr lang="tr-TR" dirty="0" smtClean="0"/>
              <a:t>: uzak metastaz değerlendirilemiyor</a:t>
            </a:r>
          </a:p>
          <a:p>
            <a:r>
              <a:rPr lang="tr-TR" dirty="0" smtClean="0"/>
              <a:t>M0: uzak metastaz yok</a:t>
            </a:r>
          </a:p>
          <a:p>
            <a:r>
              <a:rPr lang="tr-TR" dirty="0" smtClean="0"/>
              <a:t>M1: uzak metastaz var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376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Meme kanserinde </a:t>
            </a:r>
            <a:r>
              <a:rPr lang="tr-TR" dirty="0" err="1" smtClean="0"/>
              <a:t>adjuvan</a:t>
            </a:r>
            <a:r>
              <a:rPr lang="tr-TR" dirty="0" smtClean="0"/>
              <a:t> RT </a:t>
            </a:r>
            <a:r>
              <a:rPr lang="tr-TR" dirty="0" err="1" smtClean="0"/>
              <a:t>endikasyonları</a:t>
            </a:r>
            <a:r>
              <a:rPr lang="tr-TR" dirty="0" smtClean="0"/>
              <a:t>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Erken evre meme koruyucu cerrahi sonrası tüm hastalar</a:t>
            </a:r>
          </a:p>
          <a:p>
            <a:r>
              <a:rPr lang="tr-TR" dirty="0" smtClean="0"/>
              <a:t>Basit </a:t>
            </a:r>
            <a:r>
              <a:rPr lang="tr-TR" dirty="0" err="1" smtClean="0"/>
              <a:t>mastektomi</a:t>
            </a:r>
            <a:r>
              <a:rPr lang="tr-TR" dirty="0" smtClean="0"/>
              <a:t> ve </a:t>
            </a:r>
            <a:r>
              <a:rPr lang="tr-TR" dirty="0" err="1" smtClean="0"/>
              <a:t>aksiller</a:t>
            </a:r>
            <a:r>
              <a:rPr lang="tr-TR" dirty="0" smtClean="0"/>
              <a:t> </a:t>
            </a:r>
            <a:r>
              <a:rPr lang="tr-TR" dirty="0" err="1" smtClean="0"/>
              <a:t>len</a:t>
            </a:r>
            <a:r>
              <a:rPr lang="tr-TR" dirty="0" smtClean="0"/>
              <a:t> </a:t>
            </a:r>
            <a:r>
              <a:rPr lang="tr-TR" dirty="0" err="1" smtClean="0"/>
              <a:t>nod</a:t>
            </a:r>
            <a:r>
              <a:rPr lang="tr-TR" dirty="0" smtClean="0"/>
              <a:t> </a:t>
            </a:r>
            <a:r>
              <a:rPr lang="tr-TR" dirty="0" err="1" smtClean="0"/>
              <a:t>diseksiyonu</a:t>
            </a:r>
            <a:r>
              <a:rPr lang="tr-TR" dirty="0" smtClean="0"/>
              <a:t> sonrası T3/T4 ve lenf </a:t>
            </a:r>
            <a:r>
              <a:rPr lang="tr-TR" dirty="0" err="1" smtClean="0"/>
              <a:t>nod</a:t>
            </a:r>
            <a:r>
              <a:rPr lang="tr-TR" dirty="0" smtClean="0"/>
              <a:t> + hastalar</a:t>
            </a:r>
          </a:p>
          <a:p>
            <a:r>
              <a:rPr lang="tr-TR" dirty="0" smtClean="0"/>
              <a:t>Cerrahi sınır + olan ve </a:t>
            </a:r>
            <a:r>
              <a:rPr lang="tr-TR" dirty="0" err="1" smtClean="0"/>
              <a:t>reeksizyon</a:t>
            </a:r>
            <a:r>
              <a:rPr lang="tr-TR" dirty="0" smtClean="0"/>
              <a:t> uygulanmayan hastalar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511</Words>
  <Application>Microsoft Office PowerPoint</Application>
  <PresentationFormat>Geniş ekran</PresentationFormat>
  <Paragraphs>101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 2</vt:lpstr>
      <vt:lpstr>Office Teması</vt:lpstr>
      <vt:lpstr>MEME KANSERINDE RT</vt:lpstr>
      <vt:lpstr> Giriş</vt:lpstr>
      <vt:lpstr>PowerPoint Sunusu</vt:lpstr>
      <vt:lpstr> Semptom ve Bulgular:</vt:lpstr>
      <vt:lpstr>Meme Kanseri Tarama</vt:lpstr>
      <vt:lpstr>PowerPoint Sunusu</vt:lpstr>
      <vt:lpstr>PowerPoint Sunusu</vt:lpstr>
      <vt:lpstr>EVRELEME</vt:lpstr>
      <vt:lpstr>Meme kanserinde adjuvan RT endikasyonları: </vt:lpstr>
      <vt:lpstr>Hasta pozisyonu</vt:lpstr>
      <vt:lpstr>RT Planlama</vt:lpstr>
      <vt:lpstr>PowerPoint Sunusu</vt:lpstr>
      <vt:lpstr>RT Dozlar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SUMERYA</dc:creator>
  <cp:lastModifiedBy>user</cp:lastModifiedBy>
  <cp:revision>28</cp:revision>
  <dcterms:created xsi:type="dcterms:W3CDTF">2019-02-25T19:04:12Z</dcterms:created>
  <dcterms:modified xsi:type="dcterms:W3CDTF">2020-05-14T06:21:21Z</dcterms:modified>
</cp:coreProperties>
</file>