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466" autoAdjust="0"/>
    <p:restoredTop sz="94660"/>
  </p:normalViewPr>
  <p:slideViewPr>
    <p:cSldViewPr>
      <p:cViewPr varScale="1">
        <p:scale>
          <a:sx n="56" d="100"/>
          <a:sy n="56" d="100"/>
        </p:scale>
        <p:origin x="166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E9EBFC-8D89-4F2E-A30D-D2B4BC1D51E5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A55EC-8055-4813-A154-D576FD07CE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8968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6C0B7C77-C1A2-4B2C-920C-9E610D69BB4A}" type="datetimeFigureOut">
              <a:rPr lang="tr-TR" smtClean="0"/>
              <a:t>28.3.2018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4C818746-AE63-4DD7-94F7-E1ECC45BBB57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7999"/>
          </a:xfrm>
        </p:spPr>
        <p:txBody>
          <a:bodyPr>
            <a:noAutofit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tr-TR" sz="2800" b="1" dirty="0" smtClean="0">
                <a:solidFill>
                  <a:srgbClr val="FF0000"/>
                </a:solidFill>
              </a:rPr>
              <a:t>Bağlama Kuralları</a:t>
            </a:r>
          </a:p>
          <a:p>
            <a:pPr marL="18288" indent="0" eaLnBrk="1" hangingPunct="1">
              <a:buNone/>
              <a:defRPr/>
            </a:pPr>
            <a:r>
              <a:rPr lang="tr-TR" sz="2800" dirty="0" smtClean="0"/>
              <a:t>Gösterici hukuk kurallarıdır. 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tr-TR" sz="2800" dirty="0" smtClean="0"/>
          </a:p>
          <a:p>
            <a:pPr marL="18288" indent="0" eaLnBrk="1" hangingPunct="1">
              <a:buNone/>
              <a:defRPr/>
            </a:pPr>
            <a:r>
              <a:rPr lang="tr-TR" sz="2800" dirty="0"/>
              <a:t>H</a:t>
            </a:r>
            <a:r>
              <a:rPr lang="tr-TR" sz="2800" dirty="0" smtClean="0"/>
              <a:t>ukukȋ soruna maddi hukuk çözümü getirmezler.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tr-TR" sz="2800" dirty="0" smtClean="0"/>
          </a:p>
          <a:p>
            <a:pPr marL="18288" indent="0" eaLnBrk="1" hangingPunct="1">
              <a:buNone/>
              <a:defRPr/>
            </a:pPr>
            <a:r>
              <a:rPr lang="tr-TR" sz="2800" dirty="0" smtClean="0"/>
              <a:t>Maddi çözümü getirecek hukuku gösterirler.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tr-TR" sz="2800" dirty="0" smtClean="0"/>
          </a:p>
          <a:p>
            <a:pPr marL="18288" indent="0">
              <a:buNone/>
              <a:defRPr/>
            </a:pPr>
            <a:r>
              <a:rPr lang="tr-TR" sz="2800" dirty="0" smtClean="0"/>
              <a:t>Türk mevzuatında esas itibariyle:</a:t>
            </a:r>
          </a:p>
          <a:p>
            <a:pPr marL="384048" lvl="1" indent="0">
              <a:buNone/>
              <a:defRPr/>
            </a:pPr>
            <a:r>
              <a:rPr lang="tr-TR" sz="2800" dirty="0" smtClean="0"/>
              <a:t>5718 sayılı ve 27.11.2007 tarihli </a:t>
            </a:r>
            <a:r>
              <a:rPr lang="tr-TR" sz="2800" dirty="0" smtClean="0">
                <a:solidFill>
                  <a:srgbClr val="FFFF00"/>
                </a:solidFill>
              </a:rPr>
              <a:t>Milletlerarası Özel Hukuk ve Usul Hukuku Hakkında Kanun (MÖHUK) </a:t>
            </a:r>
            <a:r>
              <a:rPr lang="tr-TR" sz="2800" dirty="0" smtClean="0"/>
              <a:t>ve</a:t>
            </a:r>
          </a:p>
          <a:p>
            <a:pPr marL="384048" lvl="1" indent="0">
              <a:buNone/>
              <a:defRPr/>
            </a:pPr>
            <a:r>
              <a:rPr lang="tr-TR" sz="2800" dirty="0" smtClean="0"/>
              <a:t> </a:t>
            </a:r>
            <a:r>
              <a:rPr lang="tr-TR" sz="2800" dirty="0"/>
              <a:t>13.1.2011 tarih ve 6102 sayılı </a:t>
            </a:r>
            <a:r>
              <a:rPr lang="tr-TR" sz="2800" dirty="0">
                <a:solidFill>
                  <a:srgbClr val="FFFF00"/>
                </a:solidFill>
              </a:rPr>
              <a:t>Türk </a:t>
            </a:r>
            <a:r>
              <a:rPr lang="tr-TR" sz="2800" dirty="0" smtClean="0">
                <a:solidFill>
                  <a:srgbClr val="FFFF00"/>
                </a:solidFill>
              </a:rPr>
              <a:t>Ticaret Kanununda </a:t>
            </a:r>
            <a:r>
              <a:rPr lang="tr-TR" sz="2800" dirty="0" smtClean="0"/>
              <a:t>(TTK m.766-775) yer alırlar. 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99CB9D-A0FB-410E-BD04-F33C855C4116}" type="datetime1">
              <a:rPr lang="tr-TR" smtClean="0"/>
              <a:t>28.3.2018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9070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16632"/>
            <a:ext cx="8784976" cy="6455618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tr-TR" b="1" dirty="0" smtClean="0"/>
              <a:t>	</a:t>
            </a:r>
            <a:r>
              <a:rPr lang="tr-TR" sz="3200" dirty="0" smtClean="0"/>
              <a:t>Örneğin, MÖHUK m.9 </a:t>
            </a:r>
            <a:r>
              <a:rPr lang="tr-TR" sz="3200" dirty="0"/>
              <a:t>(1) </a:t>
            </a:r>
            <a:endParaRPr lang="tr-TR" sz="3200" dirty="0" smtClean="0"/>
          </a:p>
          <a:p>
            <a:pPr>
              <a:buNone/>
              <a:defRPr/>
            </a:pPr>
            <a:endParaRPr lang="tr-TR" sz="3200" dirty="0"/>
          </a:p>
          <a:p>
            <a:pPr>
              <a:buNone/>
              <a:defRPr/>
            </a:pPr>
            <a:r>
              <a:rPr lang="tr-TR" sz="3200" dirty="0" smtClean="0"/>
              <a:t>	«Hak </a:t>
            </a:r>
            <a:r>
              <a:rPr lang="tr-TR" sz="3200" dirty="0"/>
              <a:t>ve fiil ehliyeti ilgilinin milli hukukuna tabidir</a:t>
            </a:r>
            <a:r>
              <a:rPr lang="tr-TR" sz="3200" dirty="0" smtClean="0"/>
              <a:t>.»</a:t>
            </a:r>
            <a:endParaRPr lang="tr-TR" sz="3200" dirty="0"/>
          </a:p>
          <a:p>
            <a:pPr eaLnBrk="1" hangingPunct="1">
              <a:buFont typeface="Wingdings" pitchFamily="2" charset="2"/>
              <a:buNone/>
              <a:defRPr/>
            </a:pPr>
            <a:endParaRPr lang="tr-TR" sz="2400" dirty="0" smtClean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DFDD0A-A345-4B1E-91AD-725329B196E5}" type="datetime1">
              <a:rPr lang="tr-TR" smtClean="0"/>
              <a:t>28.3.2018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644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18288" indent="0" algn="ctr" eaLnBrk="1" hangingPunct="1">
              <a:lnSpc>
                <a:spcPct val="90000"/>
              </a:lnSpc>
              <a:buNone/>
              <a:defRPr/>
            </a:pPr>
            <a:r>
              <a:rPr lang="tr-TR" sz="3200" b="1" dirty="0" smtClean="0">
                <a:solidFill>
                  <a:srgbClr val="FFFF00"/>
                </a:solidFill>
              </a:rPr>
              <a:t>Maddi Milletlerarası Özel Hukuk Kuralları</a:t>
            </a:r>
          </a:p>
          <a:p>
            <a:pPr marL="18288" indent="0" algn="ctr" eaLnBrk="1" hangingPunct="1">
              <a:lnSpc>
                <a:spcPct val="90000"/>
              </a:lnSpc>
              <a:buNone/>
              <a:defRPr/>
            </a:pPr>
            <a:endParaRPr lang="tr-TR" sz="2400" b="1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400" dirty="0" smtClean="0"/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400" dirty="0" smtClean="0"/>
              <a:t>	</a:t>
            </a:r>
            <a:r>
              <a:rPr lang="tr-TR" sz="2800" dirty="0" smtClean="0"/>
              <a:t>Maddi milletlerarası özel hukuk kuralları,</a:t>
            </a:r>
            <a:r>
              <a:rPr lang="tr-TR" sz="2800" dirty="0" smtClean="0">
                <a:effectLst/>
              </a:rPr>
              <a:t> </a:t>
            </a:r>
            <a:r>
              <a:rPr lang="tr-TR" sz="2800" dirty="0" smtClean="0">
                <a:solidFill>
                  <a:srgbClr val="FF0000"/>
                </a:solidFill>
                <a:effectLst/>
              </a:rPr>
              <a:t>sadece </a:t>
            </a:r>
            <a:r>
              <a:rPr lang="tr-TR" sz="2800" dirty="0" smtClean="0">
                <a:solidFill>
                  <a:srgbClr val="FF0000"/>
                </a:solidFill>
              </a:rPr>
              <a:t>yabancı unsurlu</a:t>
            </a:r>
            <a:r>
              <a:rPr lang="tr-TR" sz="2800" dirty="0" smtClean="0"/>
              <a:t> hukukȋ işlem, ilişki ve olaylar için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dirty="0"/>
              <a:t>	</a:t>
            </a:r>
            <a:r>
              <a:rPr lang="tr-TR" sz="2800" dirty="0" smtClean="0">
                <a:solidFill>
                  <a:srgbClr val="FFFF00"/>
                </a:solidFill>
              </a:rPr>
              <a:t>maddi hukuk çözümü </a:t>
            </a:r>
            <a:r>
              <a:rPr lang="tr-TR" sz="2800" dirty="0" smtClean="0"/>
              <a:t>getiren kurallardır. </a:t>
            </a:r>
          </a:p>
          <a:p>
            <a:pPr marL="384048" lvl="1" indent="0">
              <a:lnSpc>
                <a:spcPct val="90000"/>
              </a:lnSpc>
              <a:buNone/>
              <a:defRPr/>
            </a:pPr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 smtClean="0">
                <a:effectLst/>
              </a:rPr>
              <a:t>Örneğin, </a:t>
            </a:r>
            <a:r>
              <a:rPr lang="tr-TR" sz="2400" dirty="0" smtClean="0"/>
              <a:t>MÖHUK </a:t>
            </a:r>
            <a:r>
              <a:rPr lang="tr-TR" sz="2400" dirty="0"/>
              <a:t>m.9/2</a:t>
            </a:r>
            <a:r>
              <a:rPr lang="tr-TR" sz="2400" dirty="0" smtClean="0"/>
              <a:t>: </a:t>
            </a:r>
            <a:r>
              <a:rPr lang="tr-TR" sz="2800" dirty="0" smtClean="0"/>
              <a:t>"</a:t>
            </a:r>
            <a:r>
              <a:rPr lang="tr-TR" sz="2800" dirty="0"/>
              <a:t>Milli hukukuna göre ehliyetsiz olan bir kişi, işlemin yapıldığı ülke hukukuna göre ehil ise yaptığı hukukȋ işlemle bağlıdır. </a:t>
            </a:r>
          </a:p>
          <a:p>
            <a:pPr lvl="8">
              <a:lnSpc>
                <a:spcPct val="90000"/>
              </a:lnSpc>
              <a:defRPr/>
            </a:pPr>
            <a:r>
              <a:rPr lang="tr-TR" sz="1800" dirty="0"/>
              <a:t>Aile ve miras hukuku ile yabancı ülkedeki taşınmazlar üzerindeki ayni haklara ilişkin işlemler bu hükmün dışındadır</a:t>
            </a:r>
            <a:r>
              <a:rPr lang="tr-TR" sz="1800" dirty="0" smtClean="0"/>
              <a:t>.".</a:t>
            </a:r>
            <a:endParaRPr lang="tr-TR" sz="1800" dirty="0"/>
          </a:p>
          <a:p>
            <a:pPr lvl="2">
              <a:lnSpc>
                <a:spcPct val="90000"/>
              </a:lnSpc>
              <a:defRPr/>
            </a:pPr>
            <a:endParaRPr lang="tr-TR" sz="2800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9C76B6-5DE3-42DF-AE71-4E929B31BC8B}" type="datetime1">
              <a:rPr lang="tr-TR" smtClean="0"/>
              <a:t>28.3.2018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909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214313" y="188913"/>
            <a:ext cx="8534400" cy="648017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dirty="0" smtClean="0"/>
              <a:t>	</a:t>
            </a:r>
            <a:r>
              <a:rPr lang="tr-TR" sz="3200" dirty="0" smtClean="0">
                <a:solidFill>
                  <a:srgbClr val="FFFF00"/>
                </a:solidFill>
              </a:rPr>
              <a:t>Doğrudan Uygulanan Kurallar</a:t>
            </a:r>
            <a:endParaRPr lang="tr-TR" sz="32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sz="2800" dirty="0" smtClean="0"/>
          </a:p>
          <a:p>
            <a:pPr marL="18288" indent="0">
              <a:lnSpc>
                <a:spcPct val="90000"/>
              </a:lnSpc>
              <a:buNone/>
              <a:defRPr/>
            </a:pPr>
            <a:r>
              <a:rPr lang="tr-TR" sz="2800" dirty="0" smtClean="0"/>
              <a:t>Devletin </a:t>
            </a:r>
            <a:r>
              <a:rPr lang="tr-TR" sz="2800" dirty="0"/>
              <a:t>organizasyonu, kamu yararı, kamu düzeni, kamu sağlığı gibi </a:t>
            </a:r>
            <a:r>
              <a:rPr lang="tr-TR" sz="2800" u="sng" dirty="0"/>
              <a:t>ortak</a:t>
            </a:r>
            <a:r>
              <a:rPr lang="tr-TR" sz="2800" dirty="0"/>
              <a:t> yüksek menfaatleri koruma düşüncesiyle sevk </a:t>
            </a:r>
            <a:r>
              <a:rPr lang="tr-TR" sz="2800" dirty="0" smtClean="0"/>
              <a:t>edilen, </a:t>
            </a:r>
          </a:p>
          <a:p>
            <a:pPr marL="18288" indent="0">
              <a:lnSpc>
                <a:spcPct val="90000"/>
              </a:lnSpc>
              <a:buNone/>
              <a:defRPr/>
            </a:pPr>
            <a:endParaRPr lang="tr-TR" sz="2800" dirty="0"/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tr-TR" sz="2800" dirty="0" smtClean="0"/>
              <a:t>hukukî uyuşmazlığa maddi hukuk çözümü getiren,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dirty="0" smtClean="0"/>
              <a:t> </a:t>
            </a:r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tr-TR" sz="2800" dirty="0" smtClean="0"/>
              <a:t>kamu hukuku, özel hukuk veya karma nitelikli (gri alan kuralları) olabilen ve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2800" dirty="0" smtClean="0"/>
          </a:p>
          <a:p>
            <a:pPr marL="18288" indent="0" eaLnBrk="1" hangingPunct="1">
              <a:lnSpc>
                <a:spcPct val="90000"/>
              </a:lnSpc>
              <a:buNone/>
              <a:defRPr/>
            </a:pPr>
            <a:r>
              <a:rPr lang="tr-TR" sz="2800" dirty="0" smtClean="0"/>
              <a:t>yabancı hukukun uygulanmasına engel olan </a:t>
            </a:r>
            <a:r>
              <a:rPr lang="tr-TR" sz="2800" dirty="0" smtClean="0">
                <a:solidFill>
                  <a:srgbClr val="FFFF00"/>
                </a:solidFill>
              </a:rPr>
              <a:t>iç hukuk</a:t>
            </a:r>
            <a:r>
              <a:rPr lang="tr-TR" sz="2800" dirty="0" smtClean="0"/>
              <a:t> kuralları olarak tanımlanabilir.</a:t>
            </a:r>
            <a:endParaRPr lang="tr-TR" sz="2800" dirty="0"/>
          </a:p>
          <a:p>
            <a:pPr eaLnBrk="1" hangingPunct="1">
              <a:lnSpc>
                <a:spcPct val="90000"/>
              </a:lnSpc>
              <a:defRPr/>
            </a:pPr>
            <a:endParaRPr lang="tr-TR" sz="2800" dirty="0" smtClean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70B13B-0BA6-439F-A139-8571775FE59D}" type="datetime1">
              <a:rPr lang="tr-TR" smtClean="0"/>
              <a:t>28.3.2018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2741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60350"/>
            <a:ext cx="8229600" cy="5976938"/>
          </a:xfrm>
        </p:spPr>
        <p:txBody>
          <a:bodyPr/>
          <a:lstStyle/>
          <a:p>
            <a:pPr lvl="1" eaLnBrk="1" hangingPunct="1">
              <a:defRPr/>
            </a:pPr>
            <a:endParaRPr lang="tr-TR" dirty="0" smtClean="0"/>
          </a:p>
          <a:p>
            <a:pPr marL="384048" lvl="1" indent="0" eaLnBrk="1" hangingPunct="1">
              <a:buNone/>
              <a:defRPr/>
            </a:pPr>
            <a:r>
              <a:rPr lang="tr-TR" sz="2800" dirty="0" smtClean="0"/>
              <a:t>Sigortacılık Kanunu,</a:t>
            </a:r>
          </a:p>
          <a:p>
            <a:pPr marL="384048" lvl="1" indent="0" eaLnBrk="1" hangingPunct="1">
              <a:buNone/>
              <a:defRPr/>
            </a:pPr>
            <a:r>
              <a:rPr lang="tr-TR" sz="2800" dirty="0" smtClean="0"/>
              <a:t>Rekabetin Düzenlenmesi Hakkında Kanun</a:t>
            </a:r>
          </a:p>
          <a:p>
            <a:pPr marL="384048" lvl="1" indent="0" eaLnBrk="1" hangingPunct="1">
              <a:buNone/>
              <a:defRPr/>
            </a:pPr>
            <a:r>
              <a:rPr lang="tr-TR" sz="2800" dirty="0"/>
              <a:t>Bankacılık Kanunu, </a:t>
            </a:r>
          </a:p>
          <a:p>
            <a:pPr marL="384048" lvl="1" indent="0" eaLnBrk="1" hangingPunct="1">
              <a:buNone/>
              <a:defRPr/>
            </a:pPr>
            <a:r>
              <a:rPr lang="tr-TR" sz="2800" dirty="0"/>
              <a:t>Tüketicinin Korunması Hakkında Kanun (TKHK</a:t>
            </a:r>
            <a:r>
              <a:rPr lang="tr-TR" sz="2800" dirty="0" smtClean="0"/>
              <a:t>)</a:t>
            </a:r>
          </a:p>
          <a:p>
            <a:pPr marL="384048" lvl="1" indent="0">
              <a:buNone/>
              <a:defRPr/>
            </a:pPr>
            <a:r>
              <a:rPr lang="tr-TR" sz="2800" dirty="0"/>
              <a:t>Yabancılar Hukuku alanına ait </a:t>
            </a:r>
            <a:r>
              <a:rPr lang="tr-TR" sz="2800" dirty="0" smtClean="0"/>
              <a:t>kanunlar</a:t>
            </a:r>
            <a:endParaRPr lang="tr-TR" sz="2800" dirty="0"/>
          </a:p>
          <a:p>
            <a:pPr marL="384048" lvl="1" indent="0" eaLnBrk="1" hangingPunct="1">
              <a:buNone/>
              <a:defRPr/>
            </a:pPr>
            <a:endParaRPr lang="tr-TR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tr-TR" sz="2800" dirty="0" smtClean="0"/>
              <a:t>	doğrudan uygulanan kuralların yer aldığı kanunlardan bazılarıdır. </a:t>
            </a:r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9AD727-36D5-47E0-A15E-913DED457BE0}" type="datetime1">
              <a:rPr lang="tr-TR" smtClean="0"/>
              <a:t>28.3.2018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8141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oğal">
  <a:themeElements>
    <a:clrScheme name="Doğ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oğ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Doğ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89</Words>
  <Application>Microsoft Office PowerPoint</Application>
  <PresentationFormat>Ekran Gösterisi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Calibri</vt:lpstr>
      <vt:lpstr>Palatino Linotype</vt:lpstr>
      <vt:lpstr>Wingdings</vt:lpstr>
      <vt:lpstr>Doğal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GULIN</dc:creator>
  <cp:lastModifiedBy>Işıl Tekdoğan</cp:lastModifiedBy>
  <cp:revision>5</cp:revision>
  <dcterms:created xsi:type="dcterms:W3CDTF">2017-01-25T17:27:08Z</dcterms:created>
  <dcterms:modified xsi:type="dcterms:W3CDTF">2018-03-28T11:56:04Z</dcterms:modified>
</cp:coreProperties>
</file>