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9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err="1" smtClean="0"/>
              <a:t>Gaius</a:t>
            </a:r>
            <a:r>
              <a:rPr lang="tr-TR" sz="3200" dirty="0" smtClean="0"/>
              <a:t> </a:t>
            </a:r>
            <a:r>
              <a:rPr lang="tr-TR" sz="3200" dirty="0" err="1" smtClean="0"/>
              <a:t>Lucilius</a:t>
            </a:r>
            <a:endParaRPr lang="tr-TR" sz="3200" dirty="0" smtClean="0"/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İÖ 180-102 yılları arasında yaşamıştır.</a:t>
            </a:r>
          </a:p>
          <a:p>
            <a:pPr marL="0" indent="0">
              <a:buNone/>
            </a:pPr>
            <a:r>
              <a:rPr lang="tr-TR" sz="3200" dirty="0" smtClean="0"/>
              <a:t>Latium bölgesinde doğmuştur.</a:t>
            </a:r>
          </a:p>
          <a:p>
            <a:pPr marL="0" indent="0">
              <a:buNone/>
            </a:pPr>
            <a:r>
              <a:rPr lang="tr-TR" sz="3200" dirty="0" smtClean="0"/>
              <a:t>Roma vatandaşı olmamıştır.</a:t>
            </a:r>
          </a:p>
          <a:p>
            <a:pPr marL="0" indent="0">
              <a:buNone/>
            </a:pPr>
            <a:r>
              <a:rPr lang="tr-TR" sz="3200" dirty="0" smtClean="0"/>
              <a:t>Atlı sınıfından zengin bir aileden </a:t>
            </a:r>
            <a:r>
              <a:rPr lang="tr-TR" sz="3200" dirty="0" err="1" smtClean="0"/>
              <a:t>gelmekedir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r>
              <a:rPr lang="tr-TR" sz="3200" dirty="0" smtClean="0"/>
              <a:t>Atina’da felsefe eğitimi</a:t>
            </a:r>
          </a:p>
          <a:p>
            <a:pPr marL="0" indent="0">
              <a:buNone/>
            </a:pPr>
            <a:r>
              <a:rPr lang="tr-TR" sz="3200" dirty="0" smtClean="0"/>
              <a:t>Bağımsız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8407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Çevresinde insan yaşamı</a:t>
            </a:r>
          </a:p>
          <a:p>
            <a:pPr marL="0" indent="0">
              <a:buNone/>
            </a:pPr>
            <a:r>
              <a:rPr lang="tr-TR" sz="3200" dirty="0" smtClean="0"/>
              <a:t>Toplum</a:t>
            </a:r>
          </a:p>
          <a:p>
            <a:pPr marL="0" indent="0">
              <a:buNone/>
            </a:pPr>
            <a:r>
              <a:rPr lang="tr-TR" sz="3200" dirty="0" smtClean="0"/>
              <a:t>İnsanların kusurlarına yoğunlaşmış. </a:t>
            </a:r>
          </a:p>
          <a:p>
            <a:pPr marL="0" indent="0">
              <a:buNone/>
            </a:pPr>
            <a:r>
              <a:rPr lang="tr-TR" sz="3200" dirty="0" smtClean="0"/>
              <a:t>Sivri dilli</a:t>
            </a:r>
          </a:p>
          <a:p>
            <a:pPr marL="0" indent="0">
              <a:buNone/>
            </a:pPr>
            <a:r>
              <a:rPr lang="tr-TR" sz="3200" dirty="0" smtClean="0"/>
              <a:t>Önemli kişileri eleştirmekten çekinmemiştir. </a:t>
            </a:r>
          </a:p>
          <a:p>
            <a:pPr marL="0" indent="0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53997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Başlıca eseri </a:t>
            </a:r>
            <a:r>
              <a:rPr lang="tr-TR" sz="3200" i="1" dirty="0" err="1" smtClean="0"/>
              <a:t>Carmina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per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saturam</a:t>
            </a:r>
            <a:endParaRPr lang="tr-TR" sz="3200" i="1" dirty="0" smtClean="0"/>
          </a:p>
          <a:p>
            <a:pPr marL="0" indent="0">
              <a:buNone/>
            </a:pPr>
            <a:r>
              <a:rPr lang="tr-TR" sz="3200" dirty="0" smtClean="0"/>
              <a:t>30 </a:t>
            </a:r>
            <a:r>
              <a:rPr lang="tr-TR" sz="3200" smtClean="0"/>
              <a:t>kitaptan oluşur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r>
              <a:rPr lang="tr-TR" sz="3200" dirty="0" smtClean="0"/>
              <a:t>Çok çeşitli konuları işlemiştir.</a:t>
            </a:r>
          </a:p>
          <a:p>
            <a:pPr marL="0" indent="0">
              <a:buNone/>
            </a:pPr>
            <a:r>
              <a:rPr lang="tr-TR" sz="3200" dirty="0"/>
              <a:t>Destan türünün önemli bir parçası olan tanrı toplantısını komik unsurlar kullanarak ele almıştır.</a:t>
            </a: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39045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/>
              <a:t>Üçüncü kitap Sicilya’ya yaptığı bir yolculuğun canlı bir biçimde </a:t>
            </a:r>
            <a:r>
              <a:rPr lang="tr-TR" sz="3200" dirty="0" smtClean="0"/>
              <a:t>anlatımı</a:t>
            </a:r>
            <a:endParaRPr lang="tr-TR" sz="3200" dirty="0"/>
          </a:p>
          <a:p>
            <a:pPr marL="0" indent="0">
              <a:buNone/>
            </a:pPr>
            <a:r>
              <a:rPr lang="tr-TR" sz="3200" dirty="0"/>
              <a:t>Birden fazla satirde </a:t>
            </a:r>
            <a:r>
              <a:rPr lang="tr-TR" sz="3200" dirty="0" smtClean="0"/>
              <a:t>mutfakla </a:t>
            </a:r>
            <a:r>
              <a:rPr lang="tr-TR" sz="3200" dirty="0"/>
              <a:t>ilgili tavsiyeler </a:t>
            </a:r>
            <a:r>
              <a:rPr lang="tr-TR" sz="3200" dirty="0" smtClean="0"/>
              <a:t>bulunmaktadır.</a:t>
            </a:r>
          </a:p>
          <a:p>
            <a:pPr marL="0" indent="0">
              <a:buNone/>
            </a:pPr>
            <a:r>
              <a:rPr lang="tr-TR" sz="3200" dirty="0"/>
              <a:t>Latin edebiyatında ziyafetlerdeki gösteriş budalalığı ve lükse düşkünlük gibi tartışmalı konularla birlikte gastronomi konusuna değinme 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64072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16. kitap sevdiği bir kadına ithaf edilmiştir. Bu bakımdan </a:t>
            </a:r>
            <a:r>
              <a:rPr lang="tr-TR" sz="3200" dirty="0" err="1"/>
              <a:t>Lucilius</a:t>
            </a:r>
            <a:r>
              <a:rPr lang="tr-TR" sz="3200" dirty="0"/>
              <a:t>, kişisel aşk şiirinin habercisi, öncülü olarak sayılabilir.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E</a:t>
            </a:r>
            <a:r>
              <a:rPr lang="tr-TR" sz="3200" dirty="0" smtClean="0"/>
              <a:t>serinde </a:t>
            </a:r>
            <a:r>
              <a:rPr lang="tr-TR" sz="3200" dirty="0"/>
              <a:t>yazın alanındaki sorunlara da sıkça değindiği bilinmektedir.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Retorik, şiir sanatı üzerine fikirler, edebiyat üzerine gramer analizleri ve eleştiriler </a:t>
            </a:r>
          </a:p>
        </p:txBody>
      </p:sp>
    </p:spTree>
    <p:extLst>
      <p:ext uri="{BB962C8B-B14F-4D97-AF65-F5344CB8AC3E}">
        <p14:creationId xmlns="" xmlns:p14="http://schemas.microsoft.com/office/powerpoint/2010/main" val="98341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 err="1" smtClean="0"/>
              <a:t>Accius</a:t>
            </a:r>
            <a:r>
              <a:rPr lang="tr-TR" sz="3200" dirty="0" smtClean="0"/>
              <a:t> ve </a:t>
            </a:r>
            <a:r>
              <a:rPr lang="tr-TR" sz="3200" dirty="0" err="1" smtClean="0"/>
              <a:t>Pacuvius’a</a:t>
            </a:r>
            <a:r>
              <a:rPr lang="tr-TR" sz="3200" dirty="0" smtClean="0"/>
              <a:t> sataşma</a:t>
            </a:r>
          </a:p>
          <a:p>
            <a:pPr marL="0" indent="0">
              <a:buNone/>
            </a:pPr>
            <a:r>
              <a:rPr lang="tr-TR" sz="3200" dirty="0"/>
              <a:t>L</a:t>
            </a:r>
            <a:r>
              <a:rPr lang="tr-TR" sz="3200" dirty="0" smtClean="0"/>
              <a:t>ükse </a:t>
            </a:r>
            <a:r>
              <a:rPr lang="tr-TR" sz="3200" dirty="0"/>
              <a:t>düşkünlüğe karşı çıkışları döneminde yaşanan sorunların </a:t>
            </a:r>
            <a:r>
              <a:rPr lang="tr-TR" sz="3200" dirty="0" smtClean="0"/>
              <a:t>toplumda </a:t>
            </a:r>
            <a:r>
              <a:rPr lang="tr-TR" sz="3200" dirty="0"/>
              <a:t>yarattığı yozlaşmaya, ahlaki çöküntüye </a:t>
            </a:r>
            <a:r>
              <a:rPr lang="tr-TR" sz="3200" dirty="0" smtClean="0"/>
              <a:t>yöneliktir.</a:t>
            </a:r>
          </a:p>
          <a:p>
            <a:pPr marL="0" indent="0">
              <a:buNone/>
            </a:pPr>
            <a:r>
              <a:rPr lang="tr-TR" sz="3200" dirty="0" err="1"/>
              <a:t>Yergisel</a:t>
            </a:r>
            <a:r>
              <a:rPr lang="tr-TR" sz="3200" dirty="0"/>
              <a:t> unsurlar ilk defa </a:t>
            </a:r>
            <a:r>
              <a:rPr lang="tr-TR" sz="3200" dirty="0" err="1" smtClean="0"/>
              <a:t>Lucilius’ta</a:t>
            </a:r>
            <a:r>
              <a:rPr lang="tr-TR" sz="3200" dirty="0" smtClean="0"/>
              <a:t> </a:t>
            </a:r>
            <a:r>
              <a:rPr lang="tr-TR" sz="3200" dirty="0"/>
              <a:t>ön plana çıkmıştır. </a:t>
            </a:r>
          </a:p>
          <a:p>
            <a:pPr marL="0" indent="0">
              <a:buNone/>
            </a:pPr>
            <a:r>
              <a:rPr lang="tr-TR" sz="3200" dirty="0" err="1" smtClean="0"/>
              <a:t>Satura</a:t>
            </a:r>
            <a:r>
              <a:rPr lang="tr-TR" sz="3200" dirty="0" smtClean="0"/>
              <a:t> yerine </a:t>
            </a:r>
            <a:r>
              <a:rPr lang="tr-TR" sz="3200" i="1" dirty="0" err="1"/>
              <a:t>poemata</a:t>
            </a:r>
            <a:r>
              <a:rPr lang="tr-TR" sz="3200" i="1" dirty="0"/>
              <a:t>, </a:t>
            </a:r>
            <a:r>
              <a:rPr lang="tr-TR" sz="3200" i="1" dirty="0" err="1"/>
              <a:t>versus</a:t>
            </a:r>
            <a:r>
              <a:rPr lang="tr-TR" sz="3200" i="1" dirty="0"/>
              <a:t>, </a:t>
            </a:r>
            <a:r>
              <a:rPr lang="tr-TR" sz="3200" i="1" dirty="0" err="1"/>
              <a:t>ludus</a:t>
            </a:r>
            <a:r>
              <a:rPr lang="tr-TR" sz="3200" i="1" dirty="0"/>
              <a:t> </a:t>
            </a:r>
            <a:r>
              <a:rPr lang="tr-TR" sz="3200" i="1" dirty="0" err="1"/>
              <a:t>ac</a:t>
            </a:r>
            <a:r>
              <a:rPr lang="tr-TR" sz="3200" i="1" dirty="0"/>
              <a:t> </a:t>
            </a:r>
            <a:r>
              <a:rPr lang="tr-TR" sz="3200" i="1" dirty="0" err="1"/>
              <a:t>sermones</a:t>
            </a:r>
            <a:r>
              <a:rPr lang="tr-TR" sz="3200" dirty="0"/>
              <a:t> </a:t>
            </a:r>
            <a:r>
              <a:rPr lang="tr-TR" sz="3200" dirty="0" smtClean="0"/>
              <a:t>sözcüklerini kullanır.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7186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Satir (hiciv, yergi, taşlama) türünün ilk temsilcisi olarak </a:t>
            </a:r>
            <a:r>
              <a:rPr lang="tr-TR" sz="3200" dirty="0" err="1"/>
              <a:t>Lucilius</a:t>
            </a:r>
            <a:r>
              <a:rPr lang="tr-TR" sz="3200" dirty="0"/>
              <a:t>, kendisinden sonra gelen bütün Satir ozanları için bir model olmuştur.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Horatius</a:t>
            </a:r>
            <a:r>
              <a:rPr lang="tr-TR" sz="3200" dirty="0"/>
              <a:t>, </a:t>
            </a:r>
            <a:r>
              <a:rPr lang="tr-TR" sz="3200" dirty="0" err="1"/>
              <a:t>Iuvenalis</a:t>
            </a:r>
            <a:r>
              <a:rPr lang="tr-TR" sz="3200" dirty="0"/>
              <a:t>, </a:t>
            </a:r>
            <a:r>
              <a:rPr lang="tr-TR" sz="3200" dirty="0" err="1"/>
              <a:t>Martialis</a:t>
            </a:r>
            <a:r>
              <a:rPr lang="tr-TR" sz="3200" dirty="0"/>
              <a:t>, </a:t>
            </a:r>
            <a:r>
              <a:rPr lang="tr-TR" sz="3200" dirty="0" err="1"/>
              <a:t>Persius</a:t>
            </a:r>
            <a:r>
              <a:rPr lang="tr-TR" sz="3200" dirty="0"/>
              <a:t> ve onlardan sonraki Avrupa edebiyatlarındaki </a:t>
            </a:r>
            <a:r>
              <a:rPr lang="tr-TR" sz="3200" dirty="0" err="1"/>
              <a:t>Satiristler</a:t>
            </a:r>
            <a:r>
              <a:rPr lang="tr-TR" sz="3200" dirty="0"/>
              <a:t> onu örnek almış ve izinden gitmişlerdir. </a:t>
            </a:r>
          </a:p>
        </p:txBody>
      </p:sp>
    </p:spTree>
    <p:extLst>
      <p:ext uri="{BB962C8B-B14F-4D97-AF65-F5344CB8AC3E}">
        <p14:creationId xmlns="" xmlns:p14="http://schemas.microsoft.com/office/powerpoint/2010/main" val="336490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12.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670240" y="2180934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Ennius’un başlattığı kabul edilen </a:t>
            </a:r>
            <a:r>
              <a:rPr lang="tr-TR" sz="3200" dirty="0" err="1"/>
              <a:t>Satura</a:t>
            </a:r>
            <a:r>
              <a:rPr lang="tr-TR" sz="3200" dirty="0"/>
              <a:t> türünü </a:t>
            </a:r>
            <a:r>
              <a:rPr lang="tr-TR" sz="3200" dirty="0" err="1"/>
              <a:t>Lucilius’un</a:t>
            </a:r>
            <a:r>
              <a:rPr lang="tr-TR" sz="3200" dirty="0"/>
              <a:t> geliştirdiği, türü karışık konuları işleyen bir tür olmaktan çıkartıp insanlarda, toplumda ve yaşamda gördüğü aksaklıkları eleştiren satir türüne dönüştürdüğü kabul edilmektedir.</a:t>
            </a:r>
          </a:p>
        </p:txBody>
      </p:sp>
    </p:spTree>
    <p:extLst>
      <p:ext uri="{BB962C8B-B14F-4D97-AF65-F5344CB8AC3E}">
        <p14:creationId xmlns="" xmlns:p14="http://schemas.microsoft.com/office/powerpoint/2010/main" val="380304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685</TotalTime>
  <Words>318</Words>
  <Application>Microsoft Office PowerPoint</Application>
  <PresentationFormat>Özel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İyon</vt:lpstr>
      <vt:lpstr>Başlangıç Dönemi– 12. Hafta</vt:lpstr>
      <vt:lpstr>Başlangıç Dönemi– 12. Hafta</vt:lpstr>
      <vt:lpstr>Başlangıç Dönemi– 12. Hafta</vt:lpstr>
      <vt:lpstr>Başlangıç Dönemi– 12. Hafta</vt:lpstr>
      <vt:lpstr>Başlangıç Dönemi– 12. Hafta</vt:lpstr>
      <vt:lpstr>Başlangıç Dönemi– 12. Hafta</vt:lpstr>
      <vt:lpstr>Başlangıç Dönemi– 12. Hafta</vt:lpstr>
      <vt:lpstr>Başlangıç Dönemi– 12. Hafta</vt:lpstr>
      <vt:lpstr>Başlangıç Dönemi– 12. Hafta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76</cp:revision>
  <dcterms:created xsi:type="dcterms:W3CDTF">2017-11-23T15:25:46Z</dcterms:created>
  <dcterms:modified xsi:type="dcterms:W3CDTF">2017-12-13T14:09:16Z</dcterms:modified>
</cp:coreProperties>
</file>