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9" r:id="rId2"/>
    <p:sldId id="280" r:id="rId3"/>
    <p:sldId id="281" r:id="rId4"/>
    <p:sldId id="282" r:id="rId5"/>
    <p:sldId id="283" r:id="rId6"/>
    <p:sldId id="284" r:id="rId7"/>
    <p:sldId id="285" r:id="rId8"/>
    <p:sldId id="286" r:id="rId9"/>
    <p:sldId id="287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2" d="100"/>
          <a:sy n="52" d="100"/>
        </p:scale>
        <p:origin x="-936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13.12.2017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103554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13.12.2017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023411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13.12.2017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2887253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13.12.2017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25622561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13.12.2017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5457629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13.12.2017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8872401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13.12.2017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1554969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13.12.2017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6444268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13.12.2017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724544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13.12.2017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730551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13.12.2017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739545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13.12.2017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450915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13.12.2017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368556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13.12.2017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475907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13.12.2017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862771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13.12.2017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668198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13.12.2017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230063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6AA34C55-1EE1-41E7-8FD4-564A97984A80}" type="datetimeFigureOut">
              <a:rPr lang="tr-TR" smtClean="0"/>
              <a:pPr/>
              <a:t>13.12.2017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491607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Başlangıç Dönemi– 12. Hafta</a:t>
            </a:r>
            <a:endParaRPr lang="tr-TR" sz="4000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sz="3200" dirty="0" smtClean="0"/>
          </a:p>
          <a:p>
            <a:endParaRPr lang="tr-TR" sz="3200" dirty="0" smtClean="0"/>
          </a:p>
          <a:p>
            <a:r>
              <a:rPr lang="tr-TR" sz="3200" dirty="0" err="1" smtClean="0"/>
              <a:t>Gaius</a:t>
            </a:r>
            <a:r>
              <a:rPr lang="tr-TR" sz="3200" dirty="0" smtClean="0"/>
              <a:t> </a:t>
            </a:r>
            <a:r>
              <a:rPr lang="tr-TR" sz="3200" dirty="0" err="1" smtClean="0"/>
              <a:t>Lucilius</a:t>
            </a:r>
            <a:endParaRPr lang="tr-TR" sz="3200" dirty="0" smtClean="0"/>
          </a:p>
          <a:p>
            <a:pPr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="" xmlns:p14="http://schemas.microsoft.com/office/powerpoint/2010/main" val="26314395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Başlangıç Dönemi– 12. Hafta</a:t>
            </a:r>
            <a:endParaRPr lang="tr-TR" sz="4000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tr-TR" sz="3200" dirty="0" smtClean="0"/>
          </a:p>
          <a:p>
            <a:pPr marL="0" indent="0">
              <a:buNone/>
            </a:pPr>
            <a:r>
              <a:rPr lang="tr-TR" sz="3200" dirty="0" smtClean="0"/>
              <a:t>İÖ 180-102 yılları arasında yaşamıştır.</a:t>
            </a:r>
          </a:p>
          <a:p>
            <a:pPr marL="0" indent="0">
              <a:buNone/>
            </a:pPr>
            <a:r>
              <a:rPr lang="tr-TR" sz="3200" dirty="0" smtClean="0"/>
              <a:t>Latium bölgesinde doğmuştur.</a:t>
            </a:r>
          </a:p>
          <a:p>
            <a:pPr marL="0" indent="0">
              <a:buNone/>
            </a:pPr>
            <a:r>
              <a:rPr lang="tr-TR" sz="3200" dirty="0" smtClean="0"/>
              <a:t>Roma vatandaşı olmamıştır.</a:t>
            </a:r>
          </a:p>
          <a:p>
            <a:pPr marL="0" indent="0">
              <a:buNone/>
            </a:pPr>
            <a:r>
              <a:rPr lang="tr-TR" sz="3200" dirty="0" smtClean="0"/>
              <a:t>Atlı sınıfından zengin bir aileden </a:t>
            </a:r>
            <a:r>
              <a:rPr lang="tr-TR" sz="3200" dirty="0" err="1" smtClean="0"/>
              <a:t>gelmekedir</a:t>
            </a:r>
            <a:r>
              <a:rPr lang="tr-TR" sz="3200" dirty="0" smtClean="0"/>
              <a:t>.</a:t>
            </a:r>
          </a:p>
          <a:p>
            <a:pPr marL="0" indent="0">
              <a:buNone/>
            </a:pPr>
            <a:r>
              <a:rPr lang="tr-TR" sz="3200" dirty="0" smtClean="0"/>
              <a:t>Atina’da felsefe eğitimi</a:t>
            </a:r>
          </a:p>
          <a:p>
            <a:pPr marL="0" indent="0">
              <a:buNone/>
            </a:pPr>
            <a:r>
              <a:rPr lang="tr-TR" sz="3200" dirty="0" smtClean="0"/>
              <a:t>Bağımsız</a:t>
            </a:r>
          </a:p>
          <a:p>
            <a:pPr marL="0" indent="0">
              <a:buNone/>
            </a:pPr>
            <a:endParaRPr lang="tr-TR" sz="3200" dirty="0"/>
          </a:p>
          <a:p>
            <a:pPr marL="0" indent="0">
              <a:buNone/>
            </a:pPr>
            <a:r>
              <a:rPr lang="tr-TR" sz="3200" dirty="0" smtClean="0"/>
              <a:t> </a:t>
            </a:r>
          </a:p>
        </p:txBody>
      </p:sp>
    </p:spTree>
    <p:extLst>
      <p:ext uri="{BB962C8B-B14F-4D97-AF65-F5344CB8AC3E}">
        <p14:creationId xmlns="" xmlns:p14="http://schemas.microsoft.com/office/powerpoint/2010/main" val="27840781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Başlangıç Dönemi– 12. Hafta</a:t>
            </a:r>
            <a:endParaRPr lang="tr-TR" sz="4000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3200" dirty="0" smtClean="0"/>
              <a:t>Çevresinde insan yaşamı</a:t>
            </a:r>
          </a:p>
          <a:p>
            <a:pPr marL="0" indent="0">
              <a:buNone/>
            </a:pPr>
            <a:r>
              <a:rPr lang="tr-TR" sz="3200" dirty="0" smtClean="0"/>
              <a:t>Toplum</a:t>
            </a:r>
          </a:p>
          <a:p>
            <a:pPr marL="0" indent="0">
              <a:buNone/>
            </a:pPr>
            <a:r>
              <a:rPr lang="tr-TR" sz="3200" dirty="0" smtClean="0"/>
              <a:t>İnsanların kusurlarına yoğunlaşmış. </a:t>
            </a:r>
          </a:p>
          <a:p>
            <a:pPr marL="0" indent="0">
              <a:buNone/>
            </a:pPr>
            <a:r>
              <a:rPr lang="tr-TR" sz="3200" dirty="0" smtClean="0"/>
              <a:t>Sivri dilli</a:t>
            </a:r>
          </a:p>
          <a:p>
            <a:pPr marL="0" indent="0">
              <a:buNone/>
            </a:pPr>
            <a:r>
              <a:rPr lang="tr-TR" sz="3200" dirty="0" smtClean="0"/>
              <a:t>Önemli kişileri eleştirmekten çekinmemiştir. </a:t>
            </a:r>
          </a:p>
          <a:p>
            <a:pPr marL="0" indent="0">
              <a:buNone/>
            </a:pPr>
            <a:endParaRPr lang="tr-TR" sz="3200" dirty="0" smtClean="0"/>
          </a:p>
        </p:txBody>
      </p:sp>
    </p:spTree>
    <p:extLst>
      <p:ext uri="{BB962C8B-B14F-4D97-AF65-F5344CB8AC3E}">
        <p14:creationId xmlns="" xmlns:p14="http://schemas.microsoft.com/office/powerpoint/2010/main" val="5399758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Başlangıç Dönemi– 12. Hafta</a:t>
            </a:r>
            <a:endParaRPr lang="tr-TR" sz="4000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3200" dirty="0" smtClean="0"/>
              <a:t>Başlıca eseri </a:t>
            </a:r>
            <a:r>
              <a:rPr lang="tr-TR" sz="3200" i="1" dirty="0" err="1" smtClean="0"/>
              <a:t>Carmina</a:t>
            </a:r>
            <a:r>
              <a:rPr lang="tr-TR" sz="3200" i="1" dirty="0" smtClean="0"/>
              <a:t> </a:t>
            </a:r>
            <a:r>
              <a:rPr lang="tr-TR" sz="3200" i="1" dirty="0" err="1" smtClean="0"/>
              <a:t>per</a:t>
            </a:r>
            <a:r>
              <a:rPr lang="tr-TR" sz="3200" i="1" dirty="0" smtClean="0"/>
              <a:t> </a:t>
            </a:r>
            <a:r>
              <a:rPr lang="tr-TR" sz="3200" i="1" dirty="0" err="1" smtClean="0"/>
              <a:t>saturam</a:t>
            </a:r>
            <a:endParaRPr lang="tr-TR" sz="3200" i="1" dirty="0" smtClean="0"/>
          </a:p>
          <a:p>
            <a:pPr marL="0" indent="0">
              <a:buNone/>
            </a:pPr>
            <a:r>
              <a:rPr lang="tr-TR" sz="3200" dirty="0" smtClean="0"/>
              <a:t>30 </a:t>
            </a:r>
            <a:r>
              <a:rPr lang="tr-TR" sz="3200" smtClean="0"/>
              <a:t>kitaptan oluşur</a:t>
            </a:r>
            <a:r>
              <a:rPr lang="tr-TR" sz="3200" dirty="0" smtClean="0"/>
              <a:t>.</a:t>
            </a:r>
          </a:p>
          <a:p>
            <a:pPr marL="0" indent="0">
              <a:buNone/>
            </a:pPr>
            <a:r>
              <a:rPr lang="tr-TR" sz="3200" dirty="0" smtClean="0"/>
              <a:t>Çok çeşitli konuları işlemiştir.</a:t>
            </a:r>
          </a:p>
          <a:p>
            <a:pPr marL="0" indent="0">
              <a:buNone/>
            </a:pPr>
            <a:r>
              <a:rPr lang="tr-TR" sz="3200" dirty="0"/>
              <a:t>Destan türünün önemli bir parçası olan tanrı toplantısını komik unsurlar kullanarak ele almıştır.</a:t>
            </a:r>
            <a:endParaRPr lang="tr-TR" sz="3200" dirty="0" smtClean="0"/>
          </a:p>
          <a:p>
            <a:pPr marL="0" indent="0">
              <a:buNone/>
            </a:pPr>
            <a:endParaRPr lang="tr-TR" sz="3200" dirty="0" smtClean="0"/>
          </a:p>
          <a:p>
            <a:pPr marL="0" indent="0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="" xmlns:p14="http://schemas.microsoft.com/office/powerpoint/2010/main" val="23904556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Başlangıç Dönemi– 12. Hafta</a:t>
            </a:r>
            <a:endParaRPr lang="tr-TR" sz="4000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sz="3200" dirty="0"/>
              <a:t>Üçüncü kitap Sicilya’ya yaptığı bir yolculuğun canlı bir biçimde </a:t>
            </a:r>
            <a:r>
              <a:rPr lang="tr-TR" sz="3200" dirty="0" smtClean="0"/>
              <a:t>anlatımı</a:t>
            </a:r>
            <a:endParaRPr lang="tr-TR" sz="3200" dirty="0"/>
          </a:p>
          <a:p>
            <a:pPr marL="0" indent="0">
              <a:buNone/>
            </a:pPr>
            <a:r>
              <a:rPr lang="tr-TR" sz="3200" dirty="0"/>
              <a:t>Birden fazla satirde </a:t>
            </a:r>
            <a:r>
              <a:rPr lang="tr-TR" sz="3200" dirty="0" smtClean="0"/>
              <a:t>mutfakla </a:t>
            </a:r>
            <a:r>
              <a:rPr lang="tr-TR" sz="3200" dirty="0"/>
              <a:t>ilgili tavsiyeler </a:t>
            </a:r>
            <a:r>
              <a:rPr lang="tr-TR" sz="3200" dirty="0" smtClean="0"/>
              <a:t>bulunmaktadır.</a:t>
            </a:r>
          </a:p>
          <a:p>
            <a:pPr marL="0" indent="0">
              <a:buNone/>
            </a:pPr>
            <a:r>
              <a:rPr lang="tr-TR" sz="3200" dirty="0"/>
              <a:t>Latin edebiyatında ziyafetlerdeki gösteriş budalalığı ve lükse düşkünlük gibi tartışmalı konularla birlikte gastronomi konusuna değinme </a:t>
            </a:r>
            <a:endParaRPr lang="tr-TR" sz="3200" dirty="0" smtClean="0"/>
          </a:p>
          <a:p>
            <a:pPr marL="0" indent="0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="" xmlns:p14="http://schemas.microsoft.com/office/powerpoint/2010/main" val="6407299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Başlangıç Dönemi– 12. Hafta</a:t>
            </a:r>
            <a:endParaRPr lang="tr-TR" sz="4000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3200" dirty="0"/>
              <a:t>16. kitap sevdiği bir kadına ithaf edilmiştir. Bu bakımdan </a:t>
            </a:r>
            <a:r>
              <a:rPr lang="tr-TR" sz="3200" dirty="0" err="1"/>
              <a:t>Lucilius</a:t>
            </a:r>
            <a:r>
              <a:rPr lang="tr-TR" sz="3200" dirty="0"/>
              <a:t>, kişisel aşk şiirinin habercisi, öncülü olarak sayılabilir. </a:t>
            </a:r>
            <a:endParaRPr lang="tr-TR" sz="3200" dirty="0" smtClean="0"/>
          </a:p>
          <a:p>
            <a:pPr marL="0" indent="0">
              <a:buNone/>
            </a:pPr>
            <a:r>
              <a:rPr lang="tr-TR" sz="3200" dirty="0"/>
              <a:t>E</a:t>
            </a:r>
            <a:r>
              <a:rPr lang="tr-TR" sz="3200" dirty="0" smtClean="0"/>
              <a:t>serinde </a:t>
            </a:r>
            <a:r>
              <a:rPr lang="tr-TR" sz="3200" dirty="0"/>
              <a:t>yazın alanındaki sorunlara da sıkça değindiği bilinmektedir. </a:t>
            </a:r>
            <a:endParaRPr lang="tr-TR" sz="3200" dirty="0" smtClean="0"/>
          </a:p>
          <a:p>
            <a:pPr marL="0" indent="0">
              <a:buNone/>
            </a:pPr>
            <a:r>
              <a:rPr lang="tr-TR" sz="3200" dirty="0"/>
              <a:t>Retorik, şiir sanatı üzerine fikirler, edebiyat üzerine gramer analizleri ve eleştiriler </a:t>
            </a:r>
          </a:p>
        </p:txBody>
      </p:sp>
    </p:spTree>
    <p:extLst>
      <p:ext uri="{BB962C8B-B14F-4D97-AF65-F5344CB8AC3E}">
        <p14:creationId xmlns="" xmlns:p14="http://schemas.microsoft.com/office/powerpoint/2010/main" val="9834139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Başlangıç Dönemi– 12. Hafta</a:t>
            </a:r>
            <a:endParaRPr lang="tr-TR" sz="4000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sz="3200" dirty="0" err="1" smtClean="0"/>
              <a:t>Accius</a:t>
            </a:r>
            <a:r>
              <a:rPr lang="tr-TR" sz="3200" dirty="0" smtClean="0"/>
              <a:t> ve </a:t>
            </a:r>
            <a:r>
              <a:rPr lang="tr-TR" sz="3200" dirty="0" err="1" smtClean="0"/>
              <a:t>Pacuvius’a</a:t>
            </a:r>
            <a:r>
              <a:rPr lang="tr-TR" sz="3200" dirty="0" smtClean="0"/>
              <a:t> sataşma</a:t>
            </a:r>
          </a:p>
          <a:p>
            <a:pPr marL="0" indent="0">
              <a:buNone/>
            </a:pPr>
            <a:r>
              <a:rPr lang="tr-TR" sz="3200" dirty="0"/>
              <a:t>L</a:t>
            </a:r>
            <a:r>
              <a:rPr lang="tr-TR" sz="3200" dirty="0" smtClean="0"/>
              <a:t>ükse </a:t>
            </a:r>
            <a:r>
              <a:rPr lang="tr-TR" sz="3200" dirty="0"/>
              <a:t>düşkünlüğe karşı çıkışları döneminde yaşanan sorunların </a:t>
            </a:r>
            <a:r>
              <a:rPr lang="tr-TR" sz="3200" dirty="0" smtClean="0"/>
              <a:t>toplumda </a:t>
            </a:r>
            <a:r>
              <a:rPr lang="tr-TR" sz="3200" dirty="0"/>
              <a:t>yarattığı yozlaşmaya, ahlaki çöküntüye </a:t>
            </a:r>
            <a:r>
              <a:rPr lang="tr-TR" sz="3200" dirty="0" smtClean="0"/>
              <a:t>yöneliktir.</a:t>
            </a:r>
          </a:p>
          <a:p>
            <a:pPr marL="0" indent="0">
              <a:buNone/>
            </a:pPr>
            <a:r>
              <a:rPr lang="tr-TR" sz="3200" dirty="0" err="1"/>
              <a:t>Yergisel</a:t>
            </a:r>
            <a:r>
              <a:rPr lang="tr-TR" sz="3200" dirty="0"/>
              <a:t> unsurlar ilk defa </a:t>
            </a:r>
            <a:r>
              <a:rPr lang="tr-TR" sz="3200" dirty="0" err="1" smtClean="0"/>
              <a:t>Lucilius’ta</a:t>
            </a:r>
            <a:r>
              <a:rPr lang="tr-TR" sz="3200" dirty="0" smtClean="0"/>
              <a:t> </a:t>
            </a:r>
            <a:r>
              <a:rPr lang="tr-TR" sz="3200" dirty="0"/>
              <a:t>ön plana çıkmıştır. </a:t>
            </a:r>
          </a:p>
          <a:p>
            <a:pPr marL="0" indent="0">
              <a:buNone/>
            </a:pPr>
            <a:r>
              <a:rPr lang="tr-TR" sz="3200" dirty="0" err="1" smtClean="0"/>
              <a:t>Satura</a:t>
            </a:r>
            <a:r>
              <a:rPr lang="tr-TR" sz="3200" dirty="0" smtClean="0"/>
              <a:t> yerine </a:t>
            </a:r>
            <a:r>
              <a:rPr lang="tr-TR" sz="3200" i="1" dirty="0" err="1"/>
              <a:t>poemata</a:t>
            </a:r>
            <a:r>
              <a:rPr lang="tr-TR" sz="3200" i="1" dirty="0"/>
              <a:t>, </a:t>
            </a:r>
            <a:r>
              <a:rPr lang="tr-TR" sz="3200" i="1" dirty="0" err="1"/>
              <a:t>versus</a:t>
            </a:r>
            <a:r>
              <a:rPr lang="tr-TR" sz="3200" i="1" dirty="0"/>
              <a:t>, </a:t>
            </a:r>
            <a:r>
              <a:rPr lang="tr-TR" sz="3200" i="1" dirty="0" err="1"/>
              <a:t>ludus</a:t>
            </a:r>
            <a:r>
              <a:rPr lang="tr-TR" sz="3200" i="1" dirty="0"/>
              <a:t> </a:t>
            </a:r>
            <a:r>
              <a:rPr lang="tr-TR" sz="3200" i="1" dirty="0" err="1"/>
              <a:t>ac</a:t>
            </a:r>
            <a:r>
              <a:rPr lang="tr-TR" sz="3200" i="1" dirty="0"/>
              <a:t> </a:t>
            </a:r>
            <a:r>
              <a:rPr lang="tr-TR" sz="3200" i="1" dirty="0" err="1"/>
              <a:t>sermones</a:t>
            </a:r>
            <a:r>
              <a:rPr lang="tr-TR" sz="3200" dirty="0"/>
              <a:t> </a:t>
            </a:r>
            <a:r>
              <a:rPr lang="tr-TR" sz="3200" dirty="0" smtClean="0"/>
              <a:t>sözcüklerini kullanır. </a:t>
            </a:r>
            <a:endParaRPr lang="tr-TR" sz="3200" dirty="0"/>
          </a:p>
        </p:txBody>
      </p:sp>
    </p:spTree>
    <p:extLst>
      <p:ext uri="{BB962C8B-B14F-4D97-AF65-F5344CB8AC3E}">
        <p14:creationId xmlns="" xmlns:p14="http://schemas.microsoft.com/office/powerpoint/2010/main" val="3718674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Başlangıç Dönemi– 12. Hafta</a:t>
            </a:r>
            <a:endParaRPr lang="tr-TR" sz="4000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3200" dirty="0"/>
              <a:t>Satir (hiciv, yergi, taşlama) türünün ilk temsilcisi olarak </a:t>
            </a:r>
            <a:r>
              <a:rPr lang="tr-TR" sz="3200" dirty="0" err="1"/>
              <a:t>Lucilius</a:t>
            </a:r>
            <a:r>
              <a:rPr lang="tr-TR" sz="3200" dirty="0"/>
              <a:t>, kendisinden sonra gelen bütün Satir ozanları için bir model olmuştur. </a:t>
            </a:r>
            <a:endParaRPr lang="tr-TR" sz="3200" dirty="0" smtClean="0"/>
          </a:p>
          <a:p>
            <a:pPr marL="0" indent="0">
              <a:buNone/>
            </a:pPr>
            <a:r>
              <a:rPr lang="tr-TR" sz="3200" dirty="0" smtClean="0"/>
              <a:t>Horatius</a:t>
            </a:r>
            <a:r>
              <a:rPr lang="tr-TR" sz="3200" dirty="0"/>
              <a:t>, </a:t>
            </a:r>
            <a:r>
              <a:rPr lang="tr-TR" sz="3200" dirty="0" err="1"/>
              <a:t>Iuvenalis</a:t>
            </a:r>
            <a:r>
              <a:rPr lang="tr-TR" sz="3200" dirty="0"/>
              <a:t>, </a:t>
            </a:r>
            <a:r>
              <a:rPr lang="tr-TR" sz="3200" dirty="0" err="1"/>
              <a:t>Martialis</a:t>
            </a:r>
            <a:r>
              <a:rPr lang="tr-TR" sz="3200" dirty="0"/>
              <a:t>, </a:t>
            </a:r>
            <a:r>
              <a:rPr lang="tr-TR" sz="3200" dirty="0" err="1"/>
              <a:t>Persius</a:t>
            </a:r>
            <a:r>
              <a:rPr lang="tr-TR" sz="3200" dirty="0"/>
              <a:t> ve onlardan sonraki Avrupa edebiyatlarındaki </a:t>
            </a:r>
            <a:r>
              <a:rPr lang="tr-TR" sz="3200" dirty="0" err="1"/>
              <a:t>Satiristler</a:t>
            </a:r>
            <a:r>
              <a:rPr lang="tr-TR" sz="3200" dirty="0"/>
              <a:t> onu örnek almış ve izinden gitmişlerdir. </a:t>
            </a:r>
          </a:p>
        </p:txBody>
      </p:sp>
    </p:spTree>
    <p:extLst>
      <p:ext uri="{BB962C8B-B14F-4D97-AF65-F5344CB8AC3E}">
        <p14:creationId xmlns="" xmlns:p14="http://schemas.microsoft.com/office/powerpoint/2010/main" val="33649031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Başlangıç Dönemi– 12. Hafta</a:t>
            </a:r>
            <a:endParaRPr lang="tr-TR" sz="4000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1670240" y="2180934"/>
            <a:ext cx="8946541" cy="41954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3200" dirty="0"/>
              <a:t>Ennius’un başlattığı kabul edilen </a:t>
            </a:r>
            <a:r>
              <a:rPr lang="tr-TR" sz="3200" dirty="0" err="1"/>
              <a:t>Satura</a:t>
            </a:r>
            <a:r>
              <a:rPr lang="tr-TR" sz="3200" dirty="0"/>
              <a:t> türünü </a:t>
            </a:r>
            <a:r>
              <a:rPr lang="tr-TR" sz="3200" dirty="0" err="1"/>
              <a:t>Lucilius’un</a:t>
            </a:r>
            <a:r>
              <a:rPr lang="tr-TR" sz="3200" dirty="0"/>
              <a:t> geliştirdiği, türü karışık konuları işleyen bir tür olmaktan çıkartıp insanlarda, toplumda ve yaşamda gördüğü aksaklıkları eleştiren satir türüne dönüştürdüğü kabul edilmektedir.</a:t>
            </a:r>
          </a:p>
        </p:txBody>
      </p:sp>
    </p:spTree>
    <p:extLst>
      <p:ext uri="{BB962C8B-B14F-4D97-AF65-F5344CB8AC3E}">
        <p14:creationId xmlns="" xmlns:p14="http://schemas.microsoft.com/office/powerpoint/2010/main" val="3803041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İy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685</TotalTime>
  <Words>318</Words>
  <Application>Microsoft Office PowerPoint</Application>
  <PresentationFormat>Özel</PresentationFormat>
  <Paragraphs>43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İyon</vt:lpstr>
      <vt:lpstr>Başlangıç Dönemi– 12. Hafta</vt:lpstr>
      <vt:lpstr>Başlangıç Dönemi– 12. Hafta</vt:lpstr>
      <vt:lpstr>Başlangıç Dönemi– 12. Hafta</vt:lpstr>
      <vt:lpstr>Başlangıç Dönemi– 12. Hafta</vt:lpstr>
      <vt:lpstr>Başlangıç Dönemi– 12. Hafta</vt:lpstr>
      <vt:lpstr>Başlangıç Dönemi– 12. Hafta</vt:lpstr>
      <vt:lpstr>Başlangıç Dönemi– 12. Hafta</vt:lpstr>
      <vt:lpstr>Başlangıç Dönemi– 12. Hafta</vt:lpstr>
      <vt:lpstr>Başlangıç Dönemi– 12. Hafta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Roma Yazını: Başlangıç Dönemi 1. Hafta</dc:title>
  <dc:creator>pc</dc:creator>
  <cp:lastModifiedBy>Pc</cp:lastModifiedBy>
  <cp:revision>76</cp:revision>
  <dcterms:created xsi:type="dcterms:W3CDTF">2017-11-23T15:25:46Z</dcterms:created>
  <dcterms:modified xsi:type="dcterms:W3CDTF">2017-12-13T14:09:16Z</dcterms:modified>
</cp:coreProperties>
</file>