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1" r:id="rId29"/>
    <p:sldId id="293" r:id="rId30"/>
    <p:sldId id="294" r:id="rId31"/>
    <p:sldId id="305" r:id="rId32"/>
    <p:sldId id="307" r:id="rId33"/>
    <p:sldId id="306" r:id="rId34"/>
    <p:sldId id="308" r:id="rId35"/>
    <p:sldId id="297" r:id="rId36"/>
    <p:sldId id="298" r:id="rId37"/>
    <p:sldId id="299" r:id="rId38"/>
    <p:sldId id="300" r:id="rId39"/>
    <p:sldId id="301" r:id="rId40"/>
    <p:sldId id="302" r:id="rId41"/>
    <p:sldId id="295" r:id="rId42"/>
    <p:sldId id="296" r:id="rId43"/>
    <p:sldId id="303" r:id="rId44"/>
    <p:sldId id="304" r:id="rId45"/>
    <p:sldId id="309" r:id="rId46"/>
    <p:sldId id="290" r:id="rId47"/>
    <p:sldId id="292" r:id="rId48"/>
    <p:sldId id="310" r:id="rId49"/>
    <p:sldId id="311" r:id="rId50"/>
    <p:sldId id="312" r:id="rId51"/>
    <p:sldId id="313" r:id="rId52"/>
    <p:sldId id="314" r:id="rId5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7504" y="2348880"/>
            <a:ext cx="5688632" cy="170216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DEĞERLENDİRME VE BİREYSELLEŞTİRİLMİŞ EĞİTİM PROGRAMI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8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92888" cy="3508977"/>
          </a:xfrm>
        </p:spPr>
        <p:txBody>
          <a:bodyPr/>
          <a:lstStyle/>
          <a:p>
            <a:pPr lvl="1"/>
            <a:r>
              <a:rPr lang="tr-TR" b="1" dirty="0" smtClean="0">
                <a:solidFill>
                  <a:srgbClr val="FF0000"/>
                </a:solidFill>
              </a:rPr>
              <a:t>Hata Analizi: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Öğrencilerin çalışmalarındaki hatalar değerlendirilip, bu hatalardan anlamlı bir örüntü oluşturulmaya çalışılır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Sesli okuma, okuduğunu anlama, yazma ve matematik becerilerinin değerlendirilmesinde kullanılan bir tekniktir.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Hatalardan örüntü elde etmek için deneme sayılarının yeterli çoklukta olmasına dikkat edilmeli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Dikkatsizlik ya da yanlış veya yetersiz yönerge sonucu oluşan hatalar analize dahil edilmez.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09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4104456" cy="839498"/>
          </a:xfrm>
        </p:spPr>
        <p:txBody>
          <a:bodyPr>
            <a:normAutofit/>
          </a:bodyPr>
          <a:lstStyle/>
          <a:p>
            <a:r>
              <a:rPr lang="tr-TR" sz="2000" dirty="0" smtClean="0"/>
              <a:t>Hata Örüntüleri ve Örnekleri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1412776"/>
            <a:ext cx="7128792" cy="4608512"/>
          </a:xfrm>
        </p:spPr>
        <p:txBody>
          <a:bodyPr>
            <a:normAutofit fontScale="92500" lnSpcReduction="20000"/>
          </a:bodyPr>
          <a:lstStyle/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Örnek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Harf ekleme                                               </a:t>
            </a:r>
            <a:r>
              <a:rPr lang="tr-TR" altLang="tr-TR" sz="1600" dirty="0" err="1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sineama</a:t>
            </a:r>
            <a:endParaRPr lang="tr-TR" altLang="tr-TR" sz="1600" dirty="0">
              <a:solidFill>
                <a:prstClr val="black"/>
              </a:solidFill>
              <a:latin typeface="Futura Condensed Medium"/>
              <a:ea typeface="Futura Condensed Medium"/>
              <a:cs typeface="Futura Condensed Medium"/>
            </a:endParaRP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Harf atlama                                                </a:t>
            </a:r>
            <a:r>
              <a:rPr lang="tr-TR" altLang="tr-TR" sz="1600" dirty="0" err="1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sinma</a:t>
            </a: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                                                                           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Hece atlama                                               sima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Sözcük atlama                                            Dün (sinemaya) gittik.                                                                                                           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Yerine harf koyma                                     sineme                                  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Harflerin ters çevrilmesi                            dayı-bayı, bak-pak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Harflerin pozisyon değiştirmesi                  far-</a:t>
            </a:r>
            <a:r>
              <a:rPr lang="tr-TR" altLang="tr-TR" sz="1600" dirty="0" err="1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fra</a:t>
            </a: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, tabak-</a:t>
            </a:r>
            <a:r>
              <a:rPr lang="tr-TR" altLang="tr-TR" sz="1600" dirty="0" err="1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tabka</a:t>
            </a:r>
            <a:endParaRPr lang="tr-TR" altLang="tr-TR" sz="1600" dirty="0">
              <a:solidFill>
                <a:prstClr val="black"/>
              </a:solidFill>
              <a:latin typeface="Futura Condensed Medium"/>
              <a:ea typeface="Futura Condensed Medium"/>
              <a:cs typeface="Futura Condensed Medium"/>
            </a:endParaRP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Sözcüğün pozisyon değiştirmesi                tak-kat, top-pot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Sözcük ekleme                                         Çiçekler (çok) güzel kokuyordu.  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Sözcüğü yanlış yazma                                demet-</a:t>
            </a:r>
            <a:r>
              <a:rPr lang="tr-TR" altLang="tr-TR" sz="1600" dirty="0" err="1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dantet</a:t>
            </a: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          </a:t>
            </a:r>
          </a:p>
          <a:p>
            <a:pPr marL="365125" lvl="0" indent="-282575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 2" pitchFamily="18" charset="2"/>
              <a:buChar char=""/>
            </a:pPr>
            <a:r>
              <a:rPr lang="tr-TR" altLang="tr-TR" sz="1600" dirty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İmla hataları                                             büyük harf, nokta, virgül, ünlem, soru </a:t>
            </a:r>
            <a:r>
              <a:rPr lang="tr-TR" altLang="tr-TR" sz="1600" dirty="0" smtClean="0">
                <a:solidFill>
                  <a:prstClr val="black"/>
                </a:solidFill>
                <a:latin typeface="Futura Condensed Medium"/>
                <a:ea typeface="Futura Condensed Medium"/>
                <a:cs typeface="Futura Condensed Medium"/>
              </a:rPr>
              <a:t>							işareti </a:t>
            </a:r>
            <a:endParaRPr lang="tr-TR" altLang="tr-TR" sz="1600" dirty="0">
              <a:solidFill>
                <a:prstClr val="black"/>
              </a:solidFill>
              <a:latin typeface="Futura Condensed Medium"/>
              <a:ea typeface="Futura Condensed Medium"/>
              <a:cs typeface="Futura Condensed Medium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969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704856" cy="3508977"/>
          </a:xfrm>
        </p:spPr>
        <p:txBody>
          <a:bodyPr/>
          <a:lstStyle/>
          <a:p>
            <a:pPr lvl="1"/>
            <a:r>
              <a:rPr lang="tr-TR" b="1" dirty="0" smtClean="0">
                <a:solidFill>
                  <a:srgbClr val="FF0000"/>
                </a:solidFill>
              </a:rPr>
              <a:t>Gözlem: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Öğrencilerin performanslarını belirlemek amacıyla öğretmenler tarafından sıklıkla uygulanır.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Sistematik bir şekilde yapıldığında etkilidir.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Desteğe ihtiyacı olan öğrencilerin belirlenmesinde, öğretim programının takip edilmesinde, süreç sonunda çıktıları değerlendirmede etkilidir.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78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Başka Hangi Bilgiler Toplanmalı?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sağlık durumuna ilişkin bilgiler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ailesi hakkında bilgi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0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Gönderme Öncesi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776864" cy="35089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süreç, akademik, duygusal ve davranışsal özellikleri yönünden akranları tarafından izlenen programı izlemekte güçlük çeken öğrencilerin değerlendirme için yönlendirilmelerinden önce çeşitli uyarlamalarla genel eğitim sınıflarında eğitilmelerini amaçlayan bir süreçtir. </a:t>
            </a:r>
          </a:p>
          <a:p>
            <a:pPr algn="just">
              <a:defRPr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Bu süreç sınıf öğretmeni, aile, okul yöneticisi ve rehber öğretmenin katılımı ile gerçekleşir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.</a:t>
            </a:r>
          </a:p>
          <a:p>
            <a:pPr algn="just">
              <a:defRPr/>
            </a:pP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 charset="0"/>
              <a:ea typeface="Futura Condensed Medium" charset="0"/>
              <a:cs typeface="Futura Condensed Medium" charset="0"/>
            </a:endParaRPr>
          </a:p>
          <a:p>
            <a:pPr algn="just">
              <a:buNone/>
              <a:defRPr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	Gereksiz yere RAM değerlendirmesinin önüne geçer.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51546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776864" cy="3508977"/>
          </a:xfrm>
        </p:spPr>
        <p:txBody>
          <a:bodyPr/>
          <a:lstStyle/>
          <a:p>
            <a:r>
              <a:rPr lang="tr-TR" altLang="tr-TR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Gönderme Öncesi Süreçte Neler Yapılmalıdır?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: </a:t>
            </a:r>
            <a:endParaRPr lang="tr-TR" altLang="tr-TR" dirty="0" smtClean="0">
              <a:effectLst>
                <a:outerShdw blurRad="38100" dist="38100" dir="2700000" algn="tl">
                  <a:srgbClr val="C0C0C0"/>
                </a:outerShdw>
              </a:effectLst>
              <a:latin typeface="Futura Medium" charset="0"/>
              <a:ea typeface="Futura Medium" charset="0"/>
              <a:cs typeface="Futura Medium" charset="0"/>
            </a:endParaRPr>
          </a:p>
          <a:p>
            <a:pPr lvl="1" algn="just"/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sürecin ilk basamağı, öğretmenlerin ilk belirlemede elde ettikleri bilgilere göre özel </a:t>
            </a:r>
            <a:r>
              <a:rPr lang="tr-TR" altLang="tr-TR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gereksinimli</a:t>
            </a:r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olarak düşündükleri öğrencilere hangi davranışları kazandıracaklarına karar </a:t>
            </a:r>
            <a:r>
              <a:rPr lang="tr-TR" alt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vermeleridir</a:t>
            </a:r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03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848872" cy="3841652"/>
          </a:xfrm>
        </p:spPr>
        <p:txBody>
          <a:bodyPr>
            <a:normAutofit lnSpcReduction="10000"/>
          </a:bodyPr>
          <a:lstStyle/>
          <a:p>
            <a:pPr lvl="1"/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süreçte ikinci basamak, öğrenciye kazandırılması planlanan davranışlara ilişkin müdahalenin/uyarlamaların ne kadar süreyle uygulanacağına karar </a:t>
            </a:r>
            <a:r>
              <a:rPr lang="tr-TR" alt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vermektir. </a:t>
            </a:r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Öğretmen kazandırmayı amaçladığı davranışlara ilişkin süreyi,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söz konusu davranışların ortalama bir öğrenci tarafından ne kadar sürede kazanıldığına,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bu davranışların kazanılması için öğrenciye ayıracağı zamana,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ailenin desteğini ne kadar sağlayacağına ve </a:t>
            </a:r>
          </a:p>
          <a:p>
            <a:pPr lvl="2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sınıfta bulunan öğrenci sayısına göre belirlemelidir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4991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323652"/>
            <a:ext cx="7560840" cy="3508977"/>
          </a:xfrm>
        </p:spPr>
        <p:txBody>
          <a:bodyPr/>
          <a:lstStyle/>
          <a:p>
            <a:pPr lvl="1" algn="just"/>
            <a:r>
              <a:rPr lang="tr-TR" altLang="tr-T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Bu süreçle, öğrencinin ayrıntılı değerlendirme için gereksiz yere Rehberlik Araştırma Merkezlerine gönderilmesi önlenmeye çalışılmakta ve daha sonra yaşanabilecek problemlerin çözümlenmesi hedeflenmektedir. 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5548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323652"/>
            <a:ext cx="7704856" cy="3841652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Müdahale programının belirlenen süreyle uygulanmasının sonucunda öğrenci sınıftaki diğer öğrencilerin ulaştığı program amaçlarına ulaşırsa, izlemeye devam edilir ve müdahale programı sonlandırılır. 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Ancak müdahale sonucunda ortaya çıkan gelişme beklenenin altında ise;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müdahale programı yeniden düzenlenir ve yeniden zaman belirlenir 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ya da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öğrenci ayrıntılı değerlendirme için bağlı bulunulan Rehberlik Araştırma Merkezine gönderilir. </a:t>
            </a:r>
          </a:p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Tüm bu kararlarda aileye bilgi verilir, desteği istenir ya da onların istekleri karşılanmaya çalışılır 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4675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öncesi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süreç müdahalesinde; 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marL="906780" lvl="1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programda,</a:t>
            </a:r>
          </a:p>
          <a:p>
            <a:pPr marL="906780" lvl="1" indent="-609600"/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öğretimsel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süreçlerde, </a:t>
            </a:r>
          </a:p>
          <a:p>
            <a:pPr marL="906780" lvl="1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sınıf yönetiminde ve </a:t>
            </a:r>
          </a:p>
          <a:p>
            <a:pPr marL="906780" lvl="1" indent="-6096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sınıf çevresinin düzenlenmesinde uyarlamalar yapabilir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026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11560" y="0"/>
            <a:ext cx="7024744" cy="11430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Eğitsel Değerlendirme Basamakları</a:t>
            </a:r>
            <a:endParaRPr lang="tr-TR" sz="28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78049236"/>
              </p:ext>
            </p:extLst>
          </p:nvPr>
        </p:nvGraphicFramePr>
        <p:xfrm>
          <a:off x="1331640" y="1196752"/>
          <a:ext cx="6777037" cy="508362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777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Öğrencilerin</a:t>
                      </a:r>
                      <a:r>
                        <a:rPr lang="tr-TR" baseline="0" dirty="0" smtClean="0"/>
                        <a:t> Değerlendirilmesi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tr-TR" b="1" dirty="0" smtClean="0"/>
                        <a:t>1. Basamak:            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tr-TR" dirty="0" smtClean="0"/>
                        <a:t>İlk</a:t>
                      </a:r>
                      <a:r>
                        <a:rPr lang="tr-TR" baseline="0" dirty="0" smtClean="0"/>
                        <a:t> Belirleme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2. Basamak:          </a:t>
                      </a:r>
                    </a:p>
                    <a:p>
                      <a:pPr algn="ctr"/>
                      <a:r>
                        <a:rPr lang="tr-TR" dirty="0" smtClean="0"/>
                        <a:t>  Gönderme Öncesi Süreç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3. Basamak:            </a:t>
                      </a:r>
                    </a:p>
                    <a:p>
                      <a:pPr algn="ctr"/>
                      <a:r>
                        <a:rPr lang="tr-TR" dirty="0" smtClean="0"/>
                        <a:t> Gönderme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4. Basamak:            </a:t>
                      </a:r>
                    </a:p>
                    <a:p>
                      <a:pPr algn="ctr"/>
                      <a:r>
                        <a:rPr lang="tr-TR" dirty="0" smtClean="0"/>
                        <a:t>  Ayrıntılı Değerlendirme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5. Basamak:             </a:t>
                      </a:r>
                    </a:p>
                    <a:p>
                      <a:pPr algn="ctr"/>
                      <a:r>
                        <a:rPr lang="tr-TR" dirty="0" smtClean="0"/>
                        <a:t>Özel</a:t>
                      </a:r>
                      <a:r>
                        <a:rPr lang="tr-TR" baseline="0" dirty="0" smtClean="0"/>
                        <a:t> Eğitim Hizmetleri İçin Uygunluğuna Karar Verme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6. Basamak</a:t>
                      </a:r>
                    </a:p>
                    <a:p>
                      <a:pPr algn="ctr"/>
                      <a:r>
                        <a:rPr lang="tr-TR" dirty="0" smtClean="0"/>
                        <a:t>Bireyselleştirilmiş</a:t>
                      </a:r>
                      <a:r>
                        <a:rPr lang="tr-TR" baseline="0" dirty="0" smtClean="0"/>
                        <a:t> Eğitim Programı Hazırlama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7. Basamak:</a:t>
                      </a:r>
                    </a:p>
                    <a:p>
                      <a:pPr algn="ctr"/>
                      <a:r>
                        <a:rPr lang="tr-TR" dirty="0" smtClean="0"/>
                        <a:t>Değerlendirme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15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20880" cy="3697636"/>
          </a:xfrm>
        </p:spPr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Gönderme öncesi sürecin son basamağı değerlendirmedir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.</a:t>
            </a:r>
          </a:p>
          <a:p>
            <a:pPr lvl="1"/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 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Değerlendirme basamağında, sınıf öğretmeni programda, öğretim süreçlerinde, sınıf yönetiminde ve çevrede yaptığı uyarlamalarla hazırladığı müdahale programının, öğrencide istendik gelişme meydana getirip getirmediğini değerlendirir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1748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3" y="1700808"/>
            <a:ext cx="7560840" cy="4608512"/>
          </a:xfrm>
          <a:noFill/>
        </p:spPr>
      </p:pic>
    </p:spTree>
    <p:extLst>
      <p:ext uri="{BB962C8B-B14F-4D97-AF65-F5344CB8AC3E}">
        <p14:creationId xmlns:p14="http://schemas.microsoft.com/office/powerpoint/2010/main" val="151961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Gönderme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323652"/>
            <a:ext cx="7488832" cy="3508977"/>
          </a:xfrm>
        </p:spPr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Gönderme süreci, gönderme öncesi süreçte özel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gereksinimli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 charset="0"/>
                <a:ea typeface="Futura Condensed Medium" charset="0"/>
                <a:cs typeface="Futura Condensed Medium" charset="0"/>
              </a:rPr>
              <a:t> olarak belirlenen bireylere yönelik uygulanan müdahale programının etkili olmadığı durumlarda başlatılan bir süreçtir.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34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48880"/>
            <a:ext cx="8136904" cy="3744416"/>
          </a:xfrm>
        </p:spPr>
        <p:txBody>
          <a:bodyPr>
            <a:normAutofit lnSpcReduction="10000"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Gönderme Sürecinin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Amacı:</a:t>
            </a: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sürecinin temel amacı, öğrencinin özel eğitim hizmetleri için uygun olup olmadığına karar vermektir.</a:t>
            </a:r>
          </a:p>
          <a:p>
            <a:pPr lvl="1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Bu süreçte, gönderme öncesinde öğrenci hakkında toplanan bilgiler, yapılan müdahaleler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raporlaştırılır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</a:t>
            </a:r>
          </a:p>
          <a:p>
            <a:pPr lvl="1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Gönderme sürecinde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raporlaştırma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, öğrencinin kapsamlı değerlendirmesinde göz önünde bulundurulması gereken konulara ilişkin veri sağlamak amacını taşır. 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35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776864" cy="3508977"/>
          </a:xfrm>
        </p:spPr>
        <p:txBody>
          <a:bodyPr>
            <a:normAutofit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Gönderme raporunda bulunması gereken bilgiler: </a:t>
            </a: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Öğrenci hakkında sahip olunan endişelerin betimlenmesi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,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Problemin ne zaman (gün ve zaman), nerede (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örn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 bahçede ya da sınıfta) ve hangi etkinlik sırasında (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örn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 küçük grup çalışmasında ya da işbirliği etkinliklerinde) ortaya çıktığının yazılı açıklaması,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659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848872" cy="3508977"/>
          </a:xfrm>
        </p:spPr>
        <p:txBody>
          <a:bodyPr>
            <a:normAutofit/>
          </a:bodyPr>
          <a:lstStyle/>
          <a:p>
            <a:pPr lvl="2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Yapılan uyarlamaların, kullanılan stratejilerin ve problemi çözmek için uygulanan müdahalelerin yazılı kaydı,</a:t>
            </a:r>
          </a:p>
          <a:p>
            <a:pPr lvl="2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2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Müdahale programının oluşturulmasına yardım eden, uygulayan ve/veya müdahale planını izleyen bireylerin (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örn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. okuldaki uzman personel, yardımcı öğretmen, aile ve akran ) isimleri,</a:t>
            </a:r>
          </a:p>
          <a:p>
            <a:pPr lvl="2" algn="just"/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2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Başarıyla uygulanan ve başarısız olan müdahalelerin neler olduğunun yazılı açıklaması. 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239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Ayrıntılı Değerlendirme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776864" cy="3508977"/>
          </a:xfrm>
        </p:spPr>
        <p:txBody>
          <a:bodyPr>
            <a:normAutofit fontScale="92500"/>
          </a:bodyPr>
          <a:lstStyle/>
          <a:p>
            <a:r>
              <a:rPr lang="tr-TR" dirty="0">
                <a:latin typeface="Futura Condensed Medium"/>
              </a:rPr>
              <a:t>Rehberlik Araştırma Merkezleri tarafından gerçekleştirilen ayrıntılı değerlendirme süreci, gönderme öncesinde uygulanan müdahale programında gelişme göstermeyen ya da beklenilenin altında gelişme gösteren öğrencinin çok yönlü değerlendirilmesi sürecidir.</a:t>
            </a:r>
          </a:p>
          <a:p>
            <a:r>
              <a:rPr lang="tr-TR" dirty="0">
                <a:latin typeface="Futura Condensed Medium"/>
              </a:rPr>
              <a:t> Ayrıntılı değerlendirme süreci bir ekip tarafından gerçekleştirilir. </a:t>
            </a:r>
          </a:p>
          <a:p>
            <a:r>
              <a:rPr lang="tr-TR" dirty="0">
                <a:latin typeface="Futura Condensed Medium"/>
              </a:rPr>
              <a:t>Ailenin de içinde bulunduğu ekip üyeleri, öğrenciyi kendi uzmanlık alanlarına göre değerlendirirler. </a:t>
            </a:r>
          </a:p>
          <a:p>
            <a:endParaRPr lang="tr-TR" dirty="0">
              <a:latin typeface="Futura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0711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776864" cy="3697636"/>
          </a:xfrm>
        </p:spPr>
        <p:txBody>
          <a:bodyPr/>
          <a:lstStyle/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Ayrıntılı değerlendirme sürecinde, öğrenci hakkında çok yönlü bilgi toplanmaya çalışılır. </a:t>
            </a:r>
          </a:p>
          <a:p>
            <a:pPr lvl="1"/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değerlendirme araçları kullanılır. 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Daha önce ilk belirleme aşamasında kullanılan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informal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değerlendirme araçları (programa dayalı değerlendirme aracı, çalışma örneği analizi, hata analizi ve gözlem) ile birlikte 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bilgi desteklenir.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87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560840" cy="3508977"/>
          </a:xfrm>
        </p:spPr>
        <p:txBody>
          <a:bodyPr>
            <a:normAutofit fontScale="70000" lnSpcReduction="20000"/>
          </a:bodyPr>
          <a:lstStyle/>
          <a:p>
            <a:r>
              <a:rPr lang="tr-TR" altLang="tr-TR" sz="31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Medium" charset="0"/>
                <a:cs typeface="Arial" panose="020B0604020202020204" pitchFamily="34" charset="0"/>
              </a:rPr>
              <a:t>Ayrıntılı Değerlendirme Sürecinde Olası Kararlar: </a:t>
            </a:r>
            <a:endParaRPr lang="tr-TR" altLang="tr-TR" sz="31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Futura Medium" charset="0"/>
              <a:cs typeface="Arial" panose="020B0604020202020204" pitchFamily="34" charset="0"/>
            </a:endParaRPr>
          </a:p>
          <a:p>
            <a:pPr marL="906780" lvl="1" indent="-609600"/>
            <a:r>
              <a:rPr lang="tr-TR" altLang="tr-TR" sz="29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Condensed Medium"/>
                <a:cs typeface="Arial" panose="020B0604020202020204" pitchFamily="34" charset="0"/>
              </a:rPr>
              <a:t>Hiçbir özel eğitim desteğine gerek kalmadan tekrar aynı sınıfta eğitim görmesi kararı.</a:t>
            </a:r>
          </a:p>
          <a:p>
            <a:pPr marL="906780" lvl="1" indent="-609600"/>
            <a:endParaRPr lang="tr-TR" altLang="tr-TR" sz="29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Futura Condensed Medium"/>
              <a:cs typeface="Arial" panose="020B0604020202020204" pitchFamily="34" charset="0"/>
            </a:endParaRPr>
          </a:p>
          <a:p>
            <a:pPr marL="906780" lvl="1" indent="-609600"/>
            <a:r>
              <a:rPr lang="tr-TR" altLang="tr-TR" sz="29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Condensed Medium"/>
                <a:cs typeface="Arial" panose="020B0604020202020204" pitchFamily="34" charset="0"/>
              </a:rPr>
              <a:t>Kaynaştırma öğrencisi olarak genel eğitim sınıfında yani kendi sınıfında eğitim görmesi ve öğrenci için bireyselleştirilmiş eğitim programı hazırlanması kararı.</a:t>
            </a:r>
          </a:p>
          <a:p>
            <a:pPr marL="906780" lvl="1" indent="-609600"/>
            <a:endParaRPr lang="tr-TR" altLang="tr-TR" sz="29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Futura Condensed Medium"/>
              <a:cs typeface="Arial" panose="020B0604020202020204" pitchFamily="34" charset="0"/>
            </a:endParaRPr>
          </a:p>
          <a:p>
            <a:pPr marL="906780" lvl="1" indent="-609600"/>
            <a:r>
              <a:rPr lang="tr-TR" altLang="tr-TR" sz="29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Futura Condensed Medium"/>
                <a:cs typeface="Arial" panose="020B0604020202020204" pitchFamily="34" charset="0"/>
              </a:rPr>
              <a:t>Öğrencinin kendisiyle aynı engel grubundaki bireylerle birlikte özel eğitim okulunda/sınıfında hazırlanacak bireyselleştirilmiş eğitim programı doğrultusunda eğitimini sürdürmesi kararı şeklindedir. </a:t>
            </a:r>
          </a:p>
          <a:p>
            <a:pPr lvl="1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2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 YÖNTEMLERİ NEDİR</a:t>
            </a:r>
            <a:r>
              <a:rPr lang="tr-TR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?</a:t>
            </a:r>
          </a:p>
          <a:p>
            <a:pPr lvl="1" algn="just"/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İnformal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 değerlendirme yöntemleri eğitimsel hedeflerin oluşturulması için öğrencinin performans düzeyine ilişkin bilgi elde etmek üzere kullanılan yöntemlerdir. </a:t>
            </a:r>
          </a:p>
          <a:p>
            <a:pPr marL="365760" lvl="1" indent="0" algn="just">
              <a:buNone/>
            </a:pP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  <a:latin typeface="Futura Condensed Medium"/>
              <a:ea typeface="Futura Condensed Medium"/>
              <a:cs typeface="Futura Condensed Medium"/>
            </a:endParaRPr>
          </a:p>
          <a:p>
            <a:pPr lvl="1" algn="just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Öğrenciyi diğer öğrencilerle karşılaştırmaktan daha çok kendi içinde karşılaştırır ve bir becerideki ustalığını ölçer. 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835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Belirleme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67544" y="2323652"/>
            <a:ext cx="8208912" cy="412968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Sınıfında akademik ve sosyal yönden akranlarından farklı gereksinimleri olan, çeşitli uyarlamalara ve desteğe gereksinim duyan öğrencileri belirlemelidir.</a:t>
            </a:r>
          </a:p>
          <a:p>
            <a:r>
              <a:rPr lang="tr-TR" b="1" dirty="0" smtClean="0"/>
              <a:t>Bilgi nasıl toplanacak?</a:t>
            </a:r>
          </a:p>
          <a:p>
            <a:pPr lvl="1"/>
            <a:r>
              <a:rPr lang="tr-TR" b="1" dirty="0" err="1" smtClean="0"/>
              <a:t>İnformal</a:t>
            </a:r>
            <a:r>
              <a:rPr lang="tr-TR" b="1" dirty="0" smtClean="0"/>
              <a:t> Değerlendirme Araçları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Programa dayalı değerlendirme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Kontrol listeleri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Çalışma örneği analizi</a:t>
            </a:r>
          </a:p>
          <a:p>
            <a:pPr lvl="3"/>
            <a:r>
              <a:rPr lang="tr-TR" b="1" dirty="0" smtClean="0">
                <a:solidFill>
                  <a:srgbClr val="FF0000"/>
                </a:solidFill>
              </a:rPr>
              <a:t>Tepki analizi</a:t>
            </a:r>
          </a:p>
          <a:p>
            <a:pPr lvl="3"/>
            <a:r>
              <a:rPr lang="tr-TR" b="1" dirty="0" smtClean="0">
                <a:solidFill>
                  <a:srgbClr val="FF0000"/>
                </a:solidFill>
              </a:rPr>
              <a:t>Hata analizi</a:t>
            </a:r>
          </a:p>
          <a:p>
            <a:pPr lvl="2"/>
            <a:r>
              <a:rPr lang="tr-TR" b="1" dirty="0" smtClean="0">
                <a:solidFill>
                  <a:srgbClr val="FF0000"/>
                </a:solidFill>
              </a:rPr>
              <a:t>Gözlem 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1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48880"/>
            <a:ext cx="8136904" cy="3508977"/>
          </a:xfrm>
        </p:spPr>
        <p:txBody>
          <a:bodyPr>
            <a:normAutofit fontScale="77500" lnSpcReduction="20000"/>
          </a:bodyPr>
          <a:lstStyle/>
          <a:p>
            <a:r>
              <a:rPr lang="tr-TR" sz="2800" dirty="0" err="1">
                <a:latin typeface="Futura Medium" charset="0"/>
                <a:ea typeface="Futura Medium" charset="0"/>
                <a:cs typeface="Futura Medium" charset="0"/>
              </a:rPr>
              <a:t>İnformal</a:t>
            </a:r>
            <a:r>
              <a:rPr lang="tr-TR" sz="2800" dirty="0">
                <a:latin typeface="Futura Medium" charset="0"/>
                <a:ea typeface="Futura Medium" charset="0"/>
                <a:cs typeface="Futura Medium" charset="0"/>
              </a:rPr>
              <a:t> Değerlendirme </a:t>
            </a:r>
            <a:r>
              <a:rPr lang="tr-TR" sz="2800" dirty="0" smtClean="0">
                <a:latin typeface="Futura Medium" charset="0"/>
                <a:ea typeface="Futura Medium" charset="0"/>
                <a:cs typeface="Futura Medium" charset="0"/>
              </a:rPr>
              <a:t>Araçları: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Gözlem 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Görüşme 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Kontrol listeleri/ kaba değerlendirme araçları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Envanterler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Çalışma örneği analizi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Hata analizi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Ölçüt bağımlı testler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Ev ödevleri, sınavlar ve sınıf içi çalışmalar</a:t>
            </a:r>
          </a:p>
          <a:p>
            <a:pPr lvl="1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TÜM BU ARAÇLAR GELİŞİMSEL SIRAYI YA DA MÜFREDATI TEMEL ALARAK HAZIRLANABİLİR</a:t>
            </a:r>
            <a:endParaRPr lang="tr-TR" dirty="0" smtClean="0">
              <a:latin typeface="Futura Medium" charset="0"/>
              <a:ea typeface="Futura Medium" charset="0"/>
              <a:cs typeface="Futura Medium" charset="0"/>
            </a:endParaRPr>
          </a:p>
          <a:p>
            <a:pPr marL="6858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2409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488832" cy="3841652"/>
          </a:xfrm>
        </p:spPr>
        <p:txBody>
          <a:bodyPr>
            <a:normAutofit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DEĞERLENDİRMENİN AVANTAJLARI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NELERDİR:</a:t>
            </a:r>
          </a:p>
          <a:p>
            <a:pPr lvl="1"/>
            <a:r>
              <a:rPr lang="tr-TR" dirty="0">
                <a:latin typeface="Futura Condensed Medium"/>
              </a:rPr>
              <a:t>Öğrencinin güçlü ve zayıf yönlerini ortaya çıkarır.</a:t>
            </a:r>
          </a:p>
          <a:p>
            <a:pPr lvl="1"/>
            <a:r>
              <a:rPr lang="tr-TR" dirty="0">
                <a:latin typeface="Futura Condensed Medium"/>
              </a:rPr>
              <a:t>Öğretim programının planlanmasını ve uygulanmasını kolaylaştırır.</a:t>
            </a:r>
          </a:p>
          <a:p>
            <a:pPr lvl="1"/>
            <a:r>
              <a:rPr lang="tr-TR" dirty="0">
                <a:latin typeface="Futura Condensed Medium"/>
              </a:rPr>
              <a:t>İlerlemenin gözlenmesine olanak sağlar</a:t>
            </a:r>
          </a:p>
          <a:p>
            <a:pPr lvl="1"/>
            <a:r>
              <a:rPr lang="tr-TR" dirty="0">
                <a:latin typeface="Futura Condensed Medium"/>
              </a:rPr>
              <a:t>Öğretmen yapımı ölçüt bağımlı testler müfredatla doğrudan bağlantı kurulmasını sağlar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82876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848872" cy="3508977"/>
          </a:xfrm>
        </p:spPr>
        <p:txBody>
          <a:bodyPr/>
          <a:lstStyle/>
          <a:p>
            <a:pPr lvl="1"/>
            <a:r>
              <a:rPr lang="tr-TR" dirty="0">
                <a:latin typeface="Futura Condensed Medium"/>
              </a:rPr>
              <a:t>Puanlama, uygulama ve sonuçları </a:t>
            </a:r>
            <a:r>
              <a:rPr lang="tr-TR" dirty="0" err="1">
                <a:latin typeface="Futura Condensed Medium"/>
              </a:rPr>
              <a:t>raporlaştırmada</a:t>
            </a:r>
            <a:r>
              <a:rPr lang="tr-TR" dirty="0">
                <a:latin typeface="Futura Condensed Medium"/>
              </a:rPr>
              <a:t> gereken personel ve zamanlama konusunda diğer değerlendirme yöntemlerinden daha etkilidir.</a:t>
            </a:r>
          </a:p>
          <a:p>
            <a:pPr lvl="1"/>
            <a:r>
              <a:rPr lang="tr-TR" dirty="0">
                <a:latin typeface="Futura Condensed Medium"/>
              </a:rPr>
              <a:t>Öğretmenler tarafından etkili olarak uygulanabilir. Böylece değerlendirme sürecinde öğretmenler de rol almış olurlar. 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40522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DEĞERLENDİRMENİN DEZAVANTAJLARI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NELERDİR:</a:t>
            </a:r>
          </a:p>
          <a:p>
            <a:pPr lvl="1"/>
            <a:r>
              <a:rPr lang="tr-TR" altLang="tr-TR" dirty="0">
                <a:latin typeface="Futura Condensed Medium"/>
                <a:ea typeface="Futura Medium" charset="0"/>
                <a:cs typeface="Arial" panose="020B0604020202020204" pitchFamily="34" charset="0"/>
              </a:rPr>
              <a:t>Öğretmen yapımı </a:t>
            </a:r>
            <a:r>
              <a:rPr lang="tr-TR" altLang="tr-TR" dirty="0" err="1">
                <a:latin typeface="Futura Condensed Medium"/>
                <a:ea typeface="Futura Medium" charset="0"/>
                <a:cs typeface="Arial" panose="020B0604020202020204" pitchFamily="34" charset="0"/>
              </a:rPr>
              <a:t>informal</a:t>
            </a:r>
            <a:r>
              <a:rPr lang="tr-TR" altLang="tr-TR" dirty="0">
                <a:latin typeface="Futura Condensed Medium"/>
                <a:ea typeface="Futura Medium" charset="0"/>
                <a:cs typeface="Arial" panose="020B0604020202020204" pitchFamily="34" charset="0"/>
              </a:rPr>
              <a:t> değerlendirme araçlarının hazırlanışı ve kullanılışı zaman alabilir. </a:t>
            </a:r>
          </a:p>
          <a:p>
            <a:pPr lvl="1"/>
            <a:r>
              <a:rPr lang="tr-TR" altLang="tr-TR" dirty="0">
                <a:latin typeface="Futura Condensed Medium"/>
                <a:ea typeface="Futura Medium" charset="0"/>
                <a:cs typeface="Arial" panose="020B0604020202020204" pitchFamily="34" charset="0"/>
              </a:rPr>
              <a:t>Bu araçların hazırlanması öğretmenin yeterliliği ile sınırlıdır.</a:t>
            </a:r>
          </a:p>
          <a:p>
            <a:pPr lvl="1"/>
            <a:r>
              <a:rPr lang="tr-TR" altLang="tr-TR" dirty="0">
                <a:latin typeface="Futura Condensed Medium"/>
                <a:ea typeface="Futura Medium" charset="0"/>
                <a:cs typeface="Arial" panose="020B0604020202020204" pitchFamily="34" charset="0"/>
              </a:rPr>
              <a:t>Öğretim programıyla paralellik sağlanamayabilir.</a:t>
            </a:r>
          </a:p>
          <a:p>
            <a:pPr lvl="1"/>
            <a:endParaRPr lang="tr-TR" altLang="tr-TR" dirty="0" smtClean="0">
              <a:effectLst>
                <a:outerShdw blurRad="38100" dist="38100" dir="2700000" algn="tl">
                  <a:srgbClr val="C0C0C0"/>
                </a:outerShdw>
              </a:effectLst>
              <a:latin typeface="Futura Medium" charset="0"/>
              <a:ea typeface="Futura Medium" charset="0"/>
              <a:cs typeface="Futura Medium" charset="0"/>
            </a:endParaRP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0916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560840" cy="3508977"/>
          </a:xfrm>
        </p:spPr>
        <p:txBody>
          <a:bodyPr/>
          <a:lstStyle/>
          <a:p>
            <a:pPr lvl="1"/>
            <a:r>
              <a:rPr lang="tr-TR" dirty="0">
                <a:latin typeface="Futura Condensed Medium"/>
              </a:rPr>
              <a:t>Davranışsal beceriler ve düzeyleri iyi sıralanmamışsa program oluşturmaya kullanışlı veri sağlamazlar.</a:t>
            </a:r>
          </a:p>
          <a:p>
            <a:pPr lvl="1"/>
            <a:r>
              <a:rPr lang="tr-TR" dirty="0">
                <a:latin typeface="Futura Condensed Medium"/>
              </a:rPr>
              <a:t>Geçerlik-güvenirlik gibi teknik ölçütlere sahip olmadıkları için dikkatle oluşturulmazlarsa, program planlama ve belirli eğitim alanlarının tanımlanmasında yetersiz kalırlar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57514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FORMAL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DEĞERLENDİRME</a:t>
            </a:r>
          </a:p>
          <a:p>
            <a:pPr lvl="1"/>
            <a:r>
              <a:rPr lang="tr-TR" dirty="0">
                <a:latin typeface="Futura Condensed Medium"/>
              </a:rPr>
              <a:t>Norma dayalı değerlendirme</a:t>
            </a:r>
          </a:p>
          <a:p>
            <a:pPr lvl="1"/>
            <a:r>
              <a:rPr lang="tr-TR" dirty="0">
                <a:latin typeface="Futura Condensed Medium"/>
              </a:rPr>
              <a:t>Standart testlerle yapılan değerlendirme</a:t>
            </a:r>
          </a:p>
          <a:p>
            <a:pPr lvl="1"/>
            <a:r>
              <a:rPr lang="tr-TR" dirty="0">
                <a:latin typeface="Futura Condensed Medium"/>
              </a:rPr>
              <a:t>Sınıflama/ yetersizliğin derecesi</a:t>
            </a:r>
          </a:p>
          <a:p>
            <a:pPr lvl="1"/>
            <a:r>
              <a:rPr lang="tr-TR" dirty="0">
                <a:latin typeface="Futura Condensed Medium"/>
              </a:rPr>
              <a:t>Yerleştirme</a:t>
            </a:r>
          </a:p>
          <a:p>
            <a:pPr marL="365760" lvl="1" indent="0">
              <a:buNone/>
            </a:pPr>
            <a:r>
              <a:rPr lang="tr-TR" dirty="0">
                <a:latin typeface="Futura Condensed Medium"/>
              </a:rPr>
              <a:t>	+</a:t>
            </a:r>
          </a:p>
          <a:p>
            <a:pPr marL="365760" lvl="1" indent="0">
              <a:buNone/>
            </a:pPr>
            <a:r>
              <a:rPr lang="tr-TR" dirty="0">
                <a:latin typeface="Futura Condensed Medium"/>
              </a:rPr>
              <a:t>	</a:t>
            </a:r>
            <a:r>
              <a:rPr lang="tr-TR" dirty="0" err="1">
                <a:latin typeface="Futura Condensed Medium"/>
              </a:rPr>
              <a:t>informal</a:t>
            </a:r>
            <a:r>
              <a:rPr lang="tr-TR" dirty="0">
                <a:latin typeface="Futura Condensed Medium"/>
              </a:rPr>
              <a:t> bilgi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4064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492" y="2323652"/>
            <a:ext cx="7128908" cy="3508977"/>
          </a:xfrm>
        </p:spPr>
        <p:txBody>
          <a:bodyPr>
            <a:normAutofit/>
          </a:bodyPr>
          <a:lstStyle/>
          <a:p>
            <a:r>
              <a:rPr lang="tr-TR" dirty="0">
                <a:latin typeface="Futura Condensed Medium"/>
              </a:rPr>
              <a:t>Çocuğun performansını</a:t>
            </a:r>
          </a:p>
          <a:p>
            <a:pPr lvl="1"/>
            <a:r>
              <a:rPr lang="tr-TR" dirty="0">
                <a:latin typeface="Futura Condensed Medium"/>
              </a:rPr>
              <a:t>Yaş, cinsiyet vb. özellikler yönünden benzer çocukların normları ile karşılaştırır. </a:t>
            </a:r>
          </a:p>
          <a:p>
            <a:pPr lvl="1"/>
            <a:r>
              <a:rPr lang="tr-TR" dirty="0">
                <a:latin typeface="Futura Condensed Medium"/>
              </a:rPr>
              <a:t>Çocuğun norm grubu içindeki yeri belirlenir.</a:t>
            </a:r>
          </a:p>
          <a:p>
            <a:pPr lvl="1"/>
            <a:r>
              <a:rPr lang="tr-TR" dirty="0">
                <a:latin typeface="Futura Condensed Medium"/>
              </a:rPr>
              <a:t>Çocuğun norm grubuna göre ortalama- ortalama altı ya da üstü olduğuna karar verilir. </a:t>
            </a:r>
          </a:p>
          <a:p>
            <a:pPr lvl="1"/>
            <a:r>
              <a:rPr lang="tr-TR" dirty="0">
                <a:latin typeface="Futura Condensed Medium"/>
              </a:rPr>
              <a:t>Çocuğun farklı alanlardaki performansı karşılaştırılır. Güçlü-zayıf yönleri ile bir örüntü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8760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Futura Condensed Medium"/>
              </a:rPr>
              <a:t>Zeka testleri</a:t>
            </a:r>
          </a:p>
          <a:p>
            <a:r>
              <a:rPr lang="tr-TR" dirty="0">
                <a:latin typeface="Futura Condensed Medium"/>
              </a:rPr>
              <a:t>Genel yetenek testleri</a:t>
            </a:r>
          </a:p>
          <a:p>
            <a:r>
              <a:rPr lang="tr-TR" dirty="0">
                <a:latin typeface="Futura Condensed Medium"/>
              </a:rPr>
              <a:t>Standart başarı testleri</a:t>
            </a:r>
          </a:p>
          <a:p>
            <a:r>
              <a:rPr lang="tr-TR" dirty="0">
                <a:latin typeface="Futura Condensed Medium"/>
              </a:rPr>
              <a:t>Gelişim envanterleri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177270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Formal</a:t>
            </a:r>
            <a:r>
              <a:rPr lang="tr-TR" altLang="tr-TR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 Değerlendirme ve </a:t>
            </a:r>
            <a:r>
              <a:rPr lang="tr-TR" altLang="tr-T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Avantajları:</a:t>
            </a:r>
          </a:p>
          <a:p>
            <a:pPr lvl="1"/>
            <a:r>
              <a:rPr lang="tr-TR" dirty="0">
                <a:latin typeface="Futura Condensed Medium"/>
              </a:rPr>
              <a:t>Benzer yaş grubu içinde çocuğun yeri belirlenir.</a:t>
            </a:r>
          </a:p>
          <a:p>
            <a:pPr lvl="1"/>
            <a:r>
              <a:rPr lang="tr-TR" dirty="0">
                <a:latin typeface="Futura Condensed Medium"/>
              </a:rPr>
              <a:t>Normlarının olması belirli yaşlar için ortalama ya da beklenen performansı gösterir.</a:t>
            </a:r>
          </a:p>
          <a:p>
            <a:pPr lvl="1"/>
            <a:r>
              <a:rPr lang="tr-TR" dirty="0">
                <a:latin typeface="Futura Condensed Medium"/>
              </a:rPr>
              <a:t>Çocuğun farklı testler ya da alanlardaki performansı elde edilir</a:t>
            </a:r>
          </a:p>
        </p:txBody>
      </p:sp>
    </p:spTree>
    <p:extLst>
      <p:ext uri="{BB962C8B-B14F-4D97-AF65-F5344CB8AC3E}">
        <p14:creationId xmlns:p14="http://schemas.microsoft.com/office/powerpoint/2010/main" val="29265549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 Değerlendirme ve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/>
                <a:ea typeface="Futura Medium"/>
                <a:cs typeface="Futura Medium"/>
              </a:rPr>
              <a:t>Sınırlılıkları:</a:t>
            </a:r>
          </a:p>
          <a:p>
            <a:pPr lvl="1"/>
            <a:r>
              <a:rPr lang="tr-TR" dirty="0"/>
              <a:t>Program hazırlamaya yardım etmez</a:t>
            </a:r>
          </a:p>
          <a:p>
            <a:pPr lvl="1"/>
            <a:r>
              <a:rPr lang="tr-TR" dirty="0"/>
              <a:t>Etiketleme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69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Programa Dayalı Değerlendirme: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Öğretmene: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becerilerdeki düzeyi hakkında bilgi verir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performansına göre programın düzenlenmesine yardımcı olur.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hangi becerilere ulaştığı ve hangi becerilerde desteğe ihtiyacı olduğu belirlemesini sağlar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Öğrencinin ilerlemesini sürekli olarak değerlendirmesine olanak verir.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3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Formal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 Değerlendirme Sürecinde Yaşanan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Sorunlar:</a:t>
            </a:r>
          </a:p>
          <a:p>
            <a:pPr lvl="1"/>
            <a:r>
              <a:rPr lang="tr-TR" dirty="0"/>
              <a:t>Uygun aracın seçilememesinden kaynaklı sorunlar</a:t>
            </a:r>
          </a:p>
          <a:p>
            <a:pPr lvl="1"/>
            <a:r>
              <a:rPr lang="tr-TR" dirty="0" err="1"/>
              <a:t>Testörden</a:t>
            </a:r>
            <a:r>
              <a:rPr lang="tr-TR" dirty="0"/>
              <a:t> kaynaklanan sorunlar</a:t>
            </a:r>
          </a:p>
          <a:p>
            <a:pPr lvl="1"/>
            <a:r>
              <a:rPr lang="tr-TR" dirty="0"/>
              <a:t>Değerlendirme yaklaşımından kaynaklanan sorunlar</a:t>
            </a:r>
          </a:p>
          <a:p>
            <a:pPr lvl="1"/>
            <a:r>
              <a:rPr lang="tr-TR" dirty="0"/>
              <a:t>Seçilen ölçme aracının özelliğinden kaynaklanan sorunlar</a:t>
            </a:r>
          </a:p>
          <a:p>
            <a:pPr lvl="1"/>
            <a:r>
              <a:rPr lang="tr-TR" dirty="0"/>
              <a:t>Ölçme aracının uygulama, puanlama ve yorumlanmasına ilişkin sorunlar.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4130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İNFORMAL DEĞERLENDİRMENİN FORMAL DEĞERLENDİRMEDEN FARKI NEDİR</a:t>
            </a:r>
            <a:r>
              <a:rPr lang="tr-TR" altLang="tr-TR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?</a:t>
            </a:r>
          </a:p>
          <a:p>
            <a:pPr lvl="1"/>
            <a:r>
              <a:rPr lang="tr-TR" dirty="0" err="1"/>
              <a:t>Formal</a:t>
            </a:r>
            <a:r>
              <a:rPr lang="tr-TR" dirty="0"/>
              <a:t> değerlendirmede öğrenci performansı, bir norm grubuyla karşılaştırılır. </a:t>
            </a:r>
          </a:p>
          <a:p>
            <a:pPr lvl="1"/>
            <a:r>
              <a:rPr lang="tr-TR" dirty="0" err="1"/>
              <a:t>İnformal</a:t>
            </a:r>
            <a:r>
              <a:rPr lang="tr-TR" dirty="0"/>
              <a:t> değerlendirmede ise, öğrencinin performansı müfredatta yer alan konularla ya da belirli bir sınıfın davranış ölçütleriyle karşılaştırılır.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50888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err="1"/>
              <a:t>İnformal</a:t>
            </a:r>
            <a:r>
              <a:rPr lang="tr-TR" dirty="0"/>
              <a:t> değerlendirme araçları standardize edilmemiştir ve geçerlik – güvenirlik gibi teknik verilere sahip değildirler. </a:t>
            </a:r>
          </a:p>
          <a:p>
            <a:pPr lvl="1"/>
            <a:endParaRPr lang="tr-TR" dirty="0"/>
          </a:p>
          <a:p>
            <a:pPr lvl="1"/>
            <a:r>
              <a:rPr lang="tr-TR" dirty="0" err="1"/>
              <a:t>Formal</a:t>
            </a:r>
            <a:r>
              <a:rPr lang="tr-TR" dirty="0"/>
              <a:t> değerlendirme araçları ise teknik ölçütlere sahiptirler.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7229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488832" cy="350897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Formal</a:t>
            </a:r>
            <a:r>
              <a:rPr lang="tr-TR" dirty="0"/>
              <a:t> değerlendirme araçlarında uygulama, puanlama, gereken zaman ve uygulayıcıların uyması gereken davranışlar belirlenmiştir.</a:t>
            </a:r>
          </a:p>
          <a:p>
            <a:pPr marL="68580" indent="0">
              <a:buNone/>
            </a:pPr>
            <a:endParaRPr lang="tr-TR" dirty="0"/>
          </a:p>
          <a:p>
            <a:r>
              <a:rPr lang="tr-TR" dirty="0"/>
              <a:t>Ayrıca </a:t>
            </a:r>
            <a:r>
              <a:rPr lang="tr-TR" dirty="0" err="1"/>
              <a:t>formal</a:t>
            </a:r>
            <a:r>
              <a:rPr lang="tr-TR" dirty="0"/>
              <a:t> değerlendirme araçları teknik ve uygulamaya ilişkin bilgileri içeren el kitabına sahiptirler. </a:t>
            </a:r>
          </a:p>
          <a:p>
            <a:endParaRPr lang="tr-TR" dirty="0"/>
          </a:p>
          <a:p>
            <a:r>
              <a:rPr lang="tr-TR" dirty="0" err="1"/>
              <a:t>İnformal</a:t>
            </a:r>
            <a:r>
              <a:rPr lang="tr-TR" dirty="0"/>
              <a:t> değerlendirme araçlarının önceden hazırlanmış el kitapları olmayabilir.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5566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323652"/>
            <a:ext cx="7560840" cy="3508977"/>
          </a:xfrm>
        </p:spPr>
        <p:txBody>
          <a:bodyPr/>
          <a:lstStyle/>
          <a:p>
            <a:pPr lvl="1"/>
            <a:r>
              <a:rPr lang="tr-TR" dirty="0" err="1"/>
              <a:t>Formal</a:t>
            </a:r>
            <a:r>
              <a:rPr lang="tr-TR" dirty="0"/>
              <a:t> değerlendirme araçları genellikle daha geniş bir davranış örneklemiyle değerlendirme yaparken; </a:t>
            </a:r>
          </a:p>
          <a:p>
            <a:pPr lvl="1"/>
            <a:r>
              <a:rPr lang="tr-TR" dirty="0" err="1"/>
              <a:t>İnformal</a:t>
            </a:r>
            <a:r>
              <a:rPr lang="tr-TR" dirty="0"/>
              <a:t> değerlendirme araçları bir müfredat alanı içinde yer alan alt becerileri yoğunlaşarak ayrıntıları ile tanımlarlar</a:t>
            </a:r>
          </a:p>
        </p:txBody>
      </p:sp>
    </p:spTree>
    <p:extLst>
      <p:ext uri="{BB962C8B-B14F-4D97-AF65-F5344CB8AC3E}">
        <p14:creationId xmlns:p14="http://schemas.microsoft.com/office/powerpoint/2010/main" val="3877852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276872"/>
            <a:ext cx="8136904" cy="3483749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Uygun araç seçiminde 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ölçütler:</a:t>
            </a:r>
          </a:p>
          <a:p>
            <a:pPr lvl="1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Amaca uygun</a:t>
            </a:r>
          </a:p>
          <a:p>
            <a:pPr lvl="1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Pratik ölçütleri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Testin uzunluğu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Uygulanış kolaylığı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Fiyatı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Başka formlarının olması</a:t>
            </a:r>
          </a:p>
          <a:p>
            <a:pPr lvl="2"/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Ulaşma kolaylığı</a:t>
            </a:r>
          </a:p>
          <a:p>
            <a:pPr lvl="2">
              <a:buClr>
                <a:schemeClr val="hlink"/>
              </a:buClr>
            </a:pPr>
            <a:r>
              <a:rPr lang="tr-TR" altLang="tr-T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Teknik özellikleri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Geçerlik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Güvenirlik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Standardizasyon</a:t>
            </a:r>
          </a:p>
          <a:p>
            <a:pPr marL="1401318" lvl="4" indent="-342900"/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Condensed Medium"/>
                <a:ea typeface="Futura Condensed Medium"/>
                <a:cs typeface="Futura Condensed Medium"/>
              </a:rPr>
              <a:t>Norm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41333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Özel Eğitim Hizmetleri İçin Uygunluğuna Karar Verme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064896" cy="3508977"/>
          </a:xfrm>
        </p:spPr>
        <p:txBody>
          <a:bodyPr/>
          <a:lstStyle/>
          <a:p>
            <a:r>
              <a:rPr lang="tr-TR" dirty="0"/>
              <a:t>Rehberlik Araştırma Merkezleri aracılığı ile yapılan ayrıntılı değerlendirme süreci sonunda öğrencinin özel eğitim hizmetleri için uygun olup olmadığına karar verilir. </a:t>
            </a:r>
          </a:p>
          <a:p>
            <a:r>
              <a:rPr lang="tr-TR" dirty="0"/>
              <a:t>Bu değerlendirme sonucunda öğrenci için 3 farklı karar verilebilir. Bunlar:</a:t>
            </a:r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00480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848872" cy="4057676"/>
          </a:xfrm>
        </p:spPr>
        <p:txBody>
          <a:bodyPr/>
          <a:lstStyle/>
          <a:p>
            <a:r>
              <a:rPr lang="tr-TR" alt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BİR ÇOCUĞUN ÖZEL EĞİTİM HİZMETLERİ İÇİN UYGUNLUĞUNA NASIL KARAR VERECEĞİZ</a:t>
            </a:r>
            <a:r>
              <a:rPr lang="tr-TR" alt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edium" charset="0"/>
                <a:ea typeface="Futura Medium" charset="0"/>
                <a:cs typeface="Futura Medium" charset="0"/>
              </a:rPr>
              <a:t>?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Öğrenci engelli olarak tanılanmış olmalıdır.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Yetersizlik çocuğun eğitsel potansiyeli üzerinde olumsuz etkiye yol açmalıdır.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Öğrenci bu gereksinimlerini karşılamak için özel olarak düzenlenmiş programlara, hizmetlere gereksinim duymalıdır. </a:t>
            </a: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5003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Bireyselleştirilmiş Eğitim Programının Hazırlanması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öğrencinin, özel eğitim sınıfına, özel eğitim okullarına ya da genel eğitim sınıflarına yerleştirilmesiyle birlikte </a:t>
            </a:r>
            <a:r>
              <a:rPr lang="tr-TR" dirty="0" smtClean="0">
                <a:solidFill>
                  <a:srgbClr val="FF0000"/>
                </a:solidFill>
              </a:rPr>
              <a:t>Bireyselleştirilmiş Eğitim Programı (BEP) </a:t>
            </a:r>
            <a:r>
              <a:rPr lang="tr-TR" dirty="0" smtClean="0">
                <a:solidFill>
                  <a:schemeClr val="tx1"/>
                </a:solidFill>
              </a:rPr>
              <a:t>hazırlanır.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BEP öğrencinin ailesi ile uzmanların birlikte hazırladıkları yazılı bir </a:t>
            </a:r>
            <a:r>
              <a:rPr lang="tr-TR" dirty="0" err="1" smtClean="0">
                <a:solidFill>
                  <a:schemeClr val="tx1"/>
                </a:solidFill>
              </a:rPr>
              <a:t>dökümandır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66478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Hedeflerin belirlenmesi, hedeflerin nerede, nasıl, kimler tarafından, hangi yöntemlerle </a:t>
            </a:r>
            <a:r>
              <a:rPr lang="tr-TR" dirty="0" smtClean="0"/>
              <a:t>ve </a:t>
            </a:r>
            <a:r>
              <a:rPr lang="tr-TR" dirty="0" smtClean="0"/>
              <a:t>ne kadar sürede kazandırılacağı belirtilir.</a:t>
            </a:r>
          </a:p>
          <a:p>
            <a:r>
              <a:rPr lang="tr-TR" dirty="0" smtClean="0"/>
              <a:t>Öğrencinin nereye ulaşacağının ve nasıl ulaşılacağının belirtildiği bir yol haritasıdır.</a:t>
            </a:r>
          </a:p>
          <a:p>
            <a:r>
              <a:rPr lang="tr-TR" dirty="0" smtClean="0"/>
              <a:t>Yasal bir zorunluluktur.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168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323652"/>
            <a:ext cx="8424936" cy="3508977"/>
          </a:xfrm>
        </p:spPr>
        <p:txBody>
          <a:bodyPr>
            <a:normAutofit lnSpcReduction="10000"/>
          </a:bodyPr>
          <a:lstStyle/>
          <a:p>
            <a:pPr lvl="1"/>
            <a:r>
              <a:rPr lang="tr-TR" dirty="0" smtClean="0">
                <a:solidFill>
                  <a:srgbClr val="FF0000"/>
                </a:solidFill>
              </a:rPr>
              <a:t>Nasıl yaparım?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Derse ilişkin becerileri listeleyin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Tüm önemli becerilerin listenizde yer aldığından emin olun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Beceriler kolaydan zora / zordan kolaya mantıklı sıra izlesin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Becerilere ilişkin amaçlarınızı yazın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Amaca yönelik test maddeleri hazırlayın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Değerlendirme aracını hazırlayın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Yer ve zamanı belirleyin</a:t>
            </a:r>
          </a:p>
          <a:p>
            <a:pPr lvl="2"/>
            <a:r>
              <a:rPr lang="tr-TR" b="1" dirty="0" smtClean="0">
                <a:solidFill>
                  <a:schemeClr val="tx1"/>
                </a:solidFill>
              </a:rPr>
              <a:t>Uygulamayı yapın</a:t>
            </a:r>
          </a:p>
          <a:p>
            <a:pPr marL="365760" lvl="1" indent="0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5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BEP’in</a:t>
            </a:r>
            <a:r>
              <a:rPr lang="tr-TR" dirty="0" smtClean="0">
                <a:solidFill>
                  <a:srgbClr val="FF0000"/>
                </a:solidFill>
              </a:rPr>
              <a:t> içeriği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Öğrencinin </a:t>
            </a:r>
            <a:r>
              <a:rPr lang="tr-TR" dirty="0" err="1" smtClean="0">
                <a:solidFill>
                  <a:schemeClr val="tx1"/>
                </a:solidFill>
              </a:rPr>
              <a:t>varolan</a:t>
            </a:r>
            <a:r>
              <a:rPr lang="tr-TR" dirty="0" smtClean="0">
                <a:solidFill>
                  <a:schemeClr val="tx1"/>
                </a:solidFill>
              </a:rPr>
              <a:t> eğitsel performans düzeyinin ifadesi</a:t>
            </a:r>
          </a:p>
          <a:p>
            <a:pPr lvl="2"/>
            <a:r>
              <a:rPr lang="tr-TR" i="1" dirty="0" smtClean="0">
                <a:solidFill>
                  <a:schemeClr val="tx1"/>
                </a:solidFill>
              </a:rPr>
              <a:t>Yapabildikleri-yapamadıkları</a:t>
            </a:r>
          </a:p>
          <a:p>
            <a:pPr lvl="2"/>
            <a:r>
              <a:rPr lang="tr-TR" i="1" dirty="0" smtClean="0">
                <a:solidFill>
                  <a:schemeClr val="tx1"/>
                </a:solidFill>
              </a:rPr>
              <a:t>Ölçülebilir, gözlenebilir ifadeler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Uzun dönemli hedefler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Kısa dönemli hedefler</a:t>
            </a:r>
          </a:p>
          <a:p>
            <a:pPr lvl="2"/>
            <a:r>
              <a:rPr lang="tr-TR" i="1" dirty="0" smtClean="0">
                <a:solidFill>
                  <a:schemeClr val="tx1"/>
                </a:solidFill>
              </a:rPr>
              <a:t>Birey, davranış, koşul, ölçüt</a:t>
            </a:r>
          </a:p>
        </p:txBody>
      </p:sp>
    </p:spTree>
    <p:extLst>
      <p:ext uri="{BB962C8B-B14F-4D97-AF65-F5344CB8AC3E}">
        <p14:creationId xmlns:p14="http://schemas.microsoft.com/office/powerpoint/2010/main" val="2692696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Öğretim yöntemi ve materyaller</a:t>
            </a:r>
          </a:p>
          <a:p>
            <a:pPr lvl="1"/>
            <a:r>
              <a:rPr lang="tr-TR" dirty="0" smtClean="0"/>
              <a:t>Başlama ve bitiş tarihleri (kısa dönemli hedefler için)</a:t>
            </a:r>
          </a:p>
          <a:p>
            <a:pPr lvl="1"/>
            <a:r>
              <a:rPr lang="tr-TR" dirty="0" smtClean="0"/>
              <a:t>Değerlendirme yöntemleri</a:t>
            </a:r>
          </a:p>
          <a:p>
            <a:pPr lvl="1"/>
            <a:r>
              <a:rPr lang="tr-TR" dirty="0" smtClean="0"/>
              <a:t>Ek özel eğitim destek hizmetlerinin nerede, ne zaman, kimler tarafından ve ne kadar süreyle verileceği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0534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BEP hedeflerine ulaşılıp ulaşılmadığı</a:t>
            </a:r>
          </a:p>
          <a:p>
            <a:r>
              <a:rPr lang="tr-TR" dirty="0" err="1" smtClean="0"/>
              <a:t>BEP’teki</a:t>
            </a:r>
            <a:r>
              <a:rPr lang="tr-TR" dirty="0" smtClean="0"/>
              <a:t> hedeflerin ne ölçüde gerçekçi olduğu ve gerekirse değişmesi gerektiği</a:t>
            </a:r>
          </a:p>
          <a:p>
            <a:r>
              <a:rPr lang="tr-TR" dirty="0" smtClean="0"/>
              <a:t>Uygulayıcıların sorumluluklarını yerine getirip getirmediği kararının verilmesinde önemlidir.</a:t>
            </a:r>
          </a:p>
          <a:p>
            <a:r>
              <a:rPr lang="tr-TR" dirty="0" smtClean="0"/>
              <a:t>Her ne kadar yılda bir kez yapılması önerilse de süreç içerisinde ara değerlendirmeler yapılması daha etkili olur.</a:t>
            </a:r>
          </a:p>
          <a:p>
            <a:r>
              <a:rPr lang="tr-TR" dirty="0" smtClean="0"/>
              <a:t>Gözlem, yazılı ve sözlü sınavlar, çalışma örneği analizi gibi tekniklerle programa dayalı olarak yapılmalıdır.</a:t>
            </a:r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2127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92888" cy="3913660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tr-TR" b="1" dirty="0" smtClean="0"/>
              <a:t>Aşağıdaki sorulara cevap vermek için çalışın:</a:t>
            </a:r>
          </a:p>
          <a:p>
            <a:pPr lvl="3"/>
            <a:r>
              <a:rPr lang="tr-TR" i="1" dirty="0" smtClean="0"/>
              <a:t>Belirlenen becerilerde hangi öğrenciler yeterlidir?</a:t>
            </a:r>
          </a:p>
          <a:p>
            <a:pPr lvl="3"/>
            <a:r>
              <a:rPr lang="tr-TR" i="1" dirty="0" smtClean="0"/>
              <a:t>Hangi öğrenciler öğretime başlamak için hazırlık becerilerine sahiptir?</a:t>
            </a:r>
          </a:p>
          <a:p>
            <a:pPr lvl="3"/>
            <a:r>
              <a:rPr lang="tr-TR" i="1" dirty="0" smtClean="0"/>
              <a:t>Hangi öğrenciler hazırlık becerilerine sahip değildir?</a:t>
            </a:r>
          </a:p>
          <a:p>
            <a:pPr lvl="2"/>
            <a:r>
              <a:rPr lang="tr-TR" b="1" dirty="0" smtClean="0"/>
              <a:t>Öğretimden sonra aşağıdaki sorular</a:t>
            </a:r>
          </a:p>
          <a:p>
            <a:pPr lvl="3"/>
            <a:r>
              <a:rPr lang="tr-TR" i="1" dirty="0" smtClean="0"/>
              <a:t>Hangi öğrenciler becerilerde yeterli ve yeni konuya hazır?</a:t>
            </a:r>
          </a:p>
          <a:p>
            <a:pPr lvl="3"/>
            <a:r>
              <a:rPr lang="tr-TR" i="1" dirty="0" smtClean="0"/>
              <a:t>Hangi öğrenciler ek alıştırmalara ihtiyaç duyar?</a:t>
            </a:r>
          </a:p>
          <a:p>
            <a:pPr lvl="3"/>
            <a:r>
              <a:rPr lang="tr-TR" i="1" dirty="0" smtClean="0"/>
              <a:t>Hangi öğrenciler yeniden öğretime ihtiyaç duymaktadır?</a:t>
            </a:r>
          </a:p>
          <a:p>
            <a:pPr lvl="3"/>
            <a:r>
              <a:rPr lang="tr-TR" i="1" dirty="0" smtClean="0"/>
              <a:t>Hangi öğrenciler programda uyarlama yapmaya ihtiyaç duyar??</a:t>
            </a:r>
          </a:p>
          <a:p>
            <a:pPr lvl="2"/>
            <a:r>
              <a:rPr lang="tr-TR" b="1" dirty="0" smtClean="0"/>
              <a:t>Değerlendirmeyi diğer alanlarda yıl içerisinde tekrar uygulayın</a:t>
            </a:r>
          </a:p>
          <a:p>
            <a:pPr lvl="3"/>
            <a:endParaRPr lang="tr-TR" i="1" dirty="0" smtClean="0"/>
          </a:p>
          <a:p>
            <a:pPr lvl="2"/>
            <a:endParaRPr lang="tr-TR" i="1" dirty="0" smtClean="0"/>
          </a:p>
          <a:p>
            <a:pPr marL="685800" lvl="2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260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Kontrol listeleri: 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Programa dayalı olarak hazırlanabileceği gibi, bir gelişim alanına ya da bir beceriye yönelik olarak da hazırlanabilir</a:t>
            </a:r>
          </a:p>
        </p:txBody>
      </p:sp>
    </p:spTree>
    <p:extLst>
      <p:ext uri="{BB962C8B-B14F-4D97-AF65-F5344CB8AC3E}">
        <p14:creationId xmlns:p14="http://schemas.microsoft.com/office/powerpoint/2010/main" val="120640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323652"/>
            <a:ext cx="7848872" cy="3508977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Çalışma örneği analizi: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Sınıf içi yapılan çalışmaların değerlendirilmesi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Yazılı sınavlar, ev ödevleri, kompozisyon vb.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Öğretim stratejilerinin belirlenmesinde, gönderme öncesi bilginin toplanmasında, bireyselleştirilmiş eğitim programlarının hazırlanmasında ve değerlendirilmesinde kullanılır.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02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064896" cy="3508977"/>
          </a:xfrm>
        </p:spPr>
        <p:txBody>
          <a:bodyPr/>
          <a:lstStyle/>
          <a:p>
            <a:pPr lvl="1"/>
            <a:r>
              <a:rPr lang="tr-TR" b="1" dirty="0" smtClean="0">
                <a:solidFill>
                  <a:srgbClr val="FF0000"/>
                </a:solidFill>
              </a:rPr>
              <a:t>Tepki analizi: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Öğrencilerin hem doğru, hem de yanlış tepkileri değerlendirilir.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Doğru ve yanlış davranışların sıkılığı, süresi ve oranı belirlenir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8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944</TotalTime>
  <Words>1911</Words>
  <Application>Microsoft Office PowerPoint</Application>
  <PresentationFormat>Ekran Gösterisi (4:3)</PresentationFormat>
  <Paragraphs>257</Paragraphs>
  <Slides>52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8" baseType="lpstr">
      <vt:lpstr>Arial</vt:lpstr>
      <vt:lpstr>Century Gothic</vt:lpstr>
      <vt:lpstr>Futura Condensed Medium</vt:lpstr>
      <vt:lpstr>Futura Medium</vt:lpstr>
      <vt:lpstr>Wingdings 2</vt:lpstr>
      <vt:lpstr>Austin</vt:lpstr>
      <vt:lpstr>DEĞERLENDİRME VE BİREYSELLEŞTİRİLMİŞ EĞİTİM PROGRAMI</vt:lpstr>
      <vt:lpstr>Eğitsel Değerlendirme Basamakları</vt:lpstr>
      <vt:lpstr>İlk Belirleme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Hata Örüntüleri ve Örnekleri</vt:lpstr>
      <vt:lpstr>PowerPoint Sunusu</vt:lpstr>
      <vt:lpstr>PowerPoint Sunusu</vt:lpstr>
      <vt:lpstr>Gönderme Öncesi Süreç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Gönderme Süreci</vt:lpstr>
      <vt:lpstr>PowerPoint Sunusu</vt:lpstr>
      <vt:lpstr>PowerPoint Sunusu</vt:lpstr>
      <vt:lpstr>PowerPoint Sunusu</vt:lpstr>
      <vt:lpstr>Ayrıntılı Değerlendirme Süreci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Eğitim Hizmetleri İçin Uygunluğuna Karar Verme</vt:lpstr>
      <vt:lpstr>PowerPoint Sunusu</vt:lpstr>
      <vt:lpstr>Bireyselleştirilmiş Eğitim Programının Hazırlanması</vt:lpstr>
      <vt:lpstr>PowerPoint Sunusu</vt:lpstr>
      <vt:lpstr>PowerPoint Sunusu</vt:lpstr>
      <vt:lpstr>PowerPoint Sunusu</vt:lpstr>
      <vt:lpstr>Değerlendirme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DEĞERLENDİRME VE BİREYSELLEŞTİRİLMİŞ EĞİTİM PROGRAMI</dc:title>
  <dc:creator>resat alatli</dc:creator>
  <cp:lastModifiedBy>REŞAT_ALATLI</cp:lastModifiedBy>
  <cp:revision>31</cp:revision>
  <dcterms:created xsi:type="dcterms:W3CDTF">2017-01-31T10:23:08Z</dcterms:created>
  <dcterms:modified xsi:type="dcterms:W3CDTF">2018-03-14T08:24:29Z</dcterms:modified>
</cp:coreProperties>
</file>