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676" autoAdjust="0"/>
    <p:restoredTop sz="94660"/>
  </p:normalViewPr>
  <p:slideViewPr>
    <p:cSldViewPr>
      <p:cViewPr varScale="1">
        <p:scale>
          <a:sx n="82" d="100"/>
          <a:sy n="82" d="100"/>
        </p:scale>
        <p:origin x="-1578" y="-9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76C97CCF-857D-4B16-9BC4-C8DAA0D67F60}" type="datetimeFigureOut">
              <a:rPr lang="tr-TR" smtClean="0"/>
              <a:pPr/>
              <a:t>20.04.2018</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21D6C5FD-E3BA-4C8F-AB43-5A16670CB4CF}" type="slidenum">
              <a:rPr lang="tr-TR" smtClean="0"/>
              <a:pPr/>
              <a:t>‹#›</a:t>
            </a:fld>
            <a:endParaRPr lang="tr-T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76C97CCF-857D-4B16-9BC4-C8DAA0D67F60}" type="datetimeFigureOut">
              <a:rPr lang="tr-TR" smtClean="0"/>
              <a:pPr/>
              <a:t>20.04.2018</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21D6C5FD-E3BA-4C8F-AB43-5A16670CB4CF}" type="slidenum">
              <a:rPr lang="tr-TR" smtClean="0"/>
              <a:pPr/>
              <a:t>‹#›</a:t>
            </a:fld>
            <a:endParaRPr lang="tr-T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76C97CCF-857D-4B16-9BC4-C8DAA0D67F60}" type="datetimeFigureOut">
              <a:rPr lang="tr-TR" smtClean="0"/>
              <a:pPr/>
              <a:t>20.04.2018</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21D6C5FD-E3BA-4C8F-AB43-5A16670CB4CF}" type="slidenum">
              <a:rPr lang="tr-TR" smtClean="0"/>
              <a:pPr/>
              <a:t>‹#›</a:t>
            </a:fld>
            <a:endParaRPr lang="tr-T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76C97CCF-857D-4B16-9BC4-C8DAA0D67F60}" type="datetimeFigureOut">
              <a:rPr lang="tr-TR" smtClean="0"/>
              <a:pPr/>
              <a:t>20.04.2018</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21D6C5FD-E3BA-4C8F-AB43-5A16670CB4CF}" type="slidenum">
              <a:rPr lang="tr-TR" smtClean="0"/>
              <a:pPr/>
              <a:t>‹#›</a:t>
            </a:fld>
            <a:endParaRPr lang="tr-T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76C97CCF-857D-4B16-9BC4-C8DAA0D67F60}" type="datetimeFigureOut">
              <a:rPr lang="tr-TR" smtClean="0"/>
              <a:pPr/>
              <a:t>20.04.2018</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21D6C5FD-E3BA-4C8F-AB43-5A16670CB4CF}" type="slidenum">
              <a:rPr lang="tr-TR" smtClean="0"/>
              <a:pPr/>
              <a:t>‹#›</a:t>
            </a:fld>
            <a:endParaRPr lang="tr-T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76C97CCF-857D-4B16-9BC4-C8DAA0D67F60}" type="datetimeFigureOut">
              <a:rPr lang="tr-TR" smtClean="0"/>
              <a:pPr/>
              <a:t>20.04.2018</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7" name="Slide Number Placeholder 6"/>
          <p:cNvSpPr>
            <a:spLocks noGrp="1"/>
          </p:cNvSpPr>
          <p:nvPr>
            <p:ph type="sldNum" sz="quarter" idx="12"/>
          </p:nvPr>
        </p:nvSpPr>
        <p:spPr/>
        <p:txBody>
          <a:bodyPr/>
          <a:lstStyle/>
          <a:p>
            <a:fld id="{21D6C5FD-E3BA-4C8F-AB43-5A16670CB4CF}" type="slidenum">
              <a:rPr lang="tr-TR" smtClean="0"/>
              <a:pPr/>
              <a:t>‹#›</a:t>
            </a:fld>
            <a:endParaRPr lang="tr-T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76C97CCF-857D-4B16-9BC4-C8DAA0D67F60}" type="datetimeFigureOut">
              <a:rPr lang="tr-TR" smtClean="0"/>
              <a:pPr/>
              <a:t>20.04.2018</a:t>
            </a:fld>
            <a:endParaRPr lang="tr-TR" dirty="0"/>
          </a:p>
        </p:txBody>
      </p:sp>
      <p:sp>
        <p:nvSpPr>
          <p:cNvPr id="8" name="Footer Placeholder 7"/>
          <p:cNvSpPr>
            <a:spLocks noGrp="1"/>
          </p:cNvSpPr>
          <p:nvPr>
            <p:ph type="ftr" sz="quarter" idx="11"/>
          </p:nvPr>
        </p:nvSpPr>
        <p:spPr/>
        <p:txBody>
          <a:bodyPr/>
          <a:lstStyle/>
          <a:p>
            <a:endParaRPr lang="tr-TR" dirty="0"/>
          </a:p>
        </p:txBody>
      </p:sp>
      <p:sp>
        <p:nvSpPr>
          <p:cNvPr id="9" name="Slide Number Placeholder 8"/>
          <p:cNvSpPr>
            <a:spLocks noGrp="1"/>
          </p:cNvSpPr>
          <p:nvPr>
            <p:ph type="sldNum" sz="quarter" idx="12"/>
          </p:nvPr>
        </p:nvSpPr>
        <p:spPr/>
        <p:txBody>
          <a:bodyPr/>
          <a:lstStyle/>
          <a:p>
            <a:fld id="{21D6C5FD-E3BA-4C8F-AB43-5A16670CB4CF}" type="slidenum">
              <a:rPr lang="tr-TR" smtClean="0"/>
              <a:pPr/>
              <a:t>‹#›</a:t>
            </a:fld>
            <a:endParaRPr lang="tr-T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76C97CCF-857D-4B16-9BC4-C8DAA0D67F60}" type="datetimeFigureOut">
              <a:rPr lang="tr-TR" smtClean="0"/>
              <a:pPr/>
              <a:t>20.04.2018</a:t>
            </a:fld>
            <a:endParaRPr lang="tr-TR" dirty="0"/>
          </a:p>
        </p:txBody>
      </p:sp>
      <p:sp>
        <p:nvSpPr>
          <p:cNvPr id="4" name="Footer Placeholder 3"/>
          <p:cNvSpPr>
            <a:spLocks noGrp="1"/>
          </p:cNvSpPr>
          <p:nvPr>
            <p:ph type="ftr" sz="quarter" idx="11"/>
          </p:nvPr>
        </p:nvSpPr>
        <p:spPr/>
        <p:txBody>
          <a:bodyPr/>
          <a:lstStyle/>
          <a:p>
            <a:endParaRPr lang="tr-TR" dirty="0"/>
          </a:p>
        </p:txBody>
      </p:sp>
      <p:sp>
        <p:nvSpPr>
          <p:cNvPr id="5" name="Slide Number Placeholder 4"/>
          <p:cNvSpPr>
            <a:spLocks noGrp="1"/>
          </p:cNvSpPr>
          <p:nvPr>
            <p:ph type="sldNum" sz="quarter" idx="12"/>
          </p:nvPr>
        </p:nvSpPr>
        <p:spPr/>
        <p:txBody>
          <a:bodyPr/>
          <a:lstStyle/>
          <a:p>
            <a:fld id="{21D6C5FD-E3BA-4C8F-AB43-5A16670CB4CF}" type="slidenum">
              <a:rPr lang="tr-TR" smtClean="0"/>
              <a:pPr/>
              <a:t>‹#›</a:t>
            </a:fld>
            <a:endParaRPr lang="tr-T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6C97CCF-857D-4B16-9BC4-C8DAA0D67F60}" type="datetimeFigureOut">
              <a:rPr lang="tr-TR" smtClean="0"/>
              <a:pPr/>
              <a:t>20.04.2018</a:t>
            </a:fld>
            <a:endParaRPr lang="tr-TR" dirty="0"/>
          </a:p>
        </p:txBody>
      </p:sp>
      <p:sp>
        <p:nvSpPr>
          <p:cNvPr id="3" name="Footer Placeholder 2"/>
          <p:cNvSpPr>
            <a:spLocks noGrp="1"/>
          </p:cNvSpPr>
          <p:nvPr>
            <p:ph type="ftr" sz="quarter" idx="11"/>
          </p:nvPr>
        </p:nvSpPr>
        <p:spPr/>
        <p:txBody>
          <a:bodyPr/>
          <a:lstStyle/>
          <a:p>
            <a:endParaRPr lang="tr-TR" dirty="0"/>
          </a:p>
        </p:txBody>
      </p:sp>
      <p:sp>
        <p:nvSpPr>
          <p:cNvPr id="4" name="Slide Number Placeholder 3"/>
          <p:cNvSpPr>
            <a:spLocks noGrp="1"/>
          </p:cNvSpPr>
          <p:nvPr>
            <p:ph type="sldNum" sz="quarter" idx="12"/>
          </p:nvPr>
        </p:nvSpPr>
        <p:spPr/>
        <p:txBody>
          <a:bodyPr/>
          <a:lstStyle/>
          <a:p>
            <a:fld id="{21D6C5FD-E3BA-4C8F-AB43-5A16670CB4CF}" type="slidenum">
              <a:rPr lang="tr-TR" smtClean="0"/>
              <a:pPr/>
              <a:t>‹#›</a:t>
            </a:fld>
            <a:endParaRPr lang="tr-T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76C97CCF-857D-4B16-9BC4-C8DAA0D67F60}" type="datetimeFigureOut">
              <a:rPr lang="tr-TR" smtClean="0"/>
              <a:pPr/>
              <a:t>20.04.2018</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7" name="Slide Number Placeholder 6"/>
          <p:cNvSpPr>
            <a:spLocks noGrp="1"/>
          </p:cNvSpPr>
          <p:nvPr>
            <p:ph type="sldNum" sz="quarter" idx="12"/>
          </p:nvPr>
        </p:nvSpPr>
        <p:spPr/>
        <p:txBody>
          <a:bodyPr/>
          <a:lstStyle/>
          <a:p>
            <a:fld id="{21D6C5FD-E3BA-4C8F-AB43-5A16670CB4CF}" type="slidenum">
              <a:rPr lang="tr-TR" smtClean="0"/>
              <a:pPr/>
              <a:t>‹#›</a:t>
            </a:fld>
            <a:endParaRPr lang="tr-TR" dirty="0"/>
          </a:p>
        </p:txBody>
      </p:sp>
      <p:sp>
        <p:nvSpPr>
          <p:cNvPr id="9" name="Content Placeholder 8"/>
          <p:cNvSpPr>
            <a:spLocks noGrp="1"/>
          </p:cNvSpPr>
          <p:nvPr>
            <p:ph sz="quarter" idx="13"/>
          </p:nvPr>
        </p:nvSpPr>
        <p:spPr>
          <a:xfrm>
            <a:off x="304800" y="381000"/>
            <a:ext cx="7772400" cy="494284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tr-TR" smtClean="0"/>
              <a:t>Asıl başlık stili için tıklatın</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dirty="0" smtClean="0"/>
              <a:t>Resim eklemek için simgeyi tıklatın</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8" name="Date Placeholder 7"/>
          <p:cNvSpPr>
            <a:spLocks noGrp="1"/>
          </p:cNvSpPr>
          <p:nvPr>
            <p:ph type="dt" sz="half" idx="10"/>
          </p:nvPr>
        </p:nvSpPr>
        <p:spPr/>
        <p:txBody>
          <a:bodyPr/>
          <a:lstStyle/>
          <a:p>
            <a:fld id="{76C97CCF-857D-4B16-9BC4-C8DAA0D67F60}" type="datetimeFigureOut">
              <a:rPr lang="tr-TR" smtClean="0"/>
              <a:pPr/>
              <a:t>20.04.2018</a:t>
            </a:fld>
            <a:endParaRPr lang="tr-TR" dirty="0"/>
          </a:p>
        </p:txBody>
      </p:sp>
      <p:sp>
        <p:nvSpPr>
          <p:cNvPr id="9" name="Slide Number Placeholder 8"/>
          <p:cNvSpPr>
            <a:spLocks noGrp="1"/>
          </p:cNvSpPr>
          <p:nvPr>
            <p:ph type="sldNum" sz="quarter" idx="11"/>
          </p:nvPr>
        </p:nvSpPr>
        <p:spPr/>
        <p:txBody>
          <a:bodyPr/>
          <a:lstStyle/>
          <a:p>
            <a:fld id="{21D6C5FD-E3BA-4C8F-AB43-5A16670CB4CF}" type="slidenum">
              <a:rPr lang="tr-TR" smtClean="0"/>
              <a:pPr/>
              <a:t>‹#›</a:t>
            </a:fld>
            <a:endParaRPr lang="tr-TR" dirty="0"/>
          </a:p>
        </p:txBody>
      </p:sp>
      <p:sp>
        <p:nvSpPr>
          <p:cNvPr id="10" name="Footer Placeholder 9"/>
          <p:cNvSpPr>
            <a:spLocks noGrp="1"/>
          </p:cNvSpPr>
          <p:nvPr>
            <p:ph type="ftr" sz="quarter" idx="12"/>
          </p:nvPr>
        </p:nvSpPr>
        <p:spPr/>
        <p:txBody>
          <a:bodyPr/>
          <a:lstStyle/>
          <a:p>
            <a:endParaRPr lang="tr-T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21D6C5FD-E3BA-4C8F-AB43-5A16670CB4CF}" type="slidenum">
              <a:rPr lang="tr-TR" smtClean="0"/>
              <a:pPr/>
              <a:t>‹#›</a:t>
            </a:fld>
            <a:endParaRPr lang="tr-TR" dirty="0"/>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tr-TR" dirty="0"/>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76C97CCF-857D-4B16-9BC4-C8DAA0D67F60}" type="datetimeFigureOut">
              <a:rPr lang="tr-TR" smtClean="0"/>
              <a:pPr/>
              <a:t>20.04.2018</a:t>
            </a:fld>
            <a:endParaRPr lang="tr-TR"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539552" y="476672"/>
            <a:ext cx="7543800" cy="2593975"/>
          </a:xfrm>
        </p:spPr>
        <p:txBody>
          <a:bodyPr/>
          <a:lstStyle/>
          <a:p>
            <a:r>
              <a:rPr lang="tr-TR" dirty="0" smtClean="0"/>
              <a:t>İZCİLİK</a:t>
            </a:r>
            <a:endParaRPr lang="tr-TR" dirty="0"/>
          </a:p>
        </p:txBody>
      </p:sp>
      <p:sp>
        <p:nvSpPr>
          <p:cNvPr id="3" name="Alt Başlık 2"/>
          <p:cNvSpPr>
            <a:spLocks noGrp="1"/>
          </p:cNvSpPr>
          <p:nvPr>
            <p:ph type="subTitle" idx="1"/>
          </p:nvPr>
        </p:nvSpPr>
        <p:spPr/>
        <p:txBody>
          <a:bodyPr/>
          <a:lstStyle/>
          <a:p>
            <a:endParaRPr lang="tr-TR" dirty="0"/>
          </a:p>
        </p:txBody>
      </p:sp>
    </p:spTree>
    <p:extLst>
      <p:ext uri="{BB962C8B-B14F-4D97-AF65-F5344CB8AC3E}">
        <p14:creationId xmlns:p14="http://schemas.microsoft.com/office/powerpoint/2010/main" xmlns="" val="28024428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a:t>İzcilik Metodu </a:t>
            </a:r>
          </a:p>
        </p:txBody>
      </p:sp>
      <p:sp>
        <p:nvSpPr>
          <p:cNvPr id="3" name="İçerik Yer Tutucusu 2"/>
          <p:cNvSpPr>
            <a:spLocks noGrp="1"/>
          </p:cNvSpPr>
          <p:nvPr>
            <p:ph idx="1"/>
          </p:nvPr>
        </p:nvSpPr>
        <p:spPr/>
        <p:txBody>
          <a:bodyPr>
            <a:normAutofit/>
          </a:bodyPr>
          <a:lstStyle/>
          <a:p>
            <a:endParaRPr lang="tr-TR" sz="2400" b="1" dirty="0" smtClean="0"/>
          </a:p>
          <a:p>
            <a:r>
              <a:rPr lang="tr-TR" sz="2400" b="1" dirty="0" smtClean="0"/>
              <a:t>Kendi Kendine İleri Götürücü Çalışmalar</a:t>
            </a:r>
          </a:p>
          <a:p>
            <a:endParaRPr lang="tr-TR" sz="2400" b="1" dirty="0"/>
          </a:p>
          <a:p>
            <a:pPr>
              <a:lnSpc>
                <a:spcPct val="150000"/>
              </a:lnSpc>
            </a:pPr>
            <a:r>
              <a:rPr lang="tr-TR" dirty="0" smtClean="0"/>
              <a:t>Çalışma bir bütün olarak ele alındığında çocuk veya genci izciliğin hedefleri doğrultusunda eğitmeyi amaçlayan bir yapı ortaya koyar.</a:t>
            </a:r>
            <a:endParaRPr lang="tr-TR" dirty="0"/>
          </a:p>
        </p:txBody>
      </p:sp>
    </p:spTree>
    <p:extLst>
      <p:ext uri="{BB962C8B-B14F-4D97-AF65-F5344CB8AC3E}">
        <p14:creationId xmlns:p14="http://schemas.microsoft.com/office/powerpoint/2010/main" xmlns="" val="9633096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a:t>İzcilik Metodu </a:t>
            </a:r>
          </a:p>
        </p:txBody>
      </p:sp>
      <p:sp>
        <p:nvSpPr>
          <p:cNvPr id="3" name="İçerik Yer Tutucusu 2"/>
          <p:cNvSpPr>
            <a:spLocks noGrp="1"/>
          </p:cNvSpPr>
          <p:nvPr>
            <p:ph idx="1"/>
          </p:nvPr>
        </p:nvSpPr>
        <p:spPr/>
        <p:txBody>
          <a:bodyPr>
            <a:normAutofit/>
          </a:bodyPr>
          <a:lstStyle/>
          <a:p>
            <a:endParaRPr lang="tr-TR" sz="2400" b="1" dirty="0" smtClean="0"/>
          </a:p>
          <a:p>
            <a:r>
              <a:rPr lang="tr-TR" sz="2400" b="1" dirty="0" smtClean="0"/>
              <a:t>Liderlik Becerileri</a:t>
            </a:r>
          </a:p>
          <a:p>
            <a:endParaRPr lang="tr-TR" sz="2400" b="1" dirty="0"/>
          </a:p>
          <a:p>
            <a:pPr algn="just">
              <a:lnSpc>
                <a:spcPct val="150000"/>
              </a:lnSpc>
            </a:pPr>
            <a:r>
              <a:rPr lang="tr-TR" dirty="0" smtClean="0"/>
              <a:t>Liderlik izcilik içerisindeki en önemli öğelerden birisidir. Çalışmanın ilkleri içinde de ele alınan ‘’Topluma Önderlik’’ esası bu metot parçası içinde ele alınmaktadır.</a:t>
            </a:r>
            <a:endParaRPr lang="tr-TR" dirty="0"/>
          </a:p>
        </p:txBody>
      </p:sp>
    </p:spTree>
    <p:extLst>
      <p:ext uri="{BB962C8B-B14F-4D97-AF65-F5344CB8AC3E}">
        <p14:creationId xmlns:p14="http://schemas.microsoft.com/office/powerpoint/2010/main" xmlns="" val="35381865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smtClean="0"/>
              <a:t>İzcilik Çalışmasının Temel İlkeleri</a:t>
            </a:r>
            <a:endParaRPr lang="tr-TR" dirty="0"/>
          </a:p>
        </p:txBody>
      </p:sp>
      <p:sp>
        <p:nvSpPr>
          <p:cNvPr id="3" name="İçerik Yer Tutucusu 2"/>
          <p:cNvSpPr>
            <a:spLocks noGrp="1"/>
          </p:cNvSpPr>
          <p:nvPr>
            <p:ph idx="1"/>
          </p:nvPr>
        </p:nvSpPr>
        <p:spPr/>
        <p:txBody>
          <a:bodyPr/>
          <a:lstStyle/>
          <a:p>
            <a:pPr algn="just">
              <a:lnSpc>
                <a:spcPct val="150000"/>
              </a:lnSpc>
            </a:pPr>
            <a:endParaRPr lang="tr-TR" dirty="0" smtClean="0"/>
          </a:p>
          <a:p>
            <a:pPr algn="just">
              <a:lnSpc>
                <a:spcPct val="150000"/>
              </a:lnSpc>
            </a:pPr>
            <a:r>
              <a:rPr lang="tr-TR" dirty="0" smtClean="0"/>
              <a:t>İzciler simgesel olarak verdikleri selamda 3 ana ilkelerini de ele alırlar;</a:t>
            </a:r>
          </a:p>
          <a:p>
            <a:pPr algn="just">
              <a:lnSpc>
                <a:spcPct val="150000"/>
              </a:lnSpc>
            </a:pPr>
            <a:endParaRPr lang="tr-TR" dirty="0"/>
          </a:p>
          <a:p>
            <a:pPr marL="114300" indent="0" algn="just">
              <a:lnSpc>
                <a:spcPct val="150000"/>
              </a:lnSpc>
              <a:buNone/>
            </a:pPr>
            <a:r>
              <a:rPr lang="tr-TR" b="1" dirty="0" smtClean="0"/>
              <a:t>1. Tanrıya ve vatandaşa karşı görevler</a:t>
            </a:r>
          </a:p>
          <a:p>
            <a:pPr marL="114300" indent="0" algn="just">
              <a:lnSpc>
                <a:spcPct val="150000"/>
              </a:lnSpc>
              <a:buNone/>
            </a:pPr>
            <a:endParaRPr lang="tr-TR" dirty="0"/>
          </a:p>
          <a:p>
            <a:pPr marL="114300" indent="0" algn="just">
              <a:lnSpc>
                <a:spcPct val="150000"/>
              </a:lnSpc>
              <a:buNone/>
            </a:pPr>
            <a:r>
              <a:rPr lang="tr-TR" dirty="0" smtClean="0"/>
              <a:t>Evrensel yaratıcının kabulü anlamına gelmektedir.</a:t>
            </a:r>
            <a:endParaRPr lang="tr-TR" dirty="0"/>
          </a:p>
        </p:txBody>
      </p:sp>
    </p:spTree>
    <p:extLst>
      <p:ext uri="{BB962C8B-B14F-4D97-AF65-F5344CB8AC3E}">
        <p14:creationId xmlns:p14="http://schemas.microsoft.com/office/powerpoint/2010/main" xmlns="" val="30372038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a:t>İzcilik Çalışmasının Temel İlkeleri</a:t>
            </a:r>
          </a:p>
        </p:txBody>
      </p:sp>
      <p:sp>
        <p:nvSpPr>
          <p:cNvPr id="3" name="İçerik Yer Tutucusu 2"/>
          <p:cNvSpPr>
            <a:spLocks noGrp="1"/>
          </p:cNvSpPr>
          <p:nvPr>
            <p:ph idx="1"/>
          </p:nvPr>
        </p:nvSpPr>
        <p:spPr/>
        <p:txBody>
          <a:bodyPr/>
          <a:lstStyle/>
          <a:p>
            <a:endParaRPr lang="tr-TR" dirty="0" smtClean="0"/>
          </a:p>
          <a:p>
            <a:endParaRPr lang="tr-TR" b="1" dirty="0"/>
          </a:p>
          <a:p>
            <a:pPr marL="114300" indent="0">
              <a:buNone/>
            </a:pPr>
            <a:r>
              <a:rPr lang="tr-TR" b="1" dirty="0" smtClean="0"/>
              <a:t>2. Başkalarına karşı görevler </a:t>
            </a:r>
          </a:p>
          <a:p>
            <a:pPr marL="114300" indent="0">
              <a:buNone/>
            </a:pPr>
            <a:endParaRPr lang="tr-TR" dirty="0"/>
          </a:p>
          <a:p>
            <a:pPr marL="114300" indent="0" algn="just">
              <a:lnSpc>
                <a:spcPct val="150000"/>
              </a:lnSpc>
              <a:buNone/>
            </a:pPr>
            <a:r>
              <a:rPr lang="tr-TR" dirty="0" smtClean="0"/>
              <a:t>Bu ilkede başkaları kavramı çok geniş kapsamlıdır içerisinde;  ulusal ve uluslar arası barış, doğanın ve insanın bütünlüğü ve dünya insanlarının kardeşliği gibi olgular vardır.</a:t>
            </a:r>
            <a:endParaRPr lang="tr-TR" dirty="0"/>
          </a:p>
        </p:txBody>
      </p:sp>
    </p:spTree>
    <p:extLst>
      <p:ext uri="{BB962C8B-B14F-4D97-AF65-F5344CB8AC3E}">
        <p14:creationId xmlns:p14="http://schemas.microsoft.com/office/powerpoint/2010/main" xmlns="" val="37848829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a:t>İzcilik Çalışmasının Temel İlkeleri</a:t>
            </a:r>
          </a:p>
        </p:txBody>
      </p:sp>
      <p:sp>
        <p:nvSpPr>
          <p:cNvPr id="3" name="İçerik Yer Tutucusu 2"/>
          <p:cNvSpPr>
            <a:spLocks noGrp="1"/>
          </p:cNvSpPr>
          <p:nvPr>
            <p:ph idx="1"/>
          </p:nvPr>
        </p:nvSpPr>
        <p:spPr/>
        <p:txBody>
          <a:bodyPr/>
          <a:lstStyle/>
          <a:p>
            <a:endParaRPr lang="tr-TR" dirty="0" smtClean="0"/>
          </a:p>
          <a:p>
            <a:pPr marL="114300" indent="0">
              <a:buNone/>
            </a:pPr>
            <a:r>
              <a:rPr lang="tr-TR" b="1" dirty="0" smtClean="0"/>
              <a:t>3. Kendine Karşı Görevler</a:t>
            </a:r>
          </a:p>
          <a:p>
            <a:pPr marL="114300" indent="0">
              <a:buNone/>
            </a:pPr>
            <a:endParaRPr lang="tr-TR" dirty="0"/>
          </a:p>
          <a:p>
            <a:pPr marL="114300" indent="0" algn="just">
              <a:lnSpc>
                <a:spcPct val="150000"/>
              </a:lnSpc>
              <a:buNone/>
            </a:pPr>
            <a:r>
              <a:rPr lang="tr-TR" dirty="0" smtClean="0"/>
              <a:t>İzcilik kişilerin kendi kendilerini geliştirmeleri olarak ele alınmalıdır.</a:t>
            </a:r>
            <a:endParaRPr lang="tr-TR" dirty="0"/>
          </a:p>
        </p:txBody>
      </p:sp>
    </p:spTree>
    <p:extLst>
      <p:ext uri="{BB962C8B-B14F-4D97-AF65-F5344CB8AC3E}">
        <p14:creationId xmlns:p14="http://schemas.microsoft.com/office/powerpoint/2010/main" xmlns="" val="11805713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İzci Andı (Sözü) ve Türesi</a:t>
            </a:r>
            <a:endParaRPr lang="tr-TR" dirty="0"/>
          </a:p>
        </p:txBody>
      </p:sp>
      <p:sp>
        <p:nvSpPr>
          <p:cNvPr id="3" name="İçerik Yer Tutucusu 2"/>
          <p:cNvSpPr>
            <a:spLocks noGrp="1"/>
          </p:cNvSpPr>
          <p:nvPr>
            <p:ph idx="1"/>
          </p:nvPr>
        </p:nvSpPr>
        <p:spPr/>
        <p:txBody>
          <a:bodyPr/>
          <a:lstStyle/>
          <a:p>
            <a:endParaRPr lang="tr-TR" dirty="0"/>
          </a:p>
          <a:p>
            <a:r>
              <a:rPr lang="tr-TR" b="1" dirty="0" smtClean="0"/>
              <a:t>İzci Andı </a:t>
            </a:r>
          </a:p>
          <a:p>
            <a:endParaRPr lang="tr-TR" dirty="0"/>
          </a:p>
          <a:p>
            <a:pPr marL="114300" indent="0" algn="just">
              <a:lnSpc>
                <a:spcPct val="150000"/>
              </a:lnSpc>
              <a:buNone/>
            </a:pPr>
            <a:r>
              <a:rPr lang="tr-TR" dirty="0" smtClean="0"/>
              <a:t>‘’ Tanrıya, vatanıma karşı vazifelerimi yerine getireceğime, İzcilik Türesine uyacağıma, başkalarına her zaman yardımda bulunacağıma, kendimi bedence sağlam, fikirce uyanık ve ahlakça dürüst tutmak için elimden geleni yapacağıma şerefim üzerine </a:t>
            </a:r>
            <a:r>
              <a:rPr lang="tr-TR" dirty="0" err="1" smtClean="0"/>
              <a:t>and</a:t>
            </a:r>
            <a:r>
              <a:rPr lang="tr-TR" dirty="0" smtClean="0"/>
              <a:t>  içerim’’</a:t>
            </a:r>
            <a:endParaRPr lang="tr-TR" dirty="0"/>
          </a:p>
        </p:txBody>
      </p:sp>
    </p:spTree>
    <p:extLst>
      <p:ext uri="{BB962C8B-B14F-4D97-AF65-F5344CB8AC3E}">
        <p14:creationId xmlns:p14="http://schemas.microsoft.com/office/powerpoint/2010/main" xmlns="" val="1286737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smtClean="0"/>
              <a:t>İzci Selamı </a:t>
            </a:r>
            <a:endParaRPr lang="tr-TR" dirty="0"/>
          </a:p>
        </p:txBody>
      </p:sp>
      <p:pic>
        <p:nvPicPr>
          <p:cNvPr id="4" name="İçerik Yer Tutucusu 3"/>
          <p:cNvPicPr>
            <a:picLocks noGrp="1" noChangeAspect="1"/>
          </p:cNvPicPr>
          <p:nvPr>
            <p:ph idx="1"/>
          </p:nvPr>
        </p:nvPicPr>
        <p:blipFill>
          <a:blip r:embed="rId2" cstate="print">
            <a:extLst>
              <a:ext uri="{28A0092B-C50C-407E-A947-70E740481C1C}">
                <a14:useLocalDpi xmlns:a14="http://schemas.microsoft.com/office/drawing/2010/main" xmlns="" val="0"/>
              </a:ext>
            </a:extLst>
          </a:blip>
          <a:stretch>
            <a:fillRect/>
          </a:stretch>
        </p:blipFill>
        <p:spPr>
          <a:xfrm>
            <a:off x="1979712" y="1905000"/>
            <a:ext cx="3960440" cy="4191000"/>
          </a:xfrm>
        </p:spPr>
      </p:pic>
    </p:spTree>
    <p:extLst>
      <p:ext uri="{BB962C8B-B14F-4D97-AF65-F5344CB8AC3E}">
        <p14:creationId xmlns:p14="http://schemas.microsoft.com/office/powerpoint/2010/main" xmlns="" val="17097573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a:t>İzci Selamı </a:t>
            </a:r>
          </a:p>
        </p:txBody>
      </p:sp>
      <p:sp>
        <p:nvSpPr>
          <p:cNvPr id="3" name="İçerik Yer Tutucusu 2"/>
          <p:cNvSpPr>
            <a:spLocks noGrp="1"/>
          </p:cNvSpPr>
          <p:nvPr>
            <p:ph idx="1"/>
          </p:nvPr>
        </p:nvSpPr>
        <p:spPr/>
        <p:txBody>
          <a:bodyPr/>
          <a:lstStyle/>
          <a:p>
            <a:endParaRPr lang="tr-TR" dirty="0" smtClean="0"/>
          </a:p>
          <a:p>
            <a:pPr marL="114300" indent="0">
              <a:buNone/>
            </a:pPr>
            <a:r>
              <a:rPr lang="tr-TR" dirty="0" smtClean="0"/>
              <a:t>Açılmış olan üç parmağın anlamlarını incelersek, </a:t>
            </a:r>
          </a:p>
          <a:p>
            <a:endParaRPr lang="tr-TR" dirty="0"/>
          </a:p>
          <a:p>
            <a:r>
              <a:rPr lang="tr-TR" b="1" dirty="0" smtClean="0"/>
              <a:t>Orta parmak</a:t>
            </a:r>
            <a:r>
              <a:rPr lang="tr-TR" dirty="0" smtClean="0"/>
              <a:t>, Tanrıya olan görevleri,</a:t>
            </a:r>
          </a:p>
          <a:p>
            <a:endParaRPr lang="tr-TR" dirty="0"/>
          </a:p>
          <a:p>
            <a:r>
              <a:rPr lang="tr-TR" b="1" dirty="0" smtClean="0"/>
              <a:t>Yüzük Parmağı</a:t>
            </a:r>
            <a:r>
              <a:rPr lang="tr-TR" dirty="0" smtClean="0"/>
              <a:t>, İzcilik Türesine Uymayı,</a:t>
            </a:r>
          </a:p>
          <a:p>
            <a:endParaRPr lang="tr-TR" dirty="0"/>
          </a:p>
          <a:p>
            <a:r>
              <a:rPr lang="tr-TR" b="1" dirty="0" smtClean="0"/>
              <a:t>İşaret Parmağı </a:t>
            </a:r>
            <a:r>
              <a:rPr lang="tr-TR" dirty="0" smtClean="0"/>
              <a:t>ise, Başkalarına yardımı gösterir.</a:t>
            </a:r>
            <a:endParaRPr lang="tr-TR" dirty="0"/>
          </a:p>
        </p:txBody>
      </p:sp>
    </p:spTree>
    <p:extLst>
      <p:ext uri="{BB962C8B-B14F-4D97-AF65-F5344CB8AC3E}">
        <p14:creationId xmlns:p14="http://schemas.microsoft.com/office/powerpoint/2010/main" xmlns="" val="4705643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smtClean="0"/>
              <a:t>İzciliğin Kısa Tarihçesi</a:t>
            </a:r>
            <a:endParaRPr lang="tr-TR" dirty="0"/>
          </a:p>
        </p:txBody>
      </p:sp>
      <p:sp>
        <p:nvSpPr>
          <p:cNvPr id="3" name="İçerik Yer Tutucusu 2"/>
          <p:cNvSpPr>
            <a:spLocks noGrp="1"/>
          </p:cNvSpPr>
          <p:nvPr>
            <p:ph idx="1"/>
          </p:nvPr>
        </p:nvSpPr>
        <p:spPr/>
        <p:txBody>
          <a:bodyPr/>
          <a:lstStyle/>
          <a:p>
            <a:endParaRPr lang="tr-TR" dirty="0" smtClean="0"/>
          </a:p>
          <a:p>
            <a:endParaRPr lang="tr-TR" dirty="0" smtClean="0"/>
          </a:p>
          <a:p>
            <a:pPr marL="114300" indent="0">
              <a:buNone/>
            </a:pPr>
            <a:endParaRPr lang="tr-TR" dirty="0" smtClean="0"/>
          </a:p>
          <a:p>
            <a:pPr algn="just">
              <a:lnSpc>
                <a:spcPct val="150000"/>
              </a:lnSpc>
            </a:pPr>
            <a:r>
              <a:rPr lang="tr-TR" dirty="0" smtClean="0"/>
              <a:t>İzcilik çalışmaları ilk kez İngiltere’de başlamıştır. İzcilik düşüncesini ortaya koyan kişi </a:t>
            </a:r>
            <a:r>
              <a:rPr lang="tr-TR" dirty="0" err="1" smtClean="0"/>
              <a:t>Gillwell</a:t>
            </a:r>
            <a:r>
              <a:rPr lang="tr-TR" dirty="0" smtClean="0"/>
              <a:t> </a:t>
            </a:r>
            <a:r>
              <a:rPr lang="tr-TR" dirty="0" err="1" smtClean="0"/>
              <a:t>Lord’u</a:t>
            </a:r>
            <a:r>
              <a:rPr lang="tr-TR" dirty="0" smtClean="0"/>
              <a:t> </a:t>
            </a:r>
            <a:r>
              <a:rPr lang="tr-TR" b="1" dirty="0" smtClean="0"/>
              <a:t>Baden </a:t>
            </a:r>
            <a:r>
              <a:rPr lang="tr-TR" b="1" dirty="0" err="1" smtClean="0"/>
              <a:t>Powel</a:t>
            </a:r>
            <a:r>
              <a:rPr lang="tr-TR" dirty="0" err="1" smtClean="0"/>
              <a:t>’dir</a:t>
            </a:r>
            <a:r>
              <a:rPr lang="tr-TR" dirty="0" smtClean="0"/>
              <a:t>. </a:t>
            </a:r>
            <a:r>
              <a:rPr lang="tr-TR" b="1" dirty="0" smtClean="0"/>
              <a:t>(BP) </a:t>
            </a:r>
            <a:r>
              <a:rPr lang="tr-TR" dirty="0" smtClean="0"/>
              <a:t>olarak tanınır.</a:t>
            </a:r>
          </a:p>
          <a:p>
            <a:endParaRPr lang="tr-TR" dirty="0" smtClean="0"/>
          </a:p>
          <a:p>
            <a:endParaRPr lang="tr-TR" dirty="0"/>
          </a:p>
        </p:txBody>
      </p:sp>
    </p:spTree>
    <p:extLst>
      <p:ext uri="{BB962C8B-B14F-4D97-AF65-F5344CB8AC3E}">
        <p14:creationId xmlns:p14="http://schemas.microsoft.com/office/powerpoint/2010/main" xmlns="" val="6586758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a:t>İzciliğin Kısa Tarihçesi</a:t>
            </a:r>
          </a:p>
        </p:txBody>
      </p:sp>
      <p:sp>
        <p:nvSpPr>
          <p:cNvPr id="3" name="İçerik Yer Tutucusu 2"/>
          <p:cNvSpPr>
            <a:spLocks noGrp="1"/>
          </p:cNvSpPr>
          <p:nvPr>
            <p:ph idx="1"/>
          </p:nvPr>
        </p:nvSpPr>
        <p:spPr/>
        <p:txBody>
          <a:bodyPr/>
          <a:lstStyle/>
          <a:p>
            <a:pPr algn="just">
              <a:lnSpc>
                <a:spcPct val="150000"/>
              </a:lnSpc>
            </a:pPr>
            <a:r>
              <a:rPr lang="tr-TR" dirty="0" smtClean="0"/>
              <a:t>BP, ilk kamp denemesini 1907’de </a:t>
            </a:r>
            <a:r>
              <a:rPr lang="tr-TR" dirty="0" err="1" smtClean="0"/>
              <a:t>Brownsea</a:t>
            </a:r>
            <a:r>
              <a:rPr lang="tr-TR" dirty="0" smtClean="0"/>
              <a:t> adasındaki aristokrat ve kenar mahalle çocuklarından oluşturduğu 24 kişi ile yapmıştır.</a:t>
            </a:r>
          </a:p>
          <a:p>
            <a:pPr algn="just">
              <a:lnSpc>
                <a:spcPct val="150000"/>
              </a:lnSpc>
            </a:pPr>
            <a:endParaRPr lang="tr-TR" dirty="0"/>
          </a:p>
          <a:p>
            <a:pPr algn="just">
              <a:lnSpc>
                <a:spcPct val="150000"/>
              </a:lnSpc>
            </a:pPr>
            <a:endParaRPr lang="tr-TR" dirty="0" smtClean="0"/>
          </a:p>
          <a:p>
            <a:pPr algn="just">
              <a:lnSpc>
                <a:spcPct val="150000"/>
              </a:lnSpc>
            </a:pPr>
            <a:r>
              <a:rPr lang="tr-TR" dirty="0" smtClean="0"/>
              <a:t>BP, 1910 yılında kız kardeşi yardımı ile ilk kız izcilik çalışmasını da başlatmıştır.</a:t>
            </a:r>
            <a:endParaRPr lang="tr-TR" dirty="0"/>
          </a:p>
        </p:txBody>
      </p:sp>
    </p:spTree>
    <p:extLst>
      <p:ext uri="{BB962C8B-B14F-4D97-AF65-F5344CB8AC3E}">
        <p14:creationId xmlns:p14="http://schemas.microsoft.com/office/powerpoint/2010/main" xmlns="" val="34676471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114300" indent="0" algn="ctr">
              <a:buNone/>
            </a:pPr>
            <a:r>
              <a:rPr lang="tr-TR" sz="3200" b="1" dirty="0" smtClean="0">
                <a:latin typeface="Times New Roman" panose="02020603050405020304" pitchFamily="18" charset="0"/>
                <a:cs typeface="Times New Roman" panose="02020603050405020304" pitchFamily="18" charset="0"/>
              </a:rPr>
              <a:t>İZCİLİK</a:t>
            </a:r>
          </a:p>
          <a:p>
            <a:pPr marL="114300" indent="0" algn="r">
              <a:buNone/>
            </a:pPr>
            <a:endParaRPr lang="tr-TR" dirty="0" smtClean="0"/>
          </a:p>
          <a:p>
            <a:pPr marL="114300" indent="0">
              <a:buNone/>
            </a:pPr>
            <a:endParaRPr lang="tr-TR" dirty="0"/>
          </a:p>
          <a:p>
            <a:pPr marL="114300" indent="0" algn="ctr">
              <a:buNone/>
            </a:pPr>
            <a:endParaRPr lang="tr-TR" dirty="0" smtClean="0"/>
          </a:p>
          <a:p>
            <a:pPr marL="114300" indent="0" algn="ctr">
              <a:buNone/>
            </a:pPr>
            <a:r>
              <a:rPr lang="tr-TR" dirty="0" smtClean="0"/>
              <a:t>Gönüllü, uluslar arası, üniformalı ve </a:t>
            </a:r>
            <a:r>
              <a:rPr lang="tr-TR" dirty="0" err="1" smtClean="0"/>
              <a:t>informal</a:t>
            </a:r>
            <a:r>
              <a:rPr lang="tr-TR" dirty="0" smtClean="0"/>
              <a:t> eğitim veren bir gençlik kuruluşudur.</a:t>
            </a:r>
            <a:endParaRPr lang="tr-TR" dirty="0"/>
          </a:p>
        </p:txBody>
      </p:sp>
    </p:spTree>
    <p:extLst>
      <p:ext uri="{BB962C8B-B14F-4D97-AF65-F5344CB8AC3E}">
        <p14:creationId xmlns:p14="http://schemas.microsoft.com/office/powerpoint/2010/main" xmlns="" val="40226425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a:t>İzciliğin Kısa Tarihçesi</a:t>
            </a:r>
          </a:p>
        </p:txBody>
      </p:sp>
      <p:sp>
        <p:nvSpPr>
          <p:cNvPr id="3" name="İçerik Yer Tutucusu 2"/>
          <p:cNvSpPr>
            <a:spLocks noGrp="1"/>
          </p:cNvSpPr>
          <p:nvPr>
            <p:ph idx="1"/>
          </p:nvPr>
        </p:nvSpPr>
        <p:spPr/>
        <p:txBody>
          <a:bodyPr/>
          <a:lstStyle/>
          <a:p>
            <a:endParaRPr lang="tr-TR" dirty="0" smtClean="0"/>
          </a:p>
          <a:p>
            <a:pPr algn="just">
              <a:lnSpc>
                <a:spcPct val="150000"/>
              </a:lnSpc>
            </a:pPr>
            <a:r>
              <a:rPr lang="tr-TR" dirty="0" smtClean="0"/>
              <a:t>Tüm Dünya’da hızla yayılan izciliğin ‘Dünya Barışı’na katkısını sağlamak için ilk uluslar arası izci kampı </a:t>
            </a:r>
            <a:r>
              <a:rPr lang="tr-TR" b="1" dirty="0" err="1" smtClean="0"/>
              <a:t>JAMBOORE</a:t>
            </a:r>
            <a:r>
              <a:rPr lang="tr-TR" b="1" dirty="0" smtClean="0"/>
              <a:t> </a:t>
            </a:r>
            <a:r>
              <a:rPr lang="tr-TR" dirty="0" smtClean="0"/>
              <a:t>1920 yılında yapıldı. İzcilik artık uluslar arası bir gençlik teşkilatı olmuştur. Dünya izcilik teşkilatı (</a:t>
            </a:r>
            <a:r>
              <a:rPr lang="tr-TR" dirty="0" err="1" smtClean="0"/>
              <a:t>WOSM</a:t>
            </a:r>
            <a:r>
              <a:rPr lang="tr-TR" dirty="0" smtClean="0"/>
              <a:t>) kuruldu ve BP başkanlığa getirildi. 1941 yılında ise hava izciliği çalışmaları başlatıldı.</a:t>
            </a:r>
            <a:endParaRPr lang="tr-TR" b="1" dirty="0"/>
          </a:p>
        </p:txBody>
      </p:sp>
    </p:spTree>
    <p:extLst>
      <p:ext uri="{BB962C8B-B14F-4D97-AF65-F5344CB8AC3E}">
        <p14:creationId xmlns:p14="http://schemas.microsoft.com/office/powerpoint/2010/main" xmlns="" val="38778029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smtClean="0"/>
              <a:t>Türkiye’de İzciliğin </a:t>
            </a:r>
            <a:r>
              <a:rPr lang="tr-TR" dirty="0"/>
              <a:t>Kısa Tarihçesi</a:t>
            </a:r>
          </a:p>
        </p:txBody>
      </p:sp>
      <p:sp>
        <p:nvSpPr>
          <p:cNvPr id="3" name="İçerik Yer Tutucusu 2"/>
          <p:cNvSpPr>
            <a:spLocks noGrp="1"/>
          </p:cNvSpPr>
          <p:nvPr>
            <p:ph idx="1"/>
          </p:nvPr>
        </p:nvSpPr>
        <p:spPr/>
        <p:txBody>
          <a:bodyPr/>
          <a:lstStyle/>
          <a:p>
            <a:endParaRPr lang="tr-TR" dirty="0" smtClean="0"/>
          </a:p>
          <a:p>
            <a:pPr algn="just">
              <a:lnSpc>
                <a:spcPct val="150000"/>
              </a:lnSpc>
            </a:pPr>
            <a:r>
              <a:rPr lang="tr-TR" dirty="0" smtClean="0"/>
              <a:t>İzcilik 1907 yılında İngiltere’de Kurulmasından çok kısa bir süre sonra Türkiye’de de çalışmalarına başlamıştır. İlk çalışmaların 1910 yılında olduğunu ileri süren kaynaklar varsa da resmi olarak ilk aktivite 1912 yılında gerçekleştirilmiştir. </a:t>
            </a:r>
            <a:r>
              <a:rPr lang="tr-TR" dirty="0" err="1" smtClean="0"/>
              <a:t>Nafi</a:t>
            </a:r>
            <a:r>
              <a:rPr lang="tr-TR" dirty="0" smtClean="0"/>
              <a:t> Atıf (Kansu), Ethem Nejat Bey ve </a:t>
            </a:r>
            <a:r>
              <a:rPr lang="tr-TR" dirty="0" err="1" smtClean="0"/>
              <a:t>Robenson</a:t>
            </a:r>
            <a:r>
              <a:rPr lang="tr-TR" dirty="0" smtClean="0"/>
              <a:t> kardeşler farklı bölgelerde izcilik çalışmalarını başlatmışlardır.</a:t>
            </a:r>
            <a:endParaRPr lang="tr-TR" dirty="0"/>
          </a:p>
        </p:txBody>
      </p:sp>
    </p:spTree>
    <p:extLst>
      <p:ext uri="{BB962C8B-B14F-4D97-AF65-F5344CB8AC3E}">
        <p14:creationId xmlns:p14="http://schemas.microsoft.com/office/powerpoint/2010/main" xmlns="" val="22237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smtClean="0"/>
              <a:t>İzciliğin Amaçları</a:t>
            </a:r>
            <a:r>
              <a:rPr lang="tr-TR" dirty="0"/>
              <a:t/>
            </a:r>
            <a:br>
              <a:rPr lang="tr-TR" dirty="0"/>
            </a:br>
            <a:endParaRPr lang="tr-TR" dirty="0"/>
          </a:p>
        </p:txBody>
      </p:sp>
      <p:sp>
        <p:nvSpPr>
          <p:cNvPr id="3" name="İçerik Yer Tutucusu 2"/>
          <p:cNvSpPr>
            <a:spLocks noGrp="1"/>
          </p:cNvSpPr>
          <p:nvPr>
            <p:ph idx="1"/>
          </p:nvPr>
        </p:nvSpPr>
        <p:spPr/>
        <p:txBody>
          <a:bodyPr/>
          <a:lstStyle/>
          <a:p>
            <a:endParaRPr lang="tr-TR" dirty="0" smtClean="0"/>
          </a:p>
          <a:p>
            <a:endParaRPr lang="tr-TR" dirty="0"/>
          </a:p>
          <a:p>
            <a:endParaRPr lang="tr-TR" dirty="0" smtClean="0"/>
          </a:p>
          <a:p>
            <a:endParaRPr lang="tr-TR" dirty="0"/>
          </a:p>
          <a:p>
            <a:pPr marL="114300" indent="0">
              <a:buNone/>
            </a:pPr>
            <a:r>
              <a:rPr lang="tr-TR" b="1" dirty="0" smtClean="0"/>
              <a:t>1. Sağlam bir kişilik eğitimi vermek</a:t>
            </a:r>
            <a:r>
              <a:rPr lang="tr-TR" dirty="0" smtClean="0"/>
              <a:t>, çocuğa veya gence bağımsız düşünebilme, bireysellik kazanma, ahlaklı bir yaşam sürme konusunda eğitim verir.</a:t>
            </a:r>
            <a:endParaRPr lang="tr-TR" dirty="0"/>
          </a:p>
        </p:txBody>
      </p:sp>
    </p:spTree>
    <p:extLst>
      <p:ext uri="{BB962C8B-B14F-4D97-AF65-F5344CB8AC3E}">
        <p14:creationId xmlns:p14="http://schemas.microsoft.com/office/powerpoint/2010/main" xmlns="" val="420809863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a:t>İzciliğin Amaçlar</a:t>
            </a:r>
          </a:p>
        </p:txBody>
      </p:sp>
      <p:sp>
        <p:nvSpPr>
          <p:cNvPr id="3" name="İçerik Yer Tutucusu 2"/>
          <p:cNvSpPr>
            <a:spLocks noGrp="1"/>
          </p:cNvSpPr>
          <p:nvPr>
            <p:ph idx="1"/>
          </p:nvPr>
        </p:nvSpPr>
        <p:spPr/>
        <p:txBody>
          <a:bodyPr/>
          <a:lstStyle/>
          <a:p>
            <a:endParaRPr lang="tr-TR" dirty="0" smtClean="0"/>
          </a:p>
          <a:p>
            <a:endParaRPr lang="tr-TR" dirty="0"/>
          </a:p>
          <a:p>
            <a:endParaRPr lang="tr-TR" dirty="0" smtClean="0"/>
          </a:p>
          <a:p>
            <a:pPr marL="114300" indent="0">
              <a:buNone/>
            </a:pPr>
            <a:endParaRPr lang="tr-TR" dirty="0" smtClean="0"/>
          </a:p>
          <a:p>
            <a:pPr marL="114300" indent="0">
              <a:buNone/>
            </a:pPr>
            <a:r>
              <a:rPr lang="tr-TR" b="1" dirty="0" smtClean="0"/>
              <a:t>2. Yurttaşlık vatandaşlık eğitim; </a:t>
            </a:r>
            <a:r>
              <a:rPr lang="tr-TR" dirty="0" smtClean="0"/>
              <a:t>bu olgu genel olarak çocuk veya gencin kendi dışındaki bireylerle ilişkisi olarak ele alınılabilir. </a:t>
            </a:r>
            <a:endParaRPr lang="tr-TR" dirty="0"/>
          </a:p>
        </p:txBody>
      </p:sp>
    </p:spTree>
    <p:extLst>
      <p:ext uri="{BB962C8B-B14F-4D97-AF65-F5344CB8AC3E}">
        <p14:creationId xmlns:p14="http://schemas.microsoft.com/office/powerpoint/2010/main" xmlns="" val="42763886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a:t>İzciliğin Amaçlar</a:t>
            </a:r>
          </a:p>
        </p:txBody>
      </p:sp>
      <p:sp>
        <p:nvSpPr>
          <p:cNvPr id="3" name="İçerik Yer Tutucusu 2"/>
          <p:cNvSpPr>
            <a:spLocks noGrp="1"/>
          </p:cNvSpPr>
          <p:nvPr>
            <p:ph idx="1"/>
          </p:nvPr>
        </p:nvSpPr>
        <p:spPr/>
        <p:txBody>
          <a:bodyPr/>
          <a:lstStyle/>
          <a:p>
            <a:endParaRPr lang="tr-TR" dirty="0" smtClean="0"/>
          </a:p>
          <a:p>
            <a:endParaRPr lang="tr-TR" dirty="0"/>
          </a:p>
          <a:p>
            <a:endParaRPr lang="tr-TR" dirty="0" smtClean="0"/>
          </a:p>
          <a:p>
            <a:pPr marL="114300" indent="0">
              <a:buNone/>
            </a:pPr>
            <a:endParaRPr lang="tr-TR" dirty="0" smtClean="0"/>
          </a:p>
          <a:p>
            <a:pPr marL="114300" indent="0">
              <a:buNone/>
            </a:pPr>
            <a:r>
              <a:rPr lang="tr-TR" b="1" dirty="0" smtClean="0"/>
              <a:t>3. Sağlıklı bir beden eğitimi vermek</a:t>
            </a:r>
            <a:endParaRPr lang="tr-TR" dirty="0" smtClean="0"/>
          </a:p>
          <a:p>
            <a:pPr marL="114300" indent="0">
              <a:buNone/>
            </a:pPr>
            <a:endParaRPr lang="tr-TR" dirty="0"/>
          </a:p>
          <a:p>
            <a:pPr marL="114300" indent="0">
              <a:buNone/>
            </a:pPr>
            <a:r>
              <a:rPr lang="tr-TR" dirty="0" smtClean="0"/>
              <a:t>Sağlıklı fiziksel ve psikolojik bir uyumu geliştirmeyi hedefler.</a:t>
            </a:r>
            <a:endParaRPr lang="tr-TR" dirty="0"/>
          </a:p>
        </p:txBody>
      </p:sp>
    </p:spTree>
    <p:extLst>
      <p:ext uri="{BB962C8B-B14F-4D97-AF65-F5344CB8AC3E}">
        <p14:creationId xmlns:p14="http://schemas.microsoft.com/office/powerpoint/2010/main" xmlns="" val="352932710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smtClean="0"/>
              <a:t>İzcilik Metodu </a:t>
            </a:r>
            <a:endParaRPr lang="tr-TR" dirty="0"/>
          </a:p>
        </p:txBody>
      </p:sp>
      <p:sp>
        <p:nvSpPr>
          <p:cNvPr id="3" name="İçerik Yer Tutucusu 2"/>
          <p:cNvSpPr>
            <a:spLocks noGrp="1"/>
          </p:cNvSpPr>
          <p:nvPr>
            <p:ph idx="1"/>
          </p:nvPr>
        </p:nvSpPr>
        <p:spPr/>
        <p:txBody>
          <a:bodyPr/>
          <a:lstStyle/>
          <a:p>
            <a:endParaRPr lang="tr-TR" dirty="0" smtClean="0"/>
          </a:p>
          <a:p>
            <a:endParaRPr lang="tr-TR" dirty="0"/>
          </a:p>
          <a:p>
            <a:pPr>
              <a:lnSpc>
                <a:spcPct val="150000"/>
              </a:lnSpc>
            </a:pPr>
            <a:r>
              <a:rPr lang="tr-TR" dirty="0" smtClean="0"/>
              <a:t>İzcilik metodu, </a:t>
            </a:r>
            <a:r>
              <a:rPr lang="tr-TR" b="1" dirty="0" smtClean="0"/>
              <a:t>izci sözü (</a:t>
            </a:r>
            <a:r>
              <a:rPr lang="tr-TR" b="1" dirty="0" err="1" smtClean="0"/>
              <a:t>and</a:t>
            </a:r>
            <a:r>
              <a:rPr lang="tr-TR" b="1" dirty="0" smtClean="0"/>
              <a:t>) ve türe, yaparak öğrenme</a:t>
            </a:r>
            <a:r>
              <a:rPr lang="tr-TR" dirty="0" smtClean="0"/>
              <a:t>, </a:t>
            </a:r>
            <a:r>
              <a:rPr lang="tr-TR" b="1" dirty="0" smtClean="0"/>
              <a:t>küçük gruplara ait olma</a:t>
            </a:r>
            <a:r>
              <a:rPr lang="tr-TR" dirty="0" smtClean="0"/>
              <a:t>, </a:t>
            </a:r>
            <a:r>
              <a:rPr lang="tr-TR" b="1" dirty="0" smtClean="0"/>
              <a:t>liderlik becerileri</a:t>
            </a:r>
            <a:r>
              <a:rPr lang="tr-TR" dirty="0" smtClean="0"/>
              <a:t>, </a:t>
            </a:r>
            <a:r>
              <a:rPr lang="tr-TR" b="1" dirty="0" smtClean="0"/>
              <a:t>ileri götürücü çalışmalar (</a:t>
            </a:r>
            <a:r>
              <a:rPr lang="tr-TR" dirty="0" smtClean="0"/>
              <a:t>sınıf çalışmaları) şeklinde ele alınmaktadır.</a:t>
            </a:r>
            <a:endParaRPr lang="tr-TR" dirty="0"/>
          </a:p>
        </p:txBody>
      </p:sp>
    </p:spTree>
    <p:extLst>
      <p:ext uri="{BB962C8B-B14F-4D97-AF65-F5344CB8AC3E}">
        <p14:creationId xmlns:p14="http://schemas.microsoft.com/office/powerpoint/2010/main" xmlns="" val="74734071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a:t>İzcilik Metodu </a:t>
            </a:r>
          </a:p>
        </p:txBody>
      </p:sp>
      <p:sp>
        <p:nvSpPr>
          <p:cNvPr id="3" name="İçerik Yer Tutucusu 2"/>
          <p:cNvSpPr>
            <a:spLocks noGrp="1"/>
          </p:cNvSpPr>
          <p:nvPr>
            <p:ph idx="1"/>
          </p:nvPr>
        </p:nvSpPr>
        <p:spPr/>
        <p:txBody>
          <a:bodyPr/>
          <a:lstStyle/>
          <a:p>
            <a:endParaRPr lang="tr-TR" dirty="0" smtClean="0"/>
          </a:p>
          <a:p>
            <a:r>
              <a:rPr lang="tr-TR" sz="2400" b="1" dirty="0" smtClean="0"/>
              <a:t>İzcilik idealleri (Söz ve Türe</a:t>
            </a:r>
            <a:r>
              <a:rPr lang="tr-TR" dirty="0" smtClean="0"/>
              <a:t>)</a:t>
            </a:r>
          </a:p>
          <a:p>
            <a:endParaRPr lang="tr-TR" dirty="0"/>
          </a:p>
          <a:p>
            <a:pPr>
              <a:lnSpc>
                <a:spcPct val="150000"/>
              </a:lnSpc>
            </a:pPr>
            <a:r>
              <a:rPr lang="tr-TR" dirty="0" smtClean="0"/>
              <a:t>İzcilikte çocuk ya da gencin karakterli, iyi bir insan olabilmesi için verdiği sözü bilmesi ve ona ulaşabilmek için çalışması gereklidir.</a:t>
            </a:r>
          </a:p>
          <a:p>
            <a:endParaRPr lang="tr-TR" dirty="0" smtClean="0"/>
          </a:p>
          <a:p>
            <a:pPr marL="114300" indent="0">
              <a:buNone/>
            </a:pPr>
            <a:endParaRPr lang="tr-TR" dirty="0"/>
          </a:p>
          <a:p>
            <a:endParaRPr lang="tr-TR" dirty="0"/>
          </a:p>
        </p:txBody>
      </p:sp>
    </p:spTree>
    <p:extLst>
      <p:ext uri="{BB962C8B-B14F-4D97-AF65-F5344CB8AC3E}">
        <p14:creationId xmlns:p14="http://schemas.microsoft.com/office/powerpoint/2010/main" xmlns="" val="1326252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a:t>İzcilik Metodu </a:t>
            </a:r>
          </a:p>
        </p:txBody>
      </p:sp>
      <p:sp>
        <p:nvSpPr>
          <p:cNvPr id="3" name="İçerik Yer Tutucusu 2"/>
          <p:cNvSpPr>
            <a:spLocks noGrp="1"/>
          </p:cNvSpPr>
          <p:nvPr>
            <p:ph idx="1"/>
          </p:nvPr>
        </p:nvSpPr>
        <p:spPr/>
        <p:txBody>
          <a:bodyPr/>
          <a:lstStyle/>
          <a:p>
            <a:endParaRPr lang="tr-TR" sz="2400" dirty="0" smtClean="0"/>
          </a:p>
          <a:p>
            <a:r>
              <a:rPr lang="tr-TR" sz="2400" b="1" dirty="0" smtClean="0"/>
              <a:t>Yaparak Öğrenme</a:t>
            </a:r>
          </a:p>
          <a:p>
            <a:endParaRPr lang="tr-TR" dirty="0"/>
          </a:p>
          <a:p>
            <a:pPr>
              <a:lnSpc>
                <a:spcPct val="150000"/>
              </a:lnSpc>
            </a:pPr>
            <a:r>
              <a:rPr lang="tr-TR" dirty="0" smtClean="0"/>
              <a:t>Maria Mounteessori’den bu yana çocuk eğitiminin en ideal metotlarından birisi olarak kabul edilen yaparak öğrenme, izcilik çalışmalarının vazgeçilmez bir parçasıdır.</a:t>
            </a:r>
            <a:endParaRPr lang="tr-TR" dirty="0"/>
          </a:p>
        </p:txBody>
      </p:sp>
    </p:spTree>
    <p:extLst>
      <p:ext uri="{BB962C8B-B14F-4D97-AF65-F5344CB8AC3E}">
        <p14:creationId xmlns:p14="http://schemas.microsoft.com/office/powerpoint/2010/main" xmlns="" val="39538034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dirty="0"/>
              <a:t>İzcilik Metodu </a:t>
            </a:r>
          </a:p>
        </p:txBody>
      </p:sp>
      <p:sp>
        <p:nvSpPr>
          <p:cNvPr id="3" name="İçerik Yer Tutucusu 2"/>
          <p:cNvSpPr>
            <a:spLocks noGrp="1"/>
          </p:cNvSpPr>
          <p:nvPr>
            <p:ph idx="1"/>
          </p:nvPr>
        </p:nvSpPr>
        <p:spPr/>
        <p:txBody>
          <a:bodyPr/>
          <a:lstStyle/>
          <a:p>
            <a:endParaRPr lang="tr-TR" dirty="0" smtClean="0"/>
          </a:p>
          <a:p>
            <a:r>
              <a:rPr lang="tr-TR" sz="2400" b="1" dirty="0" smtClean="0"/>
              <a:t>Küçük Grup Üyesi Olmak </a:t>
            </a:r>
          </a:p>
          <a:p>
            <a:endParaRPr lang="tr-TR" dirty="0" smtClean="0"/>
          </a:p>
          <a:p>
            <a:pPr>
              <a:lnSpc>
                <a:spcPct val="150000"/>
              </a:lnSpc>
            </a:pPr>
            <a:r>
              <a:rPr lang="tr-TR" dirty="0" smtClean="0"/>
              <a:t>İzcilik, oba adı verilen küçük ve demokratik koşullarda çalışma yürüten çocuk ya da genç gruplar ile yapılır. İzci obaları izciliğin temel taşını oluştururlar. İzcilik toplumsallaşmayı ve kendiliğinden kültürlenmeyi bir grup içerisinde demokratik ilişkilerle bağlılık içinde öğrenir.</a:t>
            </a:r>
            <a:endParaRPr lang="tr-TR" dirty="0"/>
          </a:p>
        </p:txBody>
      </p:sp>
    </p:spTree>
    <p:extLst>
      <p:ext uri="{BB962C8B-B14F-4D97-AF65-F5344CB8AC3E}">
        <p14:creationId xmlns:p14="http://schemas.microsoft.com/office/powerpoint/2010/main" xmlns="" val="71730532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itişiklik">
  <a:themeElements>
    <a:clrScheme name="Bitişiklik">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is">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itişiklik">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81</TotalTime>
  <Words>611</Words>
  <Application>Microsoft Office PowerPoint</Application>
  <PresentationFormat>Ekran Gösterisi (4:3)</PresentationFormat>
  <Paragraphs>105</Paragraphs>
  <Slides>21</Slides>
  <Notes>0</Notes>
  <HiddenSlides>0</HiddenSlides>
  <MMClips>0</MMClips>
  <ScaleCrop>false</ScaleCrop>
  <HeadingPairs>
    <vt:vector size="4" baseType="variant">
      <vt:variant>
        <vt:lpstr>Tema</vt:lpstr>
      </vt:variant>
      <vt:variant>
        <vt:i4>1</vt:i4>
      </vt:variant>
      <vt:variant>
        <vt:lpstr>Slayt Başlıkları</vt:lpstr>
      </vt:variant>
      <vt:variant>
        <vt:i4>21</vt:i4>
      </vt:variant>
    </vt:vector>
  </HeadingPairs>
  <TitlesOfParts>
    <vt:vector size="22" baseType="lpstr">
      <vt:lpstr>Bitişiklik</vt:lpstr>
      <vt:lpstr>İZCİLİK</vt:lpstr>
      <vt:lpstr>Slayt 2</vt:lpstr>
      <vt:lpstr>İzciliğin Amaçları </vt:lpstr>
      <vt:lpstr>İzciliğin Amaçlar</vt:lpstr>
      <vt:lpstr>İzciliğin Amaçlar</vt:lpstr>
      <vt:lpstr>İzcilik Metodu </vt:lpstr>
      <vt:lpstr>İzcilik Metodu </vt:lpstr>
      <vt:lpstr>İzcilik Metodu </vt:lpstr>
      <vt:lpstr>İzcilik Metodu </vt:lpstr>
      <vt:lpstr>İzcilik Metodu </vt:lpstr>
      <vt:lpstr>İzcilik Metodu </vt:lpstr>
      <vt:lpstr>İzcilik Çalışmasının Temel İlkeleri</vt:lpstr>
      <vt:lpstr>İzcilik Çalışmasının Temel İlkeleri</vt:lpstr>
      <vt:lpstr>İzcilik Çalışmasının Temel İlkeleri</vt:lpstr>
      <vt:lpstr>İzci Andı (Sözü) ve Türesi</vt:lpstr>
      <vt:lpstr>İzci Selamı </vt:lpstr>
      <vt:lpstr>İzci Selamı </vt:lpstr>
      <vt:lpstr>İzciliğin Kısa Tarihçesi</vt:lpstr>
      <vt:lpstr>İzciliğin Kısa Tarihçesi</vt:lpstr>
      <vt:lpstr>İzciliğin Kısa Tarihçesi</vt:lpstr>
      <vt:lpstr>Türkiye’de İzciliğin Kısa Tarihçesi</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İZCİLİK</dc:title>
  <dc:creator>Mutlu</dc:creator>
  <cp:lastModifiedBy>perican</cp:lastModifiedBy>
  <cp:revision>6</cp:revision>
  <dcterms:created xsi:type="dcterms:W3CDTF">2015-05-08T07:47:34Z</dcterms:created>
  <dcterms:modified xsi:type="dcterms:W3CDTF">2018-04-20T08:22:55Z</dcterms:modified>
</cp:coreProperties>
</file>