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notesMasterIdLst>
    <p:notesMasterId r:id="rId26"/>
  </p:notesMasterIdLst>
  <p:sldIdLst>
    <p:sldId id="257" r:id="rId2"/>
    <p:sldId id="260" r:id="rId3"/>
    <p:sldId id="261" r:id="rId4"/>
    <p:sldId id="258" r:id="rId5"/>
    <p:sldId id="259" r:id="rId6"/>
    <p:sldId id="262" r:id="rId7"/>
    <p:sldId id="263" r:id="rId8"/>
    <p:sldId id="264" r:id="rId9"/>
    <p:sldId id="265" r:id="rId10"/>
    <p:sldId id="266" r:id="rId11"/>
    <p:sldId id="267" r:id="rId12"/>
    <p:sldId id="268" r:id="rId13"/>
    <p:sldId id="271" r:id="rId14"/>
    <p:sldId id="269" r:id="rId15"/>
    <p:sldId id="270" r:id="rId16"/>
    <p:sldId id="272" r:id="rId17"/>
    <p:sldId id="273" r:id="rId18"/>
    <p:sldId id="274" r:id="rId19"/>
    <p:sldId id="275" r:id="rId20"/>
    <p:sldId id="276" r:id="rId21"/>
    <p:sldId id="277" r:id="rId22"/>
    <p:sldId id="278" r:id="rId23"/>
    <p:sldId id="279" r:id="rId24"/>
    <p:sldId id="280"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29E6"/>
    <a:srgbClr val="FC3A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6495FD-6934-4FDA-951F-4E1FEBBF94FE}" type="datetimeFigureOut">
              <a:rPr lang="tr-TR" smtClean="0"/>
              <a:pPr/>
              <a:t>13.12.2017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80961A-6245-4887-BADD-D3BC24FA5912}" type="slidenum">
              <a:rPr lang="tr-TR" smtClean="0"/>
              <a:pPr/>
              <a:t>‹#›</a:t>
            </a:fld>
            <a:endParaRPr lang="tr-TR"/>
          </a:p>
        </p:txBody>
      </p:sp>
    </p:spTree>
    <p:extLst>
      <p:ext uri="{BB962C8B-B14F-4D97-AF65-F5344CB8AC3E}">
        <p14:creationId xmlns:p14="http://schemas.microsoft.com/office/powerpoint/2010/main" val="31215668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C80961A-6245-4887-BADD-D3BC24FA5912}" type="slidenum">
              <a:rPr lang="tr-TR" smtClean="0"/>
              <a:pPr/>
              <a:t>10</a:t>
            </a:fld>
            <a:endParaRPr lang="tr-TR"/>
          </a:p>
        </p:txBody>
      </p:sp>
    </p:spTree>
    <p:extLst>
      <p:ext uri="{BB962C8B-B14F-4D97-AF65-F5344CB8AC3E}">
        <p14:creationId xmlns:p14="http://schemas.microsoft.com/office/powerpoint/2010/main" val="41047844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BEE4D4-D325-4096-9752-E91E09B04A63}" type="datetimeFigureOut">
              <a:rPr lang="tr-TR" smtClean="0"/>
              <a:pPr/>
              <a:t>13.12.2017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CFCE9274-3C68-47BE-987E-EE1A402CA871}" type="slidenum">
              <a:rPr lang="tr-TR" smtClean="0"/>
              <a:pPr/>
              <a:t>‹#›</a:t>
            </a:fld>
            <a:endParaRPr lang="tr-TR"/>
          </a:p>
        </p:txBody>
      </p:sp>
    </p:spTree>
    <p:extLst>
      <p:ext uri="{BB962C8B-B14F-4D97-AF65-F5344CB8AC3E}">
        <p14:creationId xmlns:p14="http://schemas.microsoft.com/office/powerpoint/2010/main" val="1261951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ABEE4D4-D325-4096-9752-E91E09B04A63}" type="datetimeFigureOut">
              <a:rPr lang="tr-TR" smtClean="0"/>
              <a:pPr/>
              <a:t>13.12.2017</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FCE9274-3C68-47BE-987E-EE1A402CA871}" type="slidenum">
              <a:rPr lang="tr-TR" smtClean="0"/>
              <a:pPr/>
              <a:t>‹#›</a:t>
            </a:fld>
            <a:endParaRPr lang="tr-TR"/>
          </a:p>
        </p:txBody>
      </p:sp>
    </p:spTree>
    <p:extLst>
      <p:ext uri="{BB962C8B-B14F-4D97-AF65-F5344CB8AC3E}">
        <p14:creationId xmlns:p14="http://schemas.microsoft.com/office/powerpoint/2010/main" val="2562719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ABEE4D4-D325-4096-9752-E91E09B04A63}" type="datetimeFigureOut">
              <a:rPr lang="tr-TR" smtClean="0"/>
              <a:pPr/>
              <a:t>13.12.2017</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FCE9274-3C68-47BE-987E-EE1A402CA871}"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763624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4ABEE4D4-D325-4096-9752-E91E09B04A63}" type="datetimeFigureOut">
              <a:rPr lang="tr-TR" smtClean="0"/>
              <a:pPr/>
              <a:t>13.12.2017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FCE9274-3C68-47BE-987E-EE1A402CA871}" type="slidenum">
              <a:rPr lang="tr-TR" smtClean="0"/>
              <a:pPr/>
              <a:t>‹#›</a:t>
            </a:fld>
            <a:endParaRPr lang="tr-TR"/>
          </a:p>
        </p:txBody>
      </p:sp>
    </p:spTree>
    <p:extLst>
      <p:ext uri="{BB962C8B-B14F-4D97-AF65-F5344CB8AC3E}">
        <p14:creationId xmlns:p14="http://schemas.microsoft.com/office/powerpoint/2010/main" val="17086998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4ABEE4D4-D325-4096-9752-E91E09B04A63}" type="datetimeFigureOut">
              <a:rPr lang="tr-TR" smtClean="0"/>
              <a:pPr/>
              <a:t>13.12.2017</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FCE9274-3C68-47BE-987E-EE1A402CA871}"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097434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4ABEE4D4-D325-4096-9752-E91E09B04A63}" type="datetimeFigureOut">
              <a:rPr lang="tr-TR" smtClean="0"/>
              <a:pPr/>
              <a:t>13.12.2017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FCE9274-3C68-47BE-987E-EE1A402CA871}" type="slidenum">
              <a:rPr lang="tr-TR" smtClean="0"/>
              <a:pPr/>
              <a:t>‹#›</a:t>
            </a:fld>
            <a:endParaRPr lang="tr-TR"/>
          </a:p>
        </p:txBody>
      </p:sp>
    </p:spTree>
    <p:extLst>
      <p:ext uri="{BB962C8B-B14F-4D97-AF65-F5344CB8AC3E}">
        <p14:creationId xmlns:p14="http://schemas.microsoft.com/office/powerpoint/2010/main" val="30713265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BEE4D4-D325-4096-9752-E91E09B04A63}" type="datetimeFigureOut">
              <a:rPr lang="tr-TR" smtClean="0"/>
              <a:pPr/>
              <a:t>13.12.2017</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CE9274-3C68-47BE-987E-EE1A402CA871}" type="slidenum">
              <a:rPr lang="tr-TR" smtClean="0"/>
              <a:pPr/>
              <a:t>‹#›</a:t>
            </a:fld>
            <a:endParaRPr lang="tr-TR"/>
          </a:p>
        </p:txBody>
      </p:sp>
    </p:spTree>
    <p:extLst>
      <p:ext uri="{BB962C8B-B14F-4D97-AF65-F5344CB8AC3E}">
        <p14:creationId xmlns:p14="http://schemas.microsoft.com/office/powerpoint/2010/main" val="18867191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BEE4D4-D325-4096-9752-E91E09B04A63}" type="datetimeFigureOut">
              <a:rPr lang="tr-TR" smtClean="0"/>
              <a:pPr/>
              <a:t>13.12.2017</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CE9274-3C68-47BE-987E-EE1A402CA871}" type="slidenum">
              <a:rPr lang="tr-TR" smtClean="0"/>
              <a:pPr/>
              <a:t>‹#›</a:t>
            </a:fld>
            <a:endParaRPr lang="tr-TR"/>
          </a:p>
        </p:txBody>
      </p:sp>
    </p:spTree>
    <p:extLst>
      <p:ext uri="{BB962C8B-B14F-4D97-AF65-F5344CB8AC3E}">
        <p14:creationId xmlns:p14="http://schemas.microsoft.com/office/powerpoint/2010/main" val="1617695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BEE4D4-D325-4096-9752-E91E09B04A63}" type="datetimeFigureOut">
              <a:rPr lang="tr-TR" smtClean="0"/>
              <a:pPr/>
              <a:t>13.12.2017</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FCE9274-3C68-47BE-987E-EE1A402CA871}" type="slidenum">
              <a:rPr lang="tr-TR" smtClean="0"/>
              <a:pPr/>
              <a:t>‹#›</a:t>
            </a:fld>
            <a:endParaRPr lang="tr-TR"/>
          </a:p>
        </p:txBody>
      </p:sp>
    </p:spTree>
    <p:extLst>
      <p:ext uri="{BB962C8B-B14F-4D97-AF65-F5344CB8AC3E}">
        <p14:creationId xmlns:p14="http://schemas.microsoft.com/office/powerpoint/2010/main" val="403837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ABEE4D4-D325-4096-9752-E91E09B04A63}" type="datetimeFigureOut">
              <a:rPr lang="tr-TR" smtClean="0"/>
              <a:pPr/>
              <a:t>13.12.2017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FCE9274-3C68-47BE-987E-EE1A402CA871}" type="slidenum">
              <a:rPr lang="tr-TR" smtClean="0"/>
              <a:pPr/>
              <a:t>‹#›</a:t>
            </a:fld>
            <a:endParaRPr lang="tr-TR"/>
          </a:p>
        </p:txBody>
      </p:sp>
    </p:spTree>
    <p:extLst>
      <p:ext uri="{BB962C8B-B14F-4D97-AF65-F5344CB8AC3E}">
        <p14:creationId xmlns:p14="http://schemas.microsoft.com/office/powerpoint/2010/main" val="925157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BEE4D4-D325-4096-9752-E91E09B04A63}" type="datetimeFigureOut">
              <a:rPr lang="tr-TR" smtClean="0"/>
              <a:pPr/>
              <a:t>13.12.2017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CFCE9274-3C68-47BE-987E-EE1A402CA871}" type="slidenum">
              <a:rPr lang="tr-TR" smtClean="0"/>
              <a:pPr/>
              <a:t>‹#›</a:t>
            </a:fld>
            <a:endParaRPr lang="tr-TR"/>
          </a:p>
        </p:txBody>
      </p:sp>
    </p:spTree>
    <p:extLst>
      <p:ext uri="{BB962C8B-B14F-4D97-AF65-F5344CB8AC3E}">
        <p14:creationId xmlns:p14="http://schemas.microsoft.com/office/powerpoint/2010/main" val="1334477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BEE4D4-D325-4096-9752-E91E09B04A63}" type="datetimeFigureOut">
              <a:rPr lang="tr-TR" smtClean="0"/>
              <a:pPr/>
              <a:t>13.12.2017</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CFCE9274-3C68-47BE-987E-EE1A402CA871}" type="slidenum">
              <a:rPr lang="tr-TR" smtClean="0"/>
              <a:pPr/>
              <a:t>‹#›</a:t>
            </a:fld>
            <a:endParaRPr lang="tr-TR"/>
          </a:p>
        </p:txBody>
      </p:sp>
    </p:spTree>
    <p:extLst>
      <p:ext uri="{BB962C8B-B14F-4D97-AF65-F5344CB8AC3E}">
        <p14:creationId xmlns:p14="http://schemas.microsoft.com/office/powerpoint/2010/main" val="3226105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ABEE4D4-D325-4096-9752-E91E09B04A63}" type="datetimeFigureOut">
              <a:rPr lang="tr-TR" smtClean="0"/>
              <a:pPr/>
              <a:t>13.12.2017</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FCE9274-3C68-47BE-987E-EE1A402CA871}" type="slidenum">
              <a:rPr lang="tr-TR" smtClean="0"/>
              <a:pPr/>
              <a:t>‹#›</a:t>
            </a:fld>
            <a:endParaRPr lang="tr-TR"/>
          </a:p>
        </p:txBody>
      </p:sp>
    </p:spTree>
    <p:extLst>
      <p:ext uri="{BB962C8B-B14F-4D97-AF65-F5344CB8AC3E}">
        <p14:creationId xmlns:p14="http://schemas.microsoft.com/office/powerpoint/2010/main" val="2877520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BEE4D4-D325-4096-9752-E91E09B04A63}" type="datetimeFigureOut">
              <a:rPr lang="tr-TR" smtClean="0"/>
              <a:pPr/>
              <a:t>13.12.2017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FCE9274-3C68-47BE-987E-EE1A402CA871}" type="slidenum">
              <a:rPr lang="tr-TR" smtClean="0"/>
              <a:pPr/>
              <a:t>‹#›</a:t>
            </a:fld>
            <a:endParaRPr lang="tr-TR"/>
          </a:p>
        </p:txBody>
      </p:sp>
    </p:spTree>
    <p:extLst>
      <p:ext uri="{BB962C8B-B14F-4D97-AF65-F5344CB8AC3E}">
        <p14:creationId xmlns:p14="http://schemas.microsoft.com/office/powerpoint/2010/main" val="1896830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BEE4D4-D325-4096-9752-E91E09B04A63}" type="datetimeFigureOut">
              <a:rPr lang="tr-TR" smtClean="0"/>
              <a:pPr/>
              <a:t>13.12.2017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FCE9274-3C68-47BE-987E-EE1A402CA871}" type="slidenum">
              <a:rPr lang="tr-TR" smtClean="0"/>
              <a:pPr/>
              <a:t>‹#›</a:t>
            </a:fld>
            <a:endParaRPr lang="tr-TR"/>
          </a:p>
        </p:txBody>
      </p:sp>
    </p:spTree>
    <p:extLst>
      <p:ext uri="{BB962C8B-B14F-4D97-AF65-F5344CB8AC3E}">
        <p14:creationId xmlns:p14="http://schemas.microsoft.com/office/powerpoint/2010/main" val="2104067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BEE4D4-D325-4096-9752-E91E09B04A63}" type="datetimeFigureOut">
              <a:rPr lang="tr-TR" smtClean="0"/>
              <a:pPr/>
              <a:t>13.12.2017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FCE9274-3C68-47BE-987E-EE1A402CA871}" type="slidenum">
              <a:rPr lang="tr-TR" smtClean="0"/>
              <a:pPr/>
              <a:t>‹#›</a:t>
            </a:fld>
            <a:endParaRPr lang="tr-TR"/>
          </a:p>
        </p:txBody>
      </p:sp>
    </p:spTree>
    <p:extLst>
      <p:ext uri="{BB962C8B-B14F-4D97-AF65-F5344CB8AC3E}">
        <p14:creationId xmlns:p14="http://schemas.microsoft.com/office/powerpoint/2010/main" val="1946799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4ABEE4D4-D325-4096-9752-E91E09B04A63}" type="datetimeFigureOut">
              <a:rPr lang="tr-TR" smtClean="0"/>
              <a:pPr/>
              <a:t>13.12.2017</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CFCE9274-3C68-47BE-987E-EE1A402CA871}" type="slidenum">
              <a:rPr lang="tr-TR" smtClean="0"/>
              <a:pPr/>
              <a:t>‹#›</a:t>
            </a:fld>
            <a:endParaRPr lang="tr-TR"/>
          </a:p>
        </p:txBody>
      </p:sp>
    </p:spTree>
    <p:extLst>
      <p:ext uri="{BB962C8B-B14F-4D97-AF65-F5344CB8AC3E}">
        <p14:creationId xmlns:p14="http://schemas.microsoft.com/office/powerpoint/2010/main" val="2608385450"/>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412776"/>
            <a:ext cx="8229600" cy="1143000"/>
          </a:xfrm>
        </p:spPr>
        <p:txBody>
          <a:bodyPr>
            <a:normAutofit fontScale="90000"/>
          </a:bodyPr>
          <a:lstStyle/>
          <a:p>
            <a:r>
              <a:rPr lang="tr-TR" dirty="0"/>
              <a:t/>
            </a:r>
            <a:br>
              <a:rPr lang="tr-TR" dirty="0"/>
            </a:br>
            <a:endParaRPr lang="tr-TR" dirty="0"/>
          </a:p>
        </p:txBody>
      </p:sp>
      <p:sp>
        <p:nvSpPr>
          <p:cNvPr id="3" name="2 İçerik Yer Tutucusu"/>
          <p:cNvSpPr>
            <a:spLocks noGrp="1"/>
          </p:cNvSpPr>
          <p:nvPr>
            <p:ph idx="1"/>
          </p:nvPr>
        </p:nvSpPr>
        <p:spPr>
          <a:xfrm>
            <a:off x="755576" y="2492896"/>
            <a:ext cx="7776864" cy="4021907"/>
          </a:xfrm>
        </p:spPr>
        <p:txBody>
          <a:bodyPr>
            <a:normAutofit/>
          </a:bodyPr>
          <a:lstStyle/>
          <a:p>
            <a:r>
              <a:rPr lang="tr-TR" sz="4200" b="1" dirty="0" smtClean="0">
                <a:solidFill>
                  <a:schemeClr val="tx2">
                    <a:lumMod val="60000"/>
                    <a:lumOff val="40000"/>
                  </a:schemeClr>
                </a:solidFill>
              </a:rPr>
              <a:t>Organik Su ürünleri üretimi nedir ?</a:t>
            </a:r>
          </a:p>
          <a:p>
            <a:pPr>
              <a:buNone/>
            </a:pPr>
            <a:r>
              <a:rPr lang="tr-TR" dirty="0" smtClean="0"/>
              <a:t>	Yetiştiriciliğin </a:t>
            </a:r>
            <a:r>
              <a:rPr lang="tr-TR" dirty="0"/>
              <a:t>gerçekleşeceği suyun içinde hiçbir şekilde ağır metal ve kimyasal kalıntı olmayacak şekilde analizi yapılarak tescillenen ve önemli bir kirlilik kaynağı olan yerleşim yerinde, akarsu kaynağı üzerinde olmayan işletmede, kullanılacak suyun alındığı kaynağın ekolojik dengeyi bozmayacak kaydıyla tamamıyla organik su ürünleri yönetmenliğine uygun olarak yapılan yetiştiriciliğe </a:t>
            </a:r>
            <a:r>
              <a:rPr lang="tr-TR" b="1" dirty="0">
                <a:solidFill>
                  <a:srgbClr val="FC3AE5"/>
                </a:solidFill>
              </a:rPr>
              <a:t>organik su ürünleri üretimi</a:t>
            </a:r>
            <a:r>
              <a:rPr lang="tr-TR" dirty="0">
                <a:solidFill>
                  <a:srgbClr val="FF29E6"/>
                </a:solidFill>
              </a:rPr>
              <a:t> </a:t>
            </a:r>
            <a:r>
              <a:rPr lang="tr-TR" dirty="0"/>
              <a:t>denir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3 Resim" descr="Organik Balık Çiftlikleri Denetlendi"/>
          <p:cNvPicPr/>
          <p:nvPr/>
        </p:nvPicPr>
        <p:blipFill>
          <a:blip r:embed="rId3" cstate="print"/>
          <a:srcRect/>
          <a:stretch>
            <a:fillRect/>
          </a:stretch>
        </p:blipFill>
        <p:spPr bwMode="auto">
          <a:xfrm>
            <a:off x="0" y="0"/>
            <a:ext cx="9144000" cy="3573016"/>
          </a:xfrm>
          <a:prstGeom prst="rect">
            <a:avLst/>
          </a:prstGeom>
          <a:noFill/>
          <a:ln w="9525">
            <a:noFill/>
            <a:miter lim="800000"/>
            <a:headEnd/>
            <a:tailEnd/>
          </a:ln>
        </p:spPr>
      </p:pic>
      <p:sp>
        <p:nvSpPr>
          <p:cNvPr id="6" name="5 Metin kutusu"/>
          <p:cNvSpPr txBox="1"/>
          <p:nvPr/>
        </p:nvSpPr>
        <p:spPr>
          <a:xfrm>
            <a:off x="467544" y="3933056"/>
            <a:ext cx="8208912" cy="2862322"/>
          </a:xfrm>
          <a:prstGeom prst="rect">
            <a:avLst/>
          </a:prstGeom>
          <a:noFill/>
        </p:spPr>
        <p:txBody>
          <a:bodyPr wrap="square" rtlCol="0">
            <a:spAutoFit/>
          </a:bodyPr>
          <a:lstStyle/>
          <a:p>
            <a:r>
              <a:rPr lang="tr-TR" sz="2400" dirty="0" smtClean="0"/>
              <a:t>Rize’de ki denetlemelerin birinde denetleyiciler </a:t>
            </a:r>
            <a:r>
              <a:rPr lang="tr-TR" sz="2400" dirty="0" err="1" smtClean="0"/>
              <a:t>şöle</a:t>
            </a:r>
            <a:r>
              <a:rPr lang="tr-TR" sz="2400" dirty="0" smtClean="0"/>
              <a:t> söyleyerek organik balık </a:t>
            </a:r>
            <a:r>
              <a:rPr lang="tr-TR" sz="2400" dirty="0" err="1" smtClean="0"/>
              <a:t>üretminde</a:t>
            </a:r>
            <a:r>
              <a:rPr lang="tr-TR" sz="2400" dirty="0" smtClean="0"/>
              <a:t> havuzlardaki balık sayısının önemini vurguluyor ;</a:t>
            </a:r>
          </a:p>
          <a:p>
            <a:r>
              <a:rPr lang="tr-TR" b="1" dirty="0" smtClean="0"/>
              <a:t>"Havuzlarda </a:t>
            </a:r>
            <a:r>
              <a:rPr lang="tr-TR" b="1" dirty="0"/>
              <a:t>fazla balığın bulunmaması gerekiyor. Bir balığın organik balık olması için organik yemle beslenmesi önem taşıyor. Diğer önemli hususlar ise veteriner uygulamaları olarak verilen vitamin, hastalıkta verilen kimyasalların kontrol altında olmasıdır. Bu şartları yerine getirmeyen işletmelere organik alabalık işletme sertifikası verilmiyor. Daha önce almış olsalar bile bu şartlar değiştiği takdirde iptal ediliyor"</a:t>
            </a:r>
            <a:r>
              <a:rPr lang="tr-TR" dirty="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6309320"/>
          </a:xfrm>
        </p:spPr>
        <p:txBody>
          <a:bodyPr anchor="b">
            <a:normAutofit lnSpcReduction="10000"/>
          </a:bodyPr>
          <a:lstStyle/>
          <a:p>
            <a:pPr algn="just"/>
            <a:r>
              <a:rPr lang="tr-TR" b="1" dirty="0" smtClean="0">
                <a:solidFill>
                  <a:schemeClr val="tx2">
                    <a:lumMod val="60000"/>
                    <a:lumOff val="40000"/>
                  </a:schemeClr>
                </a:solidFill>
              </a:rPr>
              <a:t>Dünya’da organik su ürünleri </a:t>
            </a:r>
          </a:p>
          <a:p>
            <a:pPr algn="just">
              <a:buNone/>
            </a:pPr>
            <a:r>
              <a:rPr lang="tr-TR" b="1" dirty="0">
                <a:solidFill>
                  <a:schemeClr val="tx2">
                    <a:lumMod val="60000"/>
                    <a:lumOff val="40000"/>
                  </a:schemeClr>
                </a:solidFill>
              </a:rPr>
              <a:t> </a:t>
            </a:r>
            <a:r>
              <a:rPr lang="tr-TR" b="1" dirty="0" smtClean="0">
                <a:solidFill>
                  <a:schemeClr val="tx2">
                    <a:lumMod val="60000"/>
                    <a:lumOff val="40000"/>
                  </a:schemeClr>
                </a:solidFill>
              </a:rPr>
              <a:t>    üretimi ;</a:t>
            </a:r>
          </a:p>
          <a:p>
            <a:pPr algn="just">
              <a:buNone/>
            </a:pPr>
            <a:r>
              <a:rPr lang="tr-TR" dirty="0" smtClean="0"/>
              <a:t>     yaklaşık </a:t>
            </a:r>
            <a:r>
              <a:rPr lang="tr-TR" b="1" dirty="0" smtClean="0">
                <a:solidFill>
                  <a:srgbClr val="FF29E6"/>
                </a:solidFill>
              </a:rPr>
              <a:t>25 bin ton </a:t>
            </a:r>
            <a:r>
              <a:rPr lang="tr-TR" dirty="0" smtClean="0"/>
              <a:t>civarındadır. </a:t>
            </a:r>
          </a:p>
          <a:p>
            <a:pPr algn="just"/>
            <a:r>
              <a:rPr lang="tr-TR" dirty="0" smtClean="0"/>
              <a:t>Kıtalara göre dağılımında ;</a:t>
            </a:r>
          </a:p>
          <a:p>
            <a:pPr marL="571500" indent="-571500" algn="just">
              <a:buNone/>
            </a:pPr>
            <a:r>
              <a:rPr lang="tr-TR" dirty="0" smtClean="0"/>
              <a:t>    Avrupa’da 14 bin ton, </a:t>
            </a:r>
          </a:p>
          <a:p>
            <a:pPr algn="just">
              <a:buNone/>
            </a:pPr>
            <a:r>
              <a:rPr lang="tr-TR" dirty="0" smtClean="0"/>
              <a:t>    Asya’da 8 bin ton </a:t>
            </a:r>
          </a:p>
          <a:p>
            <a:pPr algn="just">
              <a:buNone/>
            </a:pPr>
            <a:r>
              <a:rPr lang="tr-TR" dirty="0" smtClean="0"/>
              <a:t>    Amerika’da ise 3 bin ton üretim yapılmaktadır. </a:t>
            </a:r>
          </a:p>
          <a:p>
            <a:pPr algn="just">
              <a:buNone/>
            </a:pPr>
            <a:r>
              <a:rPr lang="tr-TR" dirty="0" smtClean="0"/>
              <a:t>    Yapılan hesaplamalar </a:t>
            </a:r>
            <a:r>
              <a:rPr lang="tr-TR" dirty="0"/>
              <a:t>2030 yılına kadar organik su </a:t>
            </a:r>
            <a:r>
              <a:rPr lang="tr-TR" dirty="0" smtClean="0"/>
              <a:t>ürünleri</a:t>
            </a:r>
          </a:p>
          <a:p>
            <a:pPr algn="just">
              <a:buNone/>
            </a:pPr>
            <a:r>
              <a:rPr lang="tr-TR" dirty="0" smtClean="0"/>
              <a:t>    üretiminin </a:t>
            </a:r>
            <a:r>
              <a:rPr lang="tr-TR" dirty="0"/>
              <a:t>1,2 milyon tona ulaşacağını </a:t>
            </a:r>
            <a:r>
              <a:rPr lang="tr-TR" dirty="0" smtClean="0"/>
              <a:t>bildirmektedir.</a:t>
            </a:r>
          </a:p>
          <a:p>
            <a:pPr algn="just"/>
            <a:r>
              <a:rPr lang="tr-TR" b="1" dirty="0" smtClean="0">
                <a:solidFill>
                  <a:schemeClr val="tx2">
                    <a:lumMod val="60000"/>
                    <a:lumOff val="40000"/>
                  </a:schemeClr>
                </a:solidFill>
              </a:rPr>
              <a:t>Türkiye </a:t>
            </a:r>
            <a:r>
              <a:rPr lang="tr-TR" dirty="0" smtClean="0"/>
              <a:t>organik tarım ürünleri üretimi, ihracatı ve ithalatı</a:t>
            </a:r>
          </a:p>
          <a:p>
            <a:pPr algn="just">
              <a:buNone/>
            </a:pPr>
            <a:r>
              <a:rPr lang="tr-TR" dirty="0" smtClean="0"/>
              <a:t>    açısından Dünya ve Avrupa Birliği ülkeleri arasında iyi bir</a:t>
            </a:r>
          </a:p>
          <a:p>
            <a:pPr algn="just">
              <a:buNone/>
            </a:pPr>
            <a:r>
              <a:rPr lang="tr-TR" dirty="0" smtClean="0"/>
              <a:t>    yerde olmasına rağmen, henüz </a:t>
            </a:r>
            <a:r>
              <a:rPr lang="tr-TR" u="sng" dirty="0" smtClean="0"/>
              <a:t>organik su ürünleri</a:t>
            </a:r>
          </a:p>
          <a:p>
            <a:pPr algn="just">
              <a:buNone/>
            </a:pPr>
            <a:r>
              <a:rPr lang="tr-TR" dirty="0" smtClean="0"/>
              <a:t>    yetiştiriciliği ve pazarlanması konusunda bir gelişme</a:t>
            </a:r>
          </a:p>
          <a:p>
            <a:pPr algn="just">
              <a:buNone/>
            </a:pPr>
            <a:r>
              <a:rPr lang="tr-TR" dirty="0" smtClean="0"/>
              <a:t>    kaydedememiştir. Türkiye su ürünleri yetiştiriciliğinden elde</a:t>
            </a:r>
          </a:p>
          <a:p>
            <a:pPr algn="just">
              <a:buNone/>
            </a:pPr>
            <a:r>
              <a:rPr lang="tr-TR" dirty="0" smtClean="0"/>
              <a:t>    edilen üretimin yaklaşık yüzde 50’si yurtdışına</a:t>
            </a:r>
          </a:p>
          <a:p>
            <a:pPr algn="just">
              <a:buNone/>
            </a:pPr>
            <a:r>
              <a:rPr lang="tr-TR" dirty="0" smtClean="0"/>
              <a:t>    pazarlanmaktadır. </a:t>
            </a:r>
          </a:p>
          <a:p>
            <a:pPr algn="just"/>
            <a:endParaRPr lang="tr-TR" dirty="0"/>
          </a:p>
        </p:txBody>
      </p:sp>
      <p:pic>
        <p:nvPicPr>
          <p:cNvPr id="5" name="irc_mi" descr="http://www.kadinhq.com/wp-content/uploads/2013/08/balik.jpg"/>
          <p:cNvPicPr/>
          <p:nvPr/>
        </p:nvPicPr>
        <p:blipFill>
          <a:blip r:embed="rId2" cstate="print"/>
          <a:srcRect/>
          <a:stretch>
            <a:fillRect/>
          </a:stretch>
        </p:blipFill>
        <p:spPr bwMode="auto">
          <a:xfrm>
            <a:off x="5543600" y="0"/>
            <a:ext cx="3132856" cy="242824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492896"/>
            <a:ext cx="8229600" cy="3633267"/>
          </a:xfrm>
        </p:spPr>
        <p:txBody>
          <a:bodyPr>
            <a:normAutofit fontScale="62500" lnSpcReduction="20000"/>
          </a:bodyPr>
          <a:lstStyle/>
          <a:p>
            <a:r>
              <a:rPr lang="tr-TR" sz="4600" b="1" dirty="0" smtClean="0">
                <a:solidFill>
                  <a:srgbClr val="FF29E6"/>
                </a:solidFill>
              </a:rPr>
              <a:t>Organik </a:t>
            </a:r>
            <a:r>
              <a:rPr lang="tr-TR" sz="4600" b="1" dirty="0" err="1" smtClean="0">
                <a:solidFill>
                  <a:srgbClr val="FF29E6"/>
                </a:solidFill>
              </a:rPr>
              <a:t>akuakültür</a:t>
            </a:r>
            <a:r>
              <a:rPr lang="tr-TR" sz="4600" b="1" dirty="0" smtClean="0">
                <a:solidFill>
                  <a:srgbClr val="FF29E6"/>
                </a:solidFill>
              </a:rPr>
              <a:t> </a:t>
            </a:r>
            <a:r>
              <a:rPr lang="tr-TR" sz="4600" dirty="0" smtClean="0"/>
              <a:t>nedir?</a:t>
            </a:r>
          </a:p>
          <a:p>
            <a:pPr>
              <a:buNone/>
            </a:pPr>
            <a:r>
              <a:rPr lang="tr-TR" sz="3400" dirty="0" smtClean="0"/>
              <a:t>     denizler, iç sular, havuz, ağ kafes, baraj, göl, gölet, dalyan ve çiftliklerde organik tarım metoduyla yetiştirilen balık, su bitkisi, sünger, yumuşakça, kabuklu, memeliler gibi canlılarla bunlardan imal edilen ürünlerden, insan gıdası, stok takviyesi, hammaddesini tarımdan alan sanayilere organik hammadde temini, sportif, tıbbi ve bilimsel amaçlarla, her aşaması Organik Tarım ile ilgili Yönetmeliğin ilgili maddelerine göre bir kontrol ve/veya sertifikasyon kuruluşunun denetiminde kontrol edilen ve sertifikalandırılan üretim faaliyetleri şeklinde tanımlanmaktadır. </a:t>
            </a:r>
            <a:endParaRPr lang="tr-TR" sz="3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36912"/>
            <a:ext cx="8291264" cy="3489251"/>
          </a:xfrm>
        </p:spPr>
        <p:txBody>
          <a:bodyPr>
            <a:normAutofit/>
          </a:bodyPr>
          <a:lstStyle/>
          <a:p>
            <a:pPr algn="just"/>
            <a:r>
              <a:rPr lang="tr-TR" dirty="0" smtClean="0"/>
              <a:t>Birleşmiş Milletler Gıda ve Tarım Örgütü (FAO) dünya çapında </a:t>
            </a:r>
            <a:r>
              <a:rPr lang="tr-TR" b="1" dirty="0" smtClean="0">
                <a:solidFill>
                  <a:srgbClr val="FC3AE5"/>
                </a:solidFill>
              </a:rPr>
              <a:t>organik </a:t>
            </a:r>
            <a:r>
              <a:rPr lang="tr-TR" b="1" dirty="0" err="1" smtClean="0">
                <a:solidFill>
                  <a:srgbClr val="FC3AE5"/>
                </a:solidFill>
              </a:rPr>
              <a:t>akuakültürün</a:t>
            </a:r>
            <a:r>
              <a:rPr lang="tr-TR" b="1" dirty="0" smtClean="0">
                <a:solidFill>
                  <a:srgbClr val="FC3AE5"/>
                </a:solidFill>
              </a:rPr>
              <a:t> </a:t>
            </a:r>
            <a:r>
              <a:rPr lang="tr-TR" dirty="0" smtClean="0"/>
              <a:t>gerekliliğini 4 başlık altında toplamaktadır :</a:t>
            </a:r>
          </a:p>
          <a:p>
            <a:pPr algn="just">
              <a:buNone/>
            </a:pPr>
            <a:r>
              <a:rPr lang="tr-TR" dirty="0" smtClean="0"/>
              <a:t>     * Tüketici gereksinimleri </a:t>
            </a:r>
          </a:p>
          <a:p>
            <a:pPr algn="just">
              <a:buNone/>
            </a:pPr>
            <a:r>
              <a:rPr lang="tr-TR" dirty="0" smtClean="0"/>
              <a:t>     * Gıda güvenliği </a:t>
            </a:r>
          </a:p>
          <a:p>
            <a:pPr algn="just">
              <a:buNone/>
            </a:pPr>
            <a:r>
              <a:rPr lang="tr-TR" dirty="0" smtClean="0"/>
              <a:t>     * Çevresel gereklilikler </a:t>
            </a:r>
          </a:p>
          <a:p>
            <a:pPr algn="just">
              <a:buNone/>
            </a:pPr>
            <a:r>
              <a:rPr lang="tr-TR" dirty="0" smtClean="0"/>
              <a:t>     * Ticari amaç</a:t>
            </a:r>
          </a:p>
          <a:p>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708920"/>
            <a:ext cx="8229600" cy="3417243"/>
          </a:xfrm>
        </p:spPr>
        <p:txBody>
          <a:bodyPr>
            <a:normAutofit/>
          </a:bodyPr>
          <a:lstStyle/>
          <a:p>
            <a:r>
              <a:rPr lang="tr-TR" sz="3600" b="1" dirty="0" smtClean="0">
                <a:solidFill>
                  <a:schemeClr val="tx2">
                    <a:lumMod val="60000"/>
                    <a:lumOff val="40000"/>
                  </a:schemeClr>
                </a:solidFill>
              </a:rPr>
              <a:t>Organik balık fiyatı;</a:t>
            </a:r>
          </a:p>
          <a:p>
            <a:pPr>
              <a:buNone/>
            </a:pPr>
            <a:r>
              <a:rPr lang="tr-TR" dirty="0" smtClean="0"/>
              <a:t>    Avrupa </a:t>
            </a:r>
            <a:r>
              <a:rPr lang="tr-TR" dirty="0"/>
              <a:t>pazarlarında organik alabalığın fiyatı geleneksel üretime göre </a:t>
            </a:r>
            <a:r>
              <a:rPr lang="tr-TR" b="1" dirty="0">
                <a:solidFill>
                  <a:srgbClr val="FC3AE5"/>
                </a:solidFill>
              </a:rPr>
              <a:t>% 30 </a:t>
            </a:r>
            <a:r>
              <a:rPr lang="tr-TR" dirty="0"/>
              <a:t>daha pahalıdır. Bu fiyatlar işlenmiş ve işlenmemiş olmasına göre değişmektedir. Örneğin bütün alabalığın kg fiyatı 7-8 Avro iken, temizlenmiş alabalığın fiyatı 12 Avro’dur.</a:t>
            </a:r>
          </a:p>
          <a:p>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04664"/>
            <a:ext cx="8219256" cy="5721499"/>
          </a:xfrm>
        </p:spPr>
        <p:txBody>
          <a:bodyPr numCol="1">
            <a:normAutofit/>
          </a:bodyPr>
          <a:lstStyle/>
          <a:p>
            <a:r>
              <a:rPr lang="tr-TR" sz="4200" b="1" dirty="0" smtClean="0">
                <a:solidFill>
                  <a:schemeClr val="tx2">
                    <a:lumMod val="60000"/>
                    <a:lumOff val="40000"/>
                  </a:schemeClr>
                </a:solidFill>
              </a:rPr>
              <a:t>Organik balık doğal balık farkı;</a:t>
            </a:r>
          </a:p>
          <a:p>
            <a:pPr marL="514350" indent="-514350">
              <a:buFont typeface="+mj-lt"/>
              <a:buAutoNum type="arabicPeriod"/>
            </a:pPr>
            <a:r>
              <a:rPr lang="tr-TR" u="sng" dirty="0" smtClean="0"/>
              <a:t>organik olanının </a:t>
            </a:r>
            <a:r>
              <a:rPr lang="tr-TR" dirty="0" smtClean="0"/>
              <a:t>yumurtasından, yetiştirildiği suya, hasat edilmesine ve paketlenmesine kadar her aşamasının denetlenip sertifika verilmesi, yani sertifikalı olmasıdır. </a:t>
            </a:r>
            <a:r>
              <a:rPr lang="tr-TR" u="sng" dirty="0" smtClean="0"/>
              <a:t>Doğal olması </a:t>
            </a:r>
            <a:r>
              <a:rPr lang="tr-TR" dirty="0" smtClean="0"/>
              <a:t>için balıkçı İdris’in ağından çıkması yeterli sayılır. </a:t>
            </a:r>
          </a:p>
          <a:p>
            <a:pPr marL="514350" indent="-514350">
              <a:buFont typeface="+mj-lt"/>
              <a:buAutoNum type="arabicPeriod"/>
            </a:pPr>
            <a:r>
              <a:rPr lang="tr-TR" u="sng" dirty="0" smtClean="0"/>
              <a:t>Organik balık </a:t>
            </a:r>
            <a:r>
              <a:rPr lang="tr-TR" dirty="0" smtClean="0"/>
              <a:t>üretim metodunda, üretilen balığın sağlık durumu, refahı ve atıkları dikkate alınır. Burada amaç, tüketiciye daha sağlıklı, kaliteli ve güvenilir ürün satılmasıdır. Bu ürünlerin üretiminde ve işlenmesinde, kimyasal girdi </a:t>
            </a:r>
            <a:r>
              <a:rPr lang="tr-TR" dirty="0" err="1" smtClean="0"/>
              <a:t>kulanımının</a:t>
            </a:r>
            <a:r>
              <a:rPr lang="tr-TR" dirty="0" smtClean="0"/>
              <a:t> yasak olması, bu ürünlerin güvenli ve kaliteli olduğunun birer işaretidir. Ancak doğadan her yakalanan ve </a:t>
            </a:r>
            <a:r>
              <a:rPr lang="tr-TR" u="sng" dirty="0" smtClean="0"/>
              <a:t>doğal balık </a:t>
            </a:r>
            <a:r>
              <a:rPr lang="tr-TR" dirty="0" smtClean="0"/>
              <a:t>olarak adlandırılan ürünler bu özellikleri taşımayabilir.</a:t>
            </a: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332656"/>
            <a:ext cx="8640960" cy="4608513"/>
          </a:xfrm>
        </p:spPr>
        <p:txBody>
          <a:bodyPr>
            <a:normAutofit/>
          </a:bodyPr>
          <a:lstStyle/>
          <a:p>
            <a:r>
              <a:rPr lang="tr-TR" sz="3500" b="1" dirty="0" smtClean="0">
                <a:solidFill>
                  <a:schemeClr val="tx2">
                    <a:lumMod val="60000"/>
                    <a:lumOff val="40000"/>
                  </a:schemeClr>
                </a:solidFill>
              </a:rPr>
              <a:t>Bir balığın organik olduğu nasıl anlaşılır?</a:t>
            </a:r>
          </a:p>
          <a:p>
            <a:pPr>
              <a:buNone/>
            </a:pPr>
            <a:r>
              <a:rPr lang="tr-TR" dirty="0" smtClean="0"/>
              <a:t>     İnsanlar doğal gıda ile organik gıdayı birbirine karıştırdıklarından, doğal balığı tercih edebiliyorlar ve daha güvenilir bulabiliyorlar. Ancak doğal gıdada sertifika şartı yok. Organik balık yetiştiriciliğinde her aşamanın denetlenip sertifikalanması gerekiyor. Organik balık sertifikasını </a:t>
            </a:r>
            <a:r>
              <a:rPr lang="tr-TR" u="sng" dirty="0" smtClean="0"/>
              <a:t>Tarım Bakanlığının onay verdiği ve uluslararası kabul gören kuruluşlar </a:t>
            </a:r>
            <a:r>
              <a:rPr lang="tr-TR" dirty="0" smtClean="0"/>
              <a:t>verebiliyor. Paketli balık ürünlerinde bu sertifikanın paketin arkasında, seri numarasıyla birlikte yer alması gerekiyor. Tezgah da ki balıklar için ise istenildiğinde satıcılar tarafından gösterilmek zorunda. Gösteremiyorsa balık organik </a:t>
            </a:r>
            <a:r>
              <a:rPr lang="tr-TR" b="1" dirty="0" smtClean="0">
                <a:solidFill>
                  <a:srgbClr val="FC3AE5"/>
                </a:solidFill>
              </a:rPr>
              <a:t>değildir.</a:t>
            </a:r>
          </a:p>
          <a:p>
            <a:endParaRPr lang="tr-TR" dirty="0"/>
          </a:p>
        </p:txBody>
      </p:sp>
      <p:pic>
        <p:nvPicPr>
          <p:cNvPr id="4" name="irc_mi" descr="http://www.pinarbalik.com.tr/eski_images/urunler/paket/cipura_paket.jpg"/>
          <p:cNvPicPr/>
          <p:nvPr/>
        </p:nvPicPr>
        <p:blipFill>
          <a:blip r:embed="rId2" cstate="print"/>
          <a:srcRect/>
          <a:stretch>
            <a:fillRect/>
          </a:stretch>
        </p:blipFill>
        <p:spPr bwMode="auto">
          <a:xfrm>
            <a:off x="539552" y="4725144"/>
            <a:ext cx="1944216" cy="1872208"/>
          </a:xfrm>
          <a:prstGeom prst="rect">
            <a:avLst/>
          </a:prstGeom>
          <a:noFill/>
          <a:ln w="9525">
            <a:noFill/>
            <a:miter lim="800000"/>
            <a:headEnd/>
            <a:tailEnd/>
          </a:ln>
        </p:spPr>
      </p:pic>
      <p:pic>
        <p:nvPicPr>
          <p:cNvPr id="5" name="irc_mi" descr="https://www.gurme212.com/staticContent/images/gurme212/products/biosun-balik-ve-deniz-urunleri-icin-karisim-50gr/bs-bdk-02.jpg"/>
          <p:cNvPicPr/>
          <p:nvPr/>
        </p:nvPicPr>
        <p:blipFill>
          <a:blip r:embed="rId3" cstate="print"/>
          <a:srcRect/>
          <a:stretch>
            <a:fillRect/>
          </a:stretch>
        </p:blipFill>
        <p:spPr bwMode="auto">
          <a:xfrm>
            <a:off x="2627784" y="4797152"/>
            <a:ext cx="2520280" cy="1916832"/>
          </a:xfrm>
          <a:prstGeom prst="rect">
            <a:avLst/>
          </a:prstGeom>
          <a:noFill/>
          <a:ln w="9525">
            <a:noFill/>
            <a:miter lim="800000"/>
            <a:headEnd/>
            <a:tailEnd/>
          </a:ln>
        </p:spPr>
      </p:pic>
      <p:pic>
        <p:nvPicPr>
          <p:cNvPr id="1026" name="Picture 2" descr="D:\Documents and Settings\aytug bılısım\Desktop\ıcme sutu\tazebalikmarket3-515x382.jpg"/>
          <p:cNvPicPr>
            <a:picLocks noChangeAspect="1" noChangeArrowheads="1"/>
          </p:cNvPicPr>
          <p:nvPr/>
        </p:nvPicPr>
        <p:blipFill>
          <a:blip r:embed="rId4" cstate="print"/>
          <a:srcRect/>
          <a:stretch>
            <a:fillRect/>
          </a:stretch>
        </p:blipFill>
        <p:spPr bwMode="auto">
          <a:xfrm>
            <a:off x="5364088" y="4509120"/>
            <a:ext cx="3779912" cy="3023928"/>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2492896"/>
            <a:ext cx="8208912" cy="4104456"/>
          </a:xfrm>
        </p:spPr>
        <p:txBody>
          <a:bodyPr>
            <a:normAutofit/>
          </a:bodyPr>
          <a:lstStyle/>
          <a:p>
            <a:r>
              <a:rPr lang="tr-TR" b="1" dirty="0" smtClean="0">
                <a:solidFill>
                  <a:schemeClr val="tx2">
                    <a:lumMod val="60000"/>
                    <a:lumOff val="40000"/>
                  </a:schemeClr>
                </a:solidFill>
              </a:rPr>
              <a:t>Organik balık yetiştiriciliği, türlere göre değişmekle birlikte genel olarak aşağıdaki ana esaslara dayanmaktadır: </a:t>
            </a:r>
          </a:p>
          <a:p>
            <a:pPr marL="514350" indent="-514350">
              <a:buAutoNum type="arabicPeriod"/>
            </a:pPr>
            <a:r>
              <a:rPr lang="tr-TR" dirty="0" smtClean="0"/>
              <a:t>Yer seçimi ve çevresel etkileşim </a:t>
            </a:r>
          </a:p>
          <a:p>
            <a:pPr marL="514350" indent="-514350">
              <a:buAutoNum type="arabicPeriod"/>
            </a:pPr>
            <a:r>
              <a:rPr lang="tr-TR" dirty="0" smtClean="0"/>
              <a:t>Stok türü ve orijini</a:t>
            </a:r>
          </a:p>
          <a:p>
            <a:pPr marL="514350" indent="-514350">
              <a:buAutoNum type="arabicPeriod"/>
            </a:pPr>
            <a:r>
              <a:rPr lang="tr-TR" dirty="0" smtClean="0"/>
              <a:t>Yetiştiricilik </a:t>
            </a:r>
          </a:p>
          <a:p>
            <a:pPr marL="514350" indent="-514350">
              <a:buAutoNum type="arabicPeriod"/>
            </a:pPr>
            <a:r>
              <a:rPr lang="tr-TR" dirty="0" smtClean="0"/>
              <a:t>Hastalıklar ve tedavi </a:t>
            </a:r>
          </a:p>
          <a:p>
            <a:pPr marL="514350" indent="-514350">
              <a:buAutoNum type="arabicPeriod"/>
            </a:pPr>
            <a:r>
              <a:rPr lang="tr-TR" dirty="0" smtClean="0"/>
              <a:t>Diğer </a:t>
            </a:r>
          </a:p>
          <a:p>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0" y="274638"/>
            <a:ext cx="8686800" cy="1143000"/>
          </a:xfrm>
        </p:spPr>
        <p:txBody>
          <a:bodyPr>
            <a:normAutofit fontScale="90000"/>
          </a:bodyPr>
          <a:lstStyle/>
          <a:p>
            <a:pPr marL="742950" indent="-742950">
              <a:buFont typeface="+mj-lt"/>
              <a:buAutoNum type="arabicPeriod"/>
            </a:pPr>
            <a:r>
              <a:rPr lang="tr-TR" b="1" dirty="0" smtClean="0">
                <a:solidFill>
                  <a:schemeClr val="tx2">
                    <a:lumMod val="60000"/>
                    <a:lumOff val="40000"/>
                  </a:schemeClr>
                </a:solidFill>
              </a:rPr>
              <a:t>Yer seçimi ve çevresel etkileşim </a:t>
            </a:r>
            <a:r>
              <a:rPr lang="tr-TR" dirty="0" smtClean="0"/>
              <a:t/>
            </a:r>
            <a:br>
              <a:rPr lang="tr-TR" dirty="0" smtClean="0"/>
            </a:br>
            <a:endParaRPr lang="tr-TR" dirty="0"/>
          </a:p>
        </p:txBody>
      </p:sp>
      <p:sp>
        <p:nvSpPr>
          <p:cNvPr id="3" name="2 İçerik Yer Tutucusu"/>
          <p:cNvSpPr>
            <a:spLocks noGrp="1"/>
          </p:cNvSpPr>
          <p:nvPr>
            <p:ph idx="1"/>
          </p:nvPr>
        </p:nvSpPr>
        <p:spPr>
          <a:xfrm>
            <a:off x="457200" y="1052736"/>
            <a:ext cx="8229600" cy="5073427"/>
          </a:xfrm>
        </p:spPr>
        <p:txBody>
          <a:bodyPr>
            <a:normAutofit/>
          </a:bodyPr>
          <a:lstStyle/>
          <a:p>
            <a:r>
              <a:rPr lang="tr-TR" dirty="0" smtClean="0"/>
              <a:t>Tesis, iyi su akımlı, kirletici ve stres unsurlarından uzak bir bölgede kurulmalıdır </a:t>
            </a:r>
          </a:p>
          <a:p>
            <a:r>
              <a:rPr lang="tr-TR" dirty="0" smtClean="0"/>
              <a:t>Tesis kullanım alanındaki doğal peyzaja önem verilmeli, özellikle nesli tükenmekte olan bitki türlerine zarar verilmemelidir </a:t>
            </a:r>
          </a:p>
          <a:p>
            <a:r>
              <a:rPr lang="tr-TR" dirty="0" smtClean="0"/>
              <a:t>Kullanılan su kaynağı yüksek kalitede olmalıdır. </a:t>
            </a:r>
          </a:p>
          <a:p>
            <a:r>
              <a:rPr lang="tr-TR" dirty="0" smtClean="0"/>
              <a:t>Kullanılan su kaynağı(dere, ırmak vb.)  doğal yatağındaki ekolojik fonksiyonlarına devam edebilmelidir. </a:t>
            </a:r>
          </a:p>
          <a:p>
            <a:r>
              <a:rPr lang="tr-TR" dirty="0" smtClean="0"/>
              <a:t>Çiftlik alanının korunmasında çevredeki diğer canlılara fiziksel olarak zarar vermeyen tedbirler alınmalıdır. </a:t>
            </a:r>
          </a:p>
          <a:p>
            <a:r>
              <a:rPr lang="tr-TR" dirty="0" smtClean="0"/>
              <a:t>Yetiştiricilik ortamından balık kaçışı önlenmelidir. </a:t>
            </a:r>
          </a:p>
          <a:p>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ncode_imageresizer_container_1" descr="http://img42.imageshack.us/img42/7673/oo2u37fc.jpg"/>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36912"/>
            <a:ext cx="8147248" cy="3489251"/>
          </a:xfrm>
        </p:spPr>
        <p:txBody>
          <a:bodyPr>
            <a:normAutofit fontScale="92500" lnSpcReduction="10000"/>
          </a:bodyPr>
          <a:lstStyle/>
          <a:p>
            <a:r>
              <a:rPr lang="tr-TR" sz="3600" b="1" dirty="0" smtClean="0">
                <a:solidFill>
                  <a:schemeClr val="tx2">
                    <a:lumMod val="60000"/>
                    <a:lumOff val="40000"/>
                  </a:schemeClr>
                </a:solidFill>
              </a:rPr>
              <a:t>İlk Organik su ürünleri üretimi ;</a:t>
            </a:r>
          </a:p>
          <a:p>
            <a:pPr>
              <a:buNone/>
            </a:pPr>
            <a:r>
              <a:rPr lang="tr-TR" sz="3600" dirty="0" smtClean="0"/>
              <a:t>    İlk organik balık üretimi, </a:t>
            </a:r>
            <a:r>
              <a:rPr lang="tr-TR" sz="3600" b="1" dirty="0" smtClean="0">
                <a:solidFill>
                  <a:srgbClr val="FC3AE5"/>
                </a:solidFill>
              </a:rPr>
              <a:t>1990</a:t>
            </a:r>
            <a:r>
              <a:rPr lang="tr-TR" sz="3600" dirty="0" smtClean="0"/>
              <a:t>’lı yılların ortalarında bir grup balık yetiştiricisi tarafından , Avusturya’da bir sertifikalama kuruluşu olan </a:t>
            </a:r>
            <a:r>
              <a:rPr lang="tr-TR" sz="3600" b="1" dirty="0" err="1" smtClean="0">
                <a:solidFill>
                  <a:srgbClr val="FF29E6"/>
                </a:solidFill>
              </a:rPr>
              <a:t>Bio</a:t>
            </a:r>
            <a:r>
              <a:rPr lang="tr-TR" sz="3600" b="1" dirty="0" smtClean="0">
                <a:solidFill>
                  <a:srgbClr val="FF29E6"/>
                </a:solidFill>
              </a:rPr>
              <a:t> </a:t>
            </a:r>
            <a:r>
              <a:rPr lang="tr-TR" sz="3600" b="1" dirty="0" err="1" smtClean="0">
                <a:solidFill>
                  <a:srgbClr val="FF29E6"/>
                </a:solidFill>
              </a:rPr>
              <a:t>Ernte</a:t>
            </a:r>
            <a:r>
              <a:rPr lang="tr-TR" sz="3600" b="1" dirty="0" smtClean="0">
                <a:solidFill>
                  <a:srgbClr val="FF29E6"/>
                </a:solidFill>
              </a:rPr>
              <a:t> </a:t>
            </a:r>
            <a:r>
              <a:rPr lang="tr-TR" sz="3600" dirty="0" smtClean="0"/>
              <a:t>tarafından, sazan balığının “organik” olarak sertifikalanması ile başlamıştır.</a:t>
            </a:r>
            <a:endParaRPr lang="tr-TR" sz="3600" b="1" dirty="0">
              <a:solidFill>
                <a:schemeClr val="tx2">
                  <a:lumMod val="60000"/>
                  <a:lumOff val="40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55576" y="476672"/>
            <a:ext cx="7992888" cy="940966"/>
          </a:xfrm>
        </p:spPr>
        <p:txBody>
          <a:bodyPr>
            <a:normAutofit fontScale="90000"/>
          </a:bodyPr>
          <a:lstStyle/>
          <a:p>
            <a:pPr marL="742950" indent="-742950"/>
            <a:r>
              <a:rPr lang="tr-TR" dirty="0" smtClean="0"/>
              <a:t/>
            </a:r>
            <a:br>
              <a:rPr lang="tr-TR" dirty="0" smtClean="0"/>
            </a:br>
            <a:r>
              <a:rPr lang="tr-TR" dirty="0" smtClean="0"/>
              <a:t/>
            </a:r>
            <a:br>
              <a:rPr lang="tr-TR" dirty="0" smtClean="0"/>
            </a:br>
            <a:endParaRPr lang="tr-TR" dirty="0"/>
          </a:p>
        </p:txBody>
      </p:sp>
      <p:sp>
        <p:nvSpPr>
          <p:cNvPr id="3" name="2 İçerik Yer Tutucusu"/>
          <p:cNvSpPr>
            <a:spLocks noGrp="1"/>
          </p:cNvSpPr>
          <p:nvPr>
            <p:ph idx="1"/>
          </p:nvPr>
        </p:nvSpPr>
        <p:spPr>
          <a:xfrm>
            <a:off x="457200" y="1196752"/>
            <a:ext cx="8229600" cy="4929411"/>
          </a:xfrm>
        </p:spPr>
        <p:txBody>
          <a:bodyPr/>
          <a:lstStyle/>
          <a:p>
            <a:r>
              <a:rPr lang="tr-TR" dirty="0" smtClean="0"/>
              <a:t>Stok, organik üretimden gelmeli  </a:t>
            </a:r>
          </a:p>
          <a:p>
            <a:r>
              <a:rPr lang="tr-TR" dirty="0" smtClean="0"/>
              <a:t>mümkünse yerli türler tercih edilmelidir. </a:t>
            </a:r>
          </a:p>
          <a:p>
            <a:r>
              <a:rPr lang="tr-TR" dirty="0" smtClean="0"/>
              <a:t>Genetik olarak </a:t>
            </a:r>
            <a:r>
              <a:rPr lang="tr-TR" dirty="0" err="1" smtClean="0"/>
              <a:t>modifiye</a:t>
            </a:r>
            <a:r>
              <a:rPr lang="tr-TR" dirty="0" smtClean="0"/>
              <a:t> organizmalar( GMO) ve </a:t>
            </a:r>
            <a:r>
              <a:rPr lang="tr-TR" dirty="0" err="1" smtClean="0"/>
              <a:t>Transgenik</a:t>
            </a:r>
            <a:r>
              <a:rPr lang="tr-TR" dirty="0" smtClean="0"/>
              <a:t> balıklar kullanılamaz. </a:t>
            </a:r>
          </a:p>
          <a:p>
            <a:endParaRPr lang="tr-TR" dirty="0"/>
          </a:p>
        </p:txBody>
      </p:sp>
      <p:sp>
        <p:nvSpPr>
          <p:cNvPr id="5" name="4 Metin kutusu"/>
          <p:cNvSpPr txBox="1"/>
          <p:nvPr/>
        </p:nvSpPr>
        <p:spPr>
          <a:xfrm>
            <a:off x="755576" y="404664"/>
            <a:ext cx="5472608" cy="646331"/>
          </a:xfrm>
          <a:prstGeom prst="rect">
            <a:avLst/>
          </a:prstGeom>
          <a:noFill/>
        </p:spPr>
        <p:txBody>
          <a:bodyPr wrap="square" rtlCol="0">
            <a:spAutoFit/>
          </a:bodyPr>
          <a:lstStyle/>
          <a:p>
            <a:pPr marL="514350" indent="-514350"/>
            <a:r>
              <a:rPr lang="tr-TR" sz="3600" b="1" dirty="0" smtClean="0">
                <a:solidFill>
                  <a:schemeClr val="tx2">
                    <a:lumMod val="60000"/>
                    <a:lumOff val="40000"/>
                  </a:schemeClr>
                </a:solidFill>
              </a:rPr>
              <a:t>2.    Stok türü ve orijini</a:t>
            </a:r>
          </a:p>
        </p:txBody>
      </p:sp>
      <p:pic>
        <p:nvPicPr>
          <p:cNvPr id="6" name="irc_mi" descr="http://www.prusacarp.com/image/data/prusacarp/sazan%20yemleri/pellets/sardine.jpg"/>
          <p:cNvPicPr/>
          <p:nvPr/>
        </p:nvPicPr>
        <p:blipFill>
          <a:blip r:embed="rId2" cstate="print"/>
          <a:srcRect/>
          <a:stretch>
            <a:fillRect/>
          </a:stretch>
        </p:blipFill>
        <p:spPr bwMode="auto">
          <a:xfrm>
            <a:off x="827584" y="3429000"/>
            <a:ext cx="7704856" cy="309634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1044624" y="188640"/>
            <a:ext cx="9731424" cy="1008112"/>
          </a:xfrm>
        </p:spPr>
        <p:txBody>
          <a:bodyPr/>
          <a:lstStyle/>
          <a:p>
            <a:r>
              <a:rPr lang="tr-TR" b="1" dirty="0" smtClean="0">
                <a:solidFill>
                  <a:schemeClr val="tx2">
                    <a:lumMod val="60000"/>
                    <a:lumOff val="40000"/>
                  </a:schemeClr>
                </a:solidFill>
              </a:rPr>
              <a:t>3.  Yetiştiricilik</a:t>
            </a:r>
            <a:endParaRPr lang="tr-TR" b="1" dirty="0">
              <a:solidFill>
                <a:schemeClr val="tx2">
                  <a:lumMod val="60000"/>
                  <a:lumOff val="40000"/>
                </a:schemeClr>
              </a:solidFill>
            </a:endParaRPr>
          </a:p>
        </p:txBody>
      </p:sp>
      <p:sp>
        <p:nvSpPr>
          <p:cNvPr id="3" name="2 İçerik Yer Tutucusu"/>
          <p:cNvSpPr>
            <a:spLocks noGrp="1"/>
          </p:cNvSpPr>
          <p:nvPr>
            <p:ph idx="1"/>
          </p:nvPr>
        </p:nvSpPr>
        <p:spPr>
          <a:xfrm>
            <a:off x="457200" y="1052736"/>
            <a:ext cx="8229600" cy="5472608"/>
          </a:xfrm>
        </p:spPr>
        <p:txBody>
          <a:bodyPr>
            <a:normAutofit fontScale="70000" lnSpcReduction="20000"/>
          </a:bodyPr>
          <a:lstStyle/>
          <a:p>
            <a:r>
              <a:rPr lang="tr-TR" sz="3300" dirty="0" smtClean="0"/>
              <a:t>Üretim sürdürülebilir olmalı, kaynaklar etkin şekilde kullanılmalı ve üretim girdilerinde çiftlik dışına bağımlılık minimum düzeyde tutulmalıdır.</a:t>
            </a:r>
          </a:p>
          <a:p>
            <a:r>
              <a:rPr lang="tr-TR" sz="3300" dirty="0" smtClean="0"/>
              <a:t>İşletmedeki hayvanların refahı gözetilir. </a:t>
            </a:r>
          </a:p>
          <a:p>
            <a:r>
              <a:rPr lang="tr-TR" sz="3300" dirty="0" smtClean="0"/>
              <a:t>Stok yoğunluğu </a:t>
            </a:r>
            <a:r>
              <a:rPr lang="tr-TR" sz="3300" dirty="0" err="1" smtClean="0"/>
              <a:t>entansif</a:t>
            </a:r>
            <a:r>
              <a:rPr lang="tr-TR" sz="3300" dirty="0" smtClean="0"/>
              <a:t> üretime oranla  daha </a:t>
            </a:r>
            <a:r>
              <a:rPr lang="tr-TR" sz="3300" u="sng" dirty="0" smtClean="0"/>
              <a:t>düşüktür . </a:t>
            </a:r>
            <a:r>
              <a:rPr lang="tr-TR" sz="3300" dirty="0" smtClean="0"/>
              <a:t>(Alabalıklar için genellikle, ortalama stok yoğunluğu 10 kg/m3). </a:t>
            </a:r>
          </a:p>
          <a:p>
            <a:r>
              <a:rPr lang="tr-TR" sz="3300" dirty="0" smtClean="0"/>
              <a:t>Aynı türden alınmış olsa dahi </a:t>
            </a:r>
            <a:r>
              <a:rPr lang="tr-TR" sz="3300" b="1" dirty="0" smtClean="0">
                <a:solidFill>
                  <a:srgbClr val="FC3AE5"/>
                </a:solidFill>
              </a:rPr>
              <a:t>hormon </a:t>
            </a:r>
            <a:r>
              <a:rPr lang="tr-TR" sz="3300" dirty="0" smtClean="0"/>
              <a:t>kullanımına müsaade </a:t>
            </a:r>
            <a:r>
              <a:rPr lang="tr-TR" sz="3300" b="1" u="sng" dirty="0" smtClean="0">
                <a:solidFill>
                  <a:srgbClr val="FF29E6"/>
                </a:solidFill>
              </a:rPr>
              <a:t>edilmez. </a:t>
            </a:r>
          </a:p>
          <a:p>
            <a:r>
              <a:rPr lang="tr-TR" sz="3300" dirty="0" smtClean="0"/>
              <a:t>Havuz yapısı, balığın yaşadığı doğal ortamla uyumlu olmalıdır (yapay barınak ve gölgelikler vb. yapılar kullanılabilir). </a:t>
            </a:r>
          </a:p>
          <a:p>
            <a:r>
              <a:rPr lang="tr-TR" sz="3300" dirty="0" smtClean="0"/>
              <a:t>Antibiyotikler, balık etine renk verici sentetik pigmentler ve sentetik iştah açıcılar</a:t>
            </a:r>
            <a:r>
              <a:rPr lang="tr-TR" sz="3300" u="sng" dirty="0" smtClean="0"/>
              <a:t> kullanılamaz. </a:t>
            </a:r>
            <a:r>
              <a:rPr lang="tr-TR" sz="3300" dirty="0" smtClean="0"/>
              <a:t>Doğal renk vericilere (karides kabuğu, </a:t>
            </a:r>
            <a:r>
              <a:rPr lang="tr-TR" sz="3300" dirty="0" err="1" smtClean="0"/>
              <a:t>phaffia</a:t>
            </a:r>
            <a:r>
              <a:rPr lang="tr-TR" sz="3300" dirty="0" smtClean="0"/>
              <a:t> </a:t>
            </a:r>
            <a:r>
              <a:rPr lang="tr-TR" sz="3300" dirty="0" err="1" smtClean="0"/>
              <a:t>mayasıvb</a:t>
            </a:r>
            <a:r>
              <a:rPr lang="tr-TR" sz="3300" dirty="0" smtClean="0"/>
              <a:t>.) izin verilir.</a:t>
            </a:r>
          </a:p>
          <a:p>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564904"/>
            <a:ext cx="8147248" cy="4032448"/>
          </a:xfrm>
        </p:spPr>
        <p:txBody>
          <a:bodyPr>
            <a:normAutofit/>
          </a:bodyPr>
          <a:lstStyle/>
          <a:p>
            <a:r>
              <a:rPr lang="tr-TR" b="1" dirty="0" smtClean="0">
                <a:solidFill>
                  <a:srgbClr val="FF29E6"/>
                </a:solidFill>
              </a:rPr>
              <a:t>Yemler,</a:t>
            </a:r>
            <a:r>
              <a:rPr lang="tr-TR" dirty="0" smtClean="0"/>
              <a:t> yetiştirilen türün doğal gereksinimini sağladığı gibi doğal lezzeti </a:t>
            </a:r>
            <a:r>
              <a:rPr lang="tr-TR" dirty="0" err="1" smtClean="0"/>
              <a:t>bozmamalıdr</a:t>
            </a:r>
            <a:r>
              <a:rPr lang="tr-TR" dirty="0" smtClean="0"/>
              <a:t>. </a:t>
            </a:r>
          </a:p>
          <a:p>
            <a:r>
              <a:rPr lang="tr-TR" dirty="0" smtClean="0"/>
              <a:t>Hayvansal orijinli kan unu, kemik unu gibi sentetik  ürünler veya kimyasal muamele görmüş  yemler kullanılamaz. </a:t>
            </a:r>
          </a:p>
          <a:p>
            <a:r>
              <a:rPr lang="tr-TR" dirty="0" smtClean="0"/>
              <a:t>Yemler doğadan yakalanan balık ve balık ürünleri, organik tarım metotlarına uygun olarak elde edilmiş balık ve bitkisel ürünlerden yapılmış olmalıdır. </a:t>
            </a:r>
          </a:p>
          <a:p>
            <a:r>
              <a:rPr lang="tr-TR" dirty="0" smtClean="0"/>
              <a:t>Yem olarak balık unu ve yağı kullanılacaksa bu maddelerin kaynağı sürdürülebilir olmalıdır. </a:t>
            </a:r>
          </a:p>
          <a:p>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396552" y="274638"/>
            <a:ext cx="9083352" cy="1143000"/>
          </a:xfrm>
        </p:spPr>
        <p:txBody>
          <a:bodyPr>
            <a:normAutofit fontScale="90000"/>
          </a:bodyPr>
          <a:lstStyle/>
          <a:p>
            <a:r>
              <a:rPr lang="tr-TR" b="1" dirty="0" smtClean="0">
                <a:solidFill>
                  <a:schemeClr val="tx2">
                    <a:lumMod val="60000"/>
                    <a:lumOff val="40000"/>
                  </a:schemeClr>
                </a:solidFill>
              </a:rPr>
              <a:t>4. Hastalıklar ve tedavi </a:t>
            </a:r>
            <a:r>
              <a:rPr lang="tr-TR" dirty="0" smtClean="0"/>
              <a:t/>
            </a:r>
            <a:br>
              <a:rPr lang="tr-TR" dirty="0" smtClean="0"/>
            </a:br>
            <a:endParaRPr lang="tr-TR" dirty="0"/>
          </a:p>
        </p:txBody>
      </p:sp>
      <p:sp>
        <p:nvSpPr>
          <p:cNvPr id="3" name="2 İçerik Yer Tutucusu"/>
          <p:cNvSpPr>
            <a:spLocks noGrp="1"/>
          </p:cNvSpPr>
          <p:nvPr>
            <p:ph idx="1"/>
          </p:nvPr>
        </p:nvSpPr>
        <p:spPr>
          <a:xfrm>
            <a:off x="457200" y="1052736"/>
            <a:ext cx="8229600" cy="5472608"/>
          </a:xfrm>
        </p:spPr>
        <p:txBody>
          <a:bodyPr>
            <a:normAutofit/>
          </a:bodyPr>
          <a:lstStyle/>
          <a:p>
            <a:r>
              <a:rPr lang="tr-TR" dirty="0" smtClean="0"/>
              <a:t>Öncelikle balığın hastalanmaması için koruyucu tedbirler alınmalıdır (stok yoğunluğu düşük olmalı, düzenli sağlık kontrolü yapılmalı, ölü balıklar hemen havuzdan uzaklaştırılmalı ve stres faktörleri minimuma indirilmelidir). </a:t>
            </a:r>
          </a:p>
          <a:p>
            <a:r>
              <a:rPr lang="tr-TR" dirty="0" smtClean="0"/>
              <a:t>Hastalık durumunda ise öncelikle doğal tedavi yöntemleri (</a:t>
            </a:r>
            <a:r>
              <a:rPr lang="tr-TR" dirty="0" err="1" smtClean="0"/>
              <a:t>homeopatik</a:t>
            </a:r>
            <a:r>
              <a:rPr lang="tr-TR" dirty="0" smtClean="0"/>
              <a:t> yöntemler) kullanılmalıdır. </a:t>
            </a:r>
          </a:p>
          <a:p>
            <a:r>
              <a:rPr lang="tr-TR" dirty="0" smtClean="0"/>
              <a:t>Sentetik kimyasal ilaçlara, antibiyotiklere izin verilmez. </a:t>
            </a:r>
          </a:p>
          <a:p>
            <a:r>
              <a:rPr lang="tr-TR" dirty="0" smtClean="0"/>
              <a:t>Doğadaki bazı bitkiler; (sarımsak, sütleğen, sumak, acı pelin, günlük, eğrelti otu, at kestanesi, tespih ağacı türleri) ve tropik bitkilerden elde edilen preparatları kullanılabilir. </a:t>
            </a:r>
          </a:p>
          <a:p>
            <a:r>
              <a:rPr lang="tr-TR" dirty="0" smtClean="0"/>
              <a:t>Hastalıklarla mücadelede ve havuz-ekipman dezenfeksiyonunda bazı inorganik bileşiklerin(hidrojen peroksit, kaya tuzu, sönmemiş kireç, sodyum </a:t>
            </a:r>
            <a:r>
              <a:rPr lang="tr-TR" dirty="0" err="1" smtClean="0"/>
              <a:t>hipoklorit</a:t>
            </a:r>
            <a:r>
              <a:rPr lang="tr-TR" dirty="0" smtClean="0"/>
              <a:t>) kullanımına izin verilebilir. </a:t>
            </a:r>
          </a:p>
          <a:p>
            <a:r>
              <a:rPr lang="tr-TR" dirty="0" smtClean="0"/>
              <a:t>Doğada </a:t>
            </a:r>
            <a:r>
              <a:rPr lang="tr-TR" dirty="0" err="1" smtClean="0"/>
              <a:t>toksik</a:t>
            </a:r>
            <a:r>
              <a:rPr lang="tr-TR" dirty="0" smtClean="0"/>
              <a:t> olmayan organik bileşiklerin (formik asit, sitrik asit, alkol vb.) kullanımına izin verilir.</a:t>
            </a:r>
            <a:endParaRPr lang="tr-T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684584" y="274638"/>
            <a:ext cx="9371384" cy="1143000"/>
          </a:xfrm>
        </p:spPr>
        <p:txBody>
          <a:bodyPr>
            <a:normAutofit fontScale="90000"/>
          </a:bodyPr>
          <a:lstStyle/>
          <a:p>
            <a:r>
              <a:rPr lang="tr-TR" b="1" dirty="0" smtClean="0">
                <a:solidFill>
                  <a:schemeClr val="tx2">
                    <a:lumMod val="60000"/>
                    <a:lumOff val="40000"/>
                  </a:schemeClr>
                </a:solidFill>
              </a:rPr>
              <a:t>5.   Diğer </a:t>
            </a:r>
            <a:r>
              <a:rPr lang="tr-TR" dirty="0" smtClean="0"/>
              <a:t/>
            </a:r>
            <a:br>
              <a:rPr lang="tr-TR" dirty="0" smtClean="0"/>
            </a:br>
            <a:endParaRPr lang="tr-TR" dirty="0"/>
          </a:p>
        </p:txBody>
      </p:sp>
      <p:sp>
        <p:nvSpPr>
          <p:cNvPr id="3" name="2 İçerik Yer Tutucusu"/>
          <p:cNvSpPr>
            <a:spLocks noGrp="1"/>
          </p:cNvSpPr>
          <p:nvPr>
            <p:ph idx="1"/>
          </p:nvPr>
        </p:nvSpPr>
        <p:spPr>
          <a:xfrm>
            <a:off x="457200" y="1124745"/>
            <a:ext cx="8229600" cy="4392488"/>
          </a:xfrm>
        </p:spPr>
        <p:txBody>
          <a:bodyPr>
            <a:normAutofit/>
          </a:bodyPr>
          <a:lstStyle/>
          <a:p>
            <a:r>
              <a:rPr lang="tr-TR" dirty="0" smtClean="0"/>
              <a:t>İşletmede canlı-ölü miktarları, yemleme, su özellikleri ve tedavi uygulamaları ile ilgili detaylı ve muntazam kayıt tutulmalıdır. Balıkların yakalanması, boylanması, taşınması ve kesimi esnasında aşırı stres oluşturmayacak yöntemler uygulanmalıdır. </a:t>
            </a:r>
          </a:p>
          <a:p>
            <a:r>
              <a:rPr lang="tr-TR" dirty="0" smtClean="0"/>
              <a:t>Tesisten çıkan kirliliğin çevreye zarar vermemesi için gerekli önlemler alınır. </a:t>
            </a:r>
          </a:p>
          <a:p>
            <a:endParaRPr lang="tr-TR" dirty="0" smtClean="0"/>
          </a:p>
          <a:p>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36912"/>
            <a:ext cx="8219256" cy="3489251"/>
          </a:xfrm>
        </p:spPr>
        <p:txBody>
          <a:bodyPr>
            <a:normAutofit/>
          </a:bodyPr>
          <a:lstStyle/>
          <a:p>
            <a:r>
              <a:rPr lang="tr-TR" dirty="0" smtClean="0"/>
              <a:t>Peki organik balık nedir?</a:t>
            </a:r>
          </a:p>
          <a:p>
            <a:pPr>
              <a:buNone/>
            </a:pPr>
            <a:r>
              <a:rPr lang="tr-TR" dirty="0"/>
              <a:t> </a:t>
            </a:r>
            <a:r>
              <a:rPr lang="tr-TR" dirty="0" smtClean="0"/>
              <a:t>   Doğal </a:t>
            </a:r>
            <a:r>
              <a:rPr lang="tr-TR" dirty="0"/>
              <a:t>koşullar altında, hiçbir koruyucu katkı maddesi ve genetik modifikasyona maruz bırakılmamış organik tarım prensiplerine göre üretilmiş, tamamen doğal olan hammaddelerden hazırlanan yemlerle beslenen ve bir kontrol kuruluşunda sertifikalanan balıklar </a:t>
            </a:r>
            <a:r>
              <a:rPr lang="tr-TR" b="1" dirty="0">
                <a:solidFill>
                  <a:srgbClr val="FF29E6"/>
                </a:solidFill>
              </a:rPr>
              <a:t>“Organik Balık”</a:t>
            </a:r>
            <a:r>
              <a:rPr lang="tr-TR" dirty="0">
                <a:solidFill>
                  <a:srgbClr val="FF29E6"/>
                </a:solidFill>
              </a:rPr>
              <a:t> </a:t>
            </a:r>
            <a:r>
              <a:rPr lang="tr-TR" dirty="0"/>
              <a:t>olarak </a:t>
            </a:r>
            <a:r>
              <a:rPr lang="tr-TR" dirty="0" smtClean="0"/>
              <a:t>adlandırılır.</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276872"/>
            <a:ext cx="8003232" cy="4104456"/>
          </a:xfrm>
        </p:spPr>
        <p:txBody>
          <a:bodyPr>
            <a:normAutofit/>
          </a:bodyPr>
          <a:lstStyle/>
          <a:p>
            <a:pPr>
              <a:buNone/>
            </a:pPr>
            <a:r>
              <a:rPr lang="tr-TR" dirty="0" smtClean="0"/>
              <a:t>      </a:t>
            </a:r>
          </a:p>
          <a:p>
            <a:pPr>
              <a:buNone/>
            </a:pPr>
            <a:r>
              <a:rPr lang="tr-TR" dirty="0" smtClean="0"/>
              <a:t>    Bu </a:t>
            </a:r>
            <a:r>
              <a:rPr lang="tr-TR" dirty="0"/>
              <a:t>ilk girişimi, som ve gökkuşağı alabalığının pazara girişi izlemiştir. </a:t>
            </a:r>
            <a:r>
              <a:rPr lang="tr-TR" u="sng" dirty="0"/>
              <a:t>İlk organik alabalık </a:t>
            </a:r>
            <a:r>
              <a:rPr lang="tr-TR" dirty="0"/>
              <a:t>ise </a:t>
            </a:r>
            <a:r>
              <a:rPr lang="tr-TR" b="1" dirty="0">
                <a:solidFill>
                  <a:srgbClr val="FF29E6"/>
                </a:solidFill>
              </a:rPr>
              <a:t>1998</a:t>
            </a:r>
            <a:r>
              <a:rPr lang="tr-TR" dirty="0"/>
              <a:t> yılında İngiltere’de satışa sunulmuştur. Atlantik som balığı </a:t>
            </a:r>
            <a:r>
              <a:rPr lang="tr-TR" dirty="0" smtClean="0"/>
              <a:t>,karides ,sazan ve </a:t>
            </a:r>
            <a:r>
              <a:rPr lang="tr-TR" dirty="0"/>
              <a:t>gökkuşağı alabalığı </a:t>
            </a:r>
            <a:r>
              <a:rPr lang="tr-TR" dirty="0" smtClean="0"/>
              <a:t>organik </a:t>
            </a:r>
            <a:r>
              <a:rPr lang="tr-TR" dirty="0"/>
              <a:t>standartlara göre üretilmiş ve sertifikalanmış türler arasındadır. Bununla birlikte, çipura </a:t>
            </a:r>
            <a:r>
              <a:rPr lang="tr-TR" dirty="0" smtClean="0"/>
              <a:t>, deniz </a:t>
            </a:r>
            <a:r>
              <a:rPr lang="tr-TR" dirty="0" err="1"/>
              <a:t>levregi</a:t>
            </a:r>
            <a:r>
              <a:rPr lang="tr-TR" dirty="0"/>
              <a:t> </a:t>
            </a:r>
            <a:r>
              <a:rPr lang="tr-TR" dirty="0" smtClean="0"/>
              <a:t>,</a:t>
            </a:r>
            <a:r>
              <a:rPr lang="tr-TR" dirty="0" err="1" smtClean="0"/>
              <a:t>tilapya</a:t>
            </a:r>
            <a:r>
              <a:rPr lang="tr-TR" dirty="0" smtClean="0"/>
              <a:t> ,midye, </a:t>
            </a:r>
            <a:r>
              <a:rPr lang="tr-TR" dirty="0" err="1"/>
              <a:t>charr</a:t>
            </a:r>
            <a:r>
              <a:rPr lang="tr-TR" dirty="0"/>
              <a:t> </a:t>
            </a:r>
            <a:r>
              <a:rPr lang="tr-TR" dirty="0" smtClean="0"/>
              <a:t>ve </a:t>
            </a:r>
            <a:r>
              <a:rPr lang="tr-TR" dirty="0"/>
              <a:t>mersin </a:t>
            </a:r>
            <a:r>
              <a:rPr lang="tr-TR" dirty="0" smtClean="0"/>
              <a:t>balığının </a:t>
            </a:r>
            <a:r>
              <a:rPr lang="tr-TR" dirty="0"/>
              <a:t>da “organik” olarak üretimine başlanmıştır.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8229600" cy="5361459"/>
          </a:xfrm>
        </p:spPr>
        <p:txBody>
          <a:bodyPr>
            <a:normAutofit/>
          </a:bodyPr>
          <a:lstStyle/>
          <a:p>
            <a:r>
              <a:rPr lang="tr-TR" dirty="0"/>
              <a:t>Organik su ürünleri yetiştiriciliği konusundaki çalışmalar </a:t>
            </a:r>
            <a:r>
              <a:rPr lang="tr-TR" dirty="0" smtClean="0"/>
              <a:t>Avrupa’da ise; </a:t>
            </a:r>
            <a:r>
              <a:rPr lang="tr-TR" dirty="0"/>
              <a:t>1990'lı yılların ortalarında başlamıştır. </a:t>
            </a:r>
            <a:endParaRPr lang="tr-TR" dirty="0" smtClean="0"/>
          </a:p>
          <a:p>
            <a:r>
              <a:rPr lang="tr-TR" dirty="0" smtClean="0"/>
              <a:t>Almanya </a:t>
            </a:r>
            <a:r>
              <a:rPr lang="tr-TR" dirty="0"/>
              <a:t>ve </a:t>
            </a:r>
            <a:r>
              <a:rPr lang="tr-TR" dirty="0" smtClean="0"/>
              <a:t>Hollanda’da </a:t>
            </a:r>
            <a:r>
              <a:rPr lang="tr-TR" dirty="0" err="1"/>
              <a:t>salmon</a:t>
            </a:r>
            <a:r>
              <a:rPr lang="tr-TR" dirty="0"/>
              <a:t>, </a:t>
            </a:r>
            <a:r>
              <a:rPr lang="tr-TR" dirty="0" err="1"/>
              <a:t>Avusturalya’da</a:t>
            </a:r>
            <a:r>
              <a:rPr lang="tr-TR" dirty="0"/>
              <a:t> kum midyesi ve kara midye, Ekvator’da karides organik şartlarda üretilmekte ve </a:t>
            </a:r>
            <a:r>
              <a:rPr lang="tr-TR" dirty="0" smtClean="0"/>
              <a:t>genellikle büyük </a:t>
            </a:r>
            <a:r>
              <a:rPr lang="tr-TR" dirty="0"/>
              <a:t>marketlerde tüketicilere sunulmaktadır. </a:t>
            </a:r>
            <a:endParaRPr lang="tr-TR" dirty="0" smtClean="0"/>
          </a:p>
          <a:p>
            <a:r>
              <a:rPr lang="tr-TR" b="1" dirty="0" smtClean="0">
                <a:solidFill>
                  <a:srgbClr val="FC3AE5"/>
                </a:solidFill>
              </a:rPr>
              <a:t>Organik </a:t>
            </a:r>
            <a:r>
              <a:rPr lang="tr-TR" b="1" dirty="0">
                <a:solidFill>
                  <a:srgbClr val="FC3AE5"/>
                </a:solidFill>
              </a:rPr>
              <a:t>bitkisel üretimdeki kural ve standartların organik balık yetiştiriciliğinde de </a:t>
            </a:r>
            <a:r>
              <a:rPr lang="tr-TR" b="1" dirty="0" smtClean="0">
                <a:solidFill>
                  <a:srgbClr val="FC3AE5"/>
                </a:solidFill>
              </a:rPr>
              <a:t>uygulanmasının </a:t>
            </a:r>
            <a:r>
              <a:rPr lang="tr-TR" b="1" dirty="0">
                <a:solidFill>
                  <a:srgbClr val="FC3AE5"/>
                </a:solidFill>
              </a:rPr>
              <a:t>zorluğu ve </a:t>
            </a:r>
            <a:r>
              <a:rPr lang="tr-TR" b="1" dirty="0" smtClean="0">
                <a:solidFill>
                  <a:srgbClr val="FC3AE5"/>
                </a:solidFill>
              </a:rPr>
              <a:t>tüketici tercihlerindeki </a:t>
            </a:r>
            <a:r>
              <a:rPr lang="tr-TR" b="1" dirty="0">
                <a:solidFill>
                  <a:srgbClr val="FC3AE5"/>
                </a:solidFill>
              </a:rPr>
              <a:t>farklılıklar sebebiyle, organik balık yetiştiriciliği bu ülkelerde, bitkisel organik </a:t>
            </a:r>
            <a:r>
              <a:rPr lang="tr-TR" b="1" dirty="0" smtClean="0">
                <a:solidFill>
                  <a:srgbClr val="FC3AE5"/>
                </a:solidFill>
              </a:rPr>
              <a:t>üretimden </a:t>
            </a:r>
            <a:r>
              <a:rPr lang="tr-TR" b="1" dirty="0">
                <a:solidFill>
                  <a:srgbClr val="FC3AE5"/>
                </a:solidFill>
              </a:rPr>
              <a:t>daha yavaş bir seyirle gelişmektedir.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564904"/>
            <a:ext cx="8219256" cy="3561259"/>
          </a:xfrm>
        </p:spPr>
        <p:txBody>
          <a:bodyPr/>
          <a:lstStyle/>
          <a:p>
            <a:r>
              <a:rPr lang="tr-TR" b="1" dirty="0">
                <a:solidFill>
                  <a:schemeClr val="tx2">
                    <a:lumMod val="60000"/>
                    <a:lumOff val="40000"/>
                  </a:schemeClr>
                </a:solidFill>
              </a:rPr>
              <a:t>Son istatistiklere göre Dünya’da en çok üretimi yapılan organik sertifikalı su ürünleri </a:t>
            </a:r>
            <a:r>
              <a:rPr lang="tr-TR" dirty="0" smtClean="0"/>
              <a:t>;</a:t>
            </a:r>
          </a:p>
          <a:p>
            <a:pPr>
              <a:buNone/>
            </a:pPr>
            <a:r>
              <a:rPr lang="tr-TR" dirty="0" smtClean="0"/>
              <a:t>    </a:t>
            </a:r>
            <a:r>
              <a:rPr lang="tr-TR" u="sng" dirty="0" smtClean="0"/>
              <a:t>som </a:t>
            </a:r>
            <a:r>
              <a:rPr lang="tr-TR" u="sng" dirty="0"/>
              <a:t>balığı, alabalık, sazan, ot sazanı, çipura, deniz levreği, </a:t>
            </a:r>
            <a:r>
              <a:rPr lang="tr-TR" u="sng" dirty="0" err="1"/>
              <a:t>tilapya</a:t>
            </a:r>
            <a:r>
              <a:rPr lang="tr-TR" u="sng" dirty="0"/>
              <a:t>, midye, mersin balığı ve </a:t>
            </a:r>
            <a:r>
              <a:rPr lang="tr-TR" u="sng" dirty="0" err="1" smtClean="0"/>
              <a:t>mikroalglerdir</a:t>
            </a:r>
            <a:r>
              <a:rPr lang="tr-TR" u="sng" dirty="0" smtClean="0"/>
              <a:t>.</a:t>
            </a:r>
            <a:endParaRPr lang="tr-TR" u="sng" dirty="0"/>
          </a:p>
          <a:p>
            <a:endParaRPr lang="tr-TR" dirty="0" smtClean="0"/>
          </a:p>
          <a:p>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80728"/>
            <a:ext cx="8147248" cy="5256584"/>
          </a:xfrm>
        </p:spPr>
        <p:txBody>
          <a:bodyPr>
            <a:normAutofit/>
          </a:bodyPr>
          <a:lstStyle/>
          <a:p>
            <a:r>
              <a:rPr lang="tr-TR" b="1" dirty="0">
                <a:solidFill>
                  <a:schemeClr val="tx2">
                    <a:lumMod val="60000"/>
                    <a:lumOff val="40000"/>
                  </a:schemeClr>
                </a:solidFill>
              </a:rPr>
              <a:t>Türkiye’de</a:t>
            </a:r>
            <a:r>
              <a:rPr lang="tr-TR" b="1" dirty="0">
                <a:solidFill>
                  <a:srgbClr val="FC3AE5"/>
                </a:solidFill>
              </a:rPr>
              <a:t> </a:t>
            </a:r>
            <a:r>
              <a:rPr lang="tr-TR" b="1" dirty="0" smtClean="0">
                <a:solidFill>
                  <a:schemeClr val="tx2">
                    <a:lumMod val="60000"/>
                    <a:lumOff val="40000"/>
                  </a:schemeClr>
                </a:solidFill>
              </a:rPr>
              <a:t>organik su ürünleri üretimi ; </a:t>
            </a:r>
          </a:p>
          <a:p>
            <a:pPr>
              <a:buNone/>
            </a:pPr>
            <a:r>
              <a:rPr lang="tr-TR" dirty="0" smtClean="0"/>
              <a:t>    iç </a:t>
            </a:r>
            <a:r>
              <a:rPr lang="tr-TR" dirty="0"/>
              <a:t>sularda gökkuşağı alabalığı ve sazan, denizde ise çipura ve levrek yetiştirilen Türkiye’nin ilk organik su ürünleri üretimi projesi, </a:t>
            </a:r>
            <a:r>
              <a:rPr lang="tr-TR" b="1" dirty="0">
                <a:solidFill>
                  <a:srgbClr val="FF29E6"/>
                </a:solidFill>
              </a:rPr>
              <a:t>Rize </a:t>
            </a:r>
            <a:r>
              <a:rPr lang="tr-TR" b="1" dirty="0" smtClean="0">
                <a:solidFill>
                  <a:srgbClr val="FF29E6"/>
                </a:solidFill>
              </a:rPr>
              <a:t>Çayeli</a:t>
            </a:r>
            <a:r>
              <a:rPr lang="tr-TR" dirty="0" smtClean="0"/>
              <a:t>’nde </a:t>
            </a:r>
            <a:r>
              <a:rPr lang="tr-TR" dirty="0"/>
              <a:t>organik olarak Tarım İl Müdürlüğü tarafından 12 Kasım </a:t>
            </a:r>
            <a:r>
              <a:rPr lang="tr-TR" b="1" dirty="0">
                <a:solidFill>
                  <a:srgbClr val="FC3AE5"/>
                </a:solidFill>
              </a:rPr>
              <a:t>2006</a:t>
            </a:r>
            <a:r>
              <a:rPr lang="tr-TR" dirty="0">
                <a:solidFill>
                  <a:srgbClr val="FC3AE5"/>
                </a:solidFill>
              </a:rPr>
              <a:t> </a:t>
            </a:r>
            <a:r>
              <a:rPr lang="tr-TR" dirty="0"/>
              <a:t>tarihinde başlatılmıştır. </a:t>
            </a:r>
            <a:r>
              <a:rPr lang="tr-TR" dirty="0" smtClean="0"/>
              <a:t> Ülkemizde </a:t>
            </a:r>
            <a:r>
              <a:rPr lang="tr-TR" dirty="0"/>
              <a:t>organik tarım bilgi sistemine kayıtlı ilk ve tek su ürünleri yetiştiricilik projesiyle aynı zamanda ticari anlamdaki ilk organik alabalık yemi de üretilmiş oldu. Böylece dünyada 4 adet bulunan organik alabalık yem tesisi Rize’ye ve ülkemize kazandırılmıştır. </a:t>
            </a:r>
          </a:p>
          <a:p>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endParaRPr lang="tr-TR"/>
          </a:p>
        </p:txBody>
      </p:sp>
      <p:pic>
        <p:nvPicPr>
          <p:cNvPr id="1026" name="Picture 2" descr="D:\Documents and Settings\aytug bılısım\Desktop\tarim-mudurlugu-4.jpg"/>
          <p:cNvPicPr>
            <a:picLocks noChangeAspect="1" noChangeArrowheads="1"/>
          </p:cNvPicPr>
          <p:nvPr/>
        </p:nvPicPr>
        <p:blipFill>
          <a:blip r:embed="rId2" cstate="print"/>
          <a:srcRect/>
          <a:stretch>
            <a:fillRect/>
          </a:stretch>
        </p:blipFill>
        <p:spPr bwMode="auto">
          <a:xfrm>
            <a:off x="0" y="0"/>
            <a:ext cx="9144000" cy="6907020"/>
          </a:xfrm>
          <a:prstGeom prst="rect">
            <a:avLst/>
          </a:prstGeom>
          <a:noFill/>
        </p:spPr>
      </p:pic>
      <p:sp>
        <p:nvSpPr>
          <p:cNvPr id="6" name="5 Metin kutusu"/>
          <p:cNvSpPr txBox="1"/>
          <p:nvPr/>
        </p:nvSpPr>
        <p:spPr>
          <a:xfrm>
            <a:off x="5436096" y="332656"/>
            <a:ext cx="3384376" cy="923330"/>
          </a:xfrm>
          <a:prstGeom prst="rect">
            <a:avLst/>
          </a:prstGeom>
          <a:noFill/>
        </p:spPr>
        <p:txBody>
          <a:bodyPr wrap="square" rtlCol="0">
            <a:spAutoFit/>
          </a:bodyPr>
          <a:lstStyle/>
          <a:p>
            <a:r>
              <a:rPr lang="tr-TR" sz="5400" b="1" dirty="0" smtClean="0">
                <a:solidFill>
                  <a:srgbClr val="FC3AE5"/>
                </a:solidFill>
              </a:rPr>
              <a:t>Rize </a:t>
            </a:r>
            <a:r>
              <a:rPr lang="tr-TR" sz="5400" b="1" dirty="0">
                <a:solidFill>
                  <a:srgbClr val="FC3AE5"/>
                </a:solidFill>
              </a:rPr>
              <a:t>Ç</a:t>
            </a:r>
            <a:r>
              <a:rPr lang="tr-TR" sz="5400" b="1" dirty="0" smtClean="0">
                <a:solidFill>
                  <a:srgbClr val="FC3AE5"/>
                </a:solidFill>
              </a:rPr>
              <a:t>ayeli</a:t>
            </a:r>
            <a:endParaRPr lang="tr-TR" sz="5400" b="1" dirty="0">
              <a:solidFill>
                <a:srgbClr val="FC3AE5"/>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3 Resim" descr="http://www.ayder53.com/images/upload/organik-balik-ciftlikleri-denetlendi-875189_b.jpg"/>
          <p:cNvPicPr/>
          <p:nvPr/>
        </p:nvPicPr>
        <p:blipFill>
          <a:blip r:embed="rId2" cstate="print"/>
          <a:srcRect/>
          <a:stretch>
            <a:fillRect/>
          </a:stretch>
        </p:blipFill>
        <p:spPr bwMode="auto">
          <a:xfrm>
            <a:off x="0" y="0"/>
            <a:ext cx="9143999"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269</TotalTime>
  <Words>1371</Words>
  <Application>Microsoft Office PowerPoint</Application>
  <PresentationFormat>Ekran Gösterisi (4:3)</PresentationFormat>
  <Paragraphs>89</Paragraphs>
  <Slides>24</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24</vt:i4>
      </vt:variant>
    </vt:vector>
  </HeadingPairs>
  <TitlesOfParts>
    <vt:vector size="29" baseType="lpstr">
      <vt:lpstr>Arial</vt:lpstr>
      <vt:lpstr>Calibri</vt:lpstr>
      <vt:lpstr>Century Gothic</vt:lpstr>
      <vt:lpstr>Wingdings 3</vt:lpstr>
      <vt:lpstr>Duman</vt:lpstr>
      <vt:lpst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Yer seçimi ve çevresel etkileşim  </vt:lpstr>
      <vt:lpstr>PowerPoint Sunusu</vt:lpstr>
      <vt:lpstr>  </vt:lpstr>
      <vt:lpstr>3.  Yetiştiricilik</vt:lpstr>
      <vt:lpstr>PowerPoint Sunusu</vt:lpstr>
      <vt:lpstr>4. Hastalıklar ve tedavi  </vt:lpstr>
      <vt:lpstr>5.   Diğer  </vt:lpstr>
    </vt:vector>
  </TitlesOfParts>
  <Company>aytug bılısım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aytug bılısım</dc:creator>
  <cp:lastModifiedBy>Suzan Altınok</cp:lastModifiedBy>
  <cp:revision>29</cp:revision>
  <dcterms:created xsi:type="dcterms:W3CDTF">2013-12-13T21:35:56Z</dcterms:created>
  <dcterms:modified xsi:type="dcterms:W3CDTF">2017-12-13T13:53:50Z</dcterms:modified>
</cp:coreProperties>
</file>