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1"/>
  </p:sldMasterIdLst>
  <p:notesMasterIdLst>
    <p:notesMasterId r:id="rId22"/>
  </p:notesMasterIdLst>
  <p:handoutMasterIdLst>
    <p:handoutMasterId r:id="rId23"/>
  </p:handoutMasterIdLst>
  <p:sldIdLst>
    <p:sldId id="291" r:id="rId2"/>
    <p:sldId id="296" r:id="rId3"/>
    <p:sldId id="312" r:id="rId4"/>
    <p:sldId id="311" r:id="rId5"/>
    <p:sldId id="301" r:id="rId6"/>
    <p:sldId id="302" r:id="rId7"/>
    <p:sldId id="303" r:id="rId8"/>
    <p:sldId id="313" r:id="rId9"/>
    <p:sldId id="314" r:id="rId10"/>
    <p:sldId id="315" r:id="rId11"/>
    <p:sldId id="304" r:id="rId12"/>
    <p:sldId id="316" r:id="rId13"/>
    <p:sldId id="317" r:id="rId14"/>
    <p:sldId id="305" r:id="rId15"/>
    <p:sldId id="306" r:id="rId16"/>
    <p:sldId id="307" r:id="rId17"/>
    <p:sldId id="300" r:id="rId18"/>
    <p:sldId id="308" r:id="rId19"/>
    <p:sldId id="309" r:id="rId20"/>
    <p:sldId id="310" r:id="rId21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9E14DAF-25A7-49DA-BD38-FE76219F5B1B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6BC2ECB-3FDC-41E3-839A-3B876EF82E67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45CB3-61DA-4266-8F70-378C2C0B07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116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240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497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115253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0909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0473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6547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4867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2507A-C22B-462E-9B17-1EB927F515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388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A7484-E0F5-4D73-BB62-986ECDAAF5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349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0CAF-4D1C-4E34-B3D3-EB6CE65BE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407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BF530-55B0-4E7D-89BE-2E9C563026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297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91325-7D32-43B7-9E56-E61E633148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09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0236-E947-4C63-A0C5-F45D317E77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351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ECF57-9784-48E3-9D28-0F4F6DB0F8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004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3D0DA-1813-4487-9C6A-FF5E116029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705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5512-2454-491E-916C-A35A7D91A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244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744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B-309 BİYOKİMYA I </a:t>
            </a: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IX.HAFTA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Up-regulated enzymes in anaerobic glycolysis in p53- induced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20688"/>
            <a:ext cx="7272808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183044" y="5517232"/>
            <a:ext cx="72773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www.researchgate.net%2Ffigure%2FUp-regulated-enzymes-in-anaerobic-glycolysis-in-p53-induced-apoptosis_fig3_8426289&amp;psig=AOvVaw37R8TiopzWeFcIKn-9ax1A&amp;ust=1589394892341000&amp;source=images&amp;cd=vfe&amp;ved=0CAIQjRxqFwoTCOCBycP7rukCFQAAAAAdAAAAABAo</a:t>
            </a:r>
          </a:p>
        </p:txBody>
      </p:sp>
    </p:spTree>
    <p:extLst>
      <p:ext uri="{BB962C8B-B14F-4D97-AF65-F5344CB8AC3E}">
        <p14:creationId xmlns:p14="http://schemas.microsoft.com/office/powerpoint/2010/main" val="3045257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4000" dirty="0" smtClean="0"/>
              <a:t>Mikroorganizma ve mayalarda ise </a:t>
            </a:r>
            <a:r>
              <a:rPr lang="tr-TR" sz="4000" dirty="0" err="1" smtClean="0"/>
              <a:t>laktat</a:t>
            </a:r>
            <a:r>
              <a:rPr lang="tr-TR" sz="4000" dirty="0" smtClean="0"/>
              <a:t> yerine alkole dönüşüm gerçekleştirilir.</a:t>
            </a:r>
          </a:p>
          <a:p>
            <a:r>
              <a:rPr lang="tr-TR" sz="4000" dirty="0"/>
              <a:t>NADH </a:t>
            </a:r>
            <a:r>
              <a:rPr lang="tr-TR" sz="4000" dirty="0" err="1"/>
              <a:t>ın</a:t>
            </a:r>
            <a:r>
              <a:rPr lang="tr-TR" sz="4000" dirty="0"/>
              <a:t> </a:t>
            </a:r>
            <a:r>
              <a:rPr lang="tr-TR" sz="4000" dirty="0" err="1"/>
              <a:t>NAD</a:t>
            </a:r>
            <a:r>
              <a:rPr lang="tr-TR" sz="4000" baseline="30000" dirty="0" err="1"/>
              <a:t>+</a:t>
            </a:r>
            <a:r>
              <a:rPr lang="tr-TR" sz="4000" dirty="0" err="1"/>
              <a:t>ye</a:t>
            </a:r>
            <a:r>
              <a:rPr lang="tr-TR" sz="4000" dirty="0"/>
              <a:t> dönüşümü </a:t>
            </a:r>
            <a:r>
              <a:rPr lang="tr-TR" sz="4000" dirty="0" smtClean="0"/>
              <a:t>için </a:t>
            </a:r>
            <a:r>
              <a:rPr lang="tr-TR" sz="4000" dirty="0" err="1" smtClean="0"/>
              <a:t>piruvat</a:t>
            </a:r>
            <a:r>
              <a:rPr lang="tr-TR" sz="4000" dirty="0" smtClean="0"/>
              <a:t> önce </a:t>
            </a:r>
            <a:r>
              <a:rPr lang="tr-TR" sz="4000" dirty="0" err="1" smtClean="0"/>
              <a:t>asetaldehite</a:t>
            </a:r>
            <a:r>
              <a:rPr lang="tr-TR" sz="4000" dirty="0" smtClean="0"/>
              <a:t> ve sonraki aşamada etanole dönüştürülür.</a:t>
            </a:r>
            <a:endParaRPr lang="tr-TR" sz="4000" dirty="0"/>
          </a:p>
          <a:p>
            <a:endParaRPr lang="tr-TR" sz="4000" dirty="0" smtClean="0"/>
          </a:p>
          <a:p>
            <a:endParaRPr lang="tr-TR" sz="40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3352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File:Pyruvate decarb 1.svg - Wikimedia Comm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6148" name="Picture 4" descr="Kevin Ahern's Biochemistry (BB 450/550) at Oregon State Univers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837" y="1296515"/>
            <a:ext cx="8664897" cy="4076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303217" y="5373216"/>
            <a:ext cx="86924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https://www.google.com/url?sa=i&amp;url=https%3A%2F%2Foregonstate.edu%2Finstruct%2Fbb450%2Ffall14%2Flecture%2Fglycolysisoutline.html&amp;psig=AOvVaw0pQHKYbiPMQ0jgUQu4Rw0P&amp;ust=1589395242016000&amp;source=images&amp;cd=vfe&amp;ved=0CAIQjRxqFwoTCPCUten8rukCFQAAAAAdAAAAABAW</a:t>
            </a:r>
          </a:p>
        </p:txBody>
      </p:sp>
    </p:spTree>
    <p:extLst>
      <p:ext uri="{BB962C8B-B14F-4D97-AF65-F5344CB8AC3E}">
        <p14:creationId xmlns:p14="http://schemas.microsoft.com/office/powerpoint/2010/main" val="14672134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ARBOHYDRATE BIOSYNTHESIS - ppt 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76672"/>
            <a:ext cx="7272808" cy="520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071673" y="5678489"/>
            <a:ext cx="72166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>
                <a:solidFill>
                  <a:srgbClr val="FF0000"/>
                </a:solidFill>
              </a:rPr>
              <a:t>https://www.google.com/url?sa=i&amp;url=https%3A%2F%2Fslideplayer.com%2Fslide%2F4450269%2F&amp;psig=AOvVaw3ZaLxhF1wGXemEueQvypjJ&amp;ust=1589395464664000&amp;source=images&amp;cd=vfe&amp;ved=0CAIQjRxqFwoTCJCAptX9rukCFQAAAAAdAAAAABAa</a:t>
            </a:r>
          </a:p>
        </p:txBody>
      </p:sp>
    </p:spTree>
    <p:extLst>
      <p:ext uri="{BB962C8B-B14F-4D97-AF65-F5344CB8AC3E}">
        <p14:creationId xmlns:p14="http://schemas.microsoft.com/office/powerpoint/2010/main" val="1430054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sz="4000" dirty="0" err="1" smtClean="0"/>
              <a:t>Piruvat</a:t>
            </a:r>
            <a:r>
              <a:rPr lang="tr-TR" sz="4000" dirty="0" smtClean="0"/>
              <a:t> </a:t>
            </a:r>
            <a:r>
              <a:rPr lang="tr-TR" sz="4000" dirty="0" err="1" smtClean="0"/>
              <a:t>dekarboksilaz</a:t>
            </a:r>
            <a:r>
              <a:rPr lang="tr-TR" sz="4000" dirty="0" smtClean="0"/>
              <a:t> ve alkol </a:t>
            </a:r>
            <a:r>
              <a:rPr lang="tr-TR" sz="4000" dirty="0" err="1" smtClean="0"/>
              <a:t>dehirogenaz</a:t>
            </a:r>
            <a:r>
              <a:rPr lang="tr-TR" sz="4000" dirty="0" smtClean="0"/>
              <a:t> enzimleri, reaksiyonları detaylandırılacaktır.</a:t>
            </a:r>
          </a:p>
          <a:p>
            <a:endParaRPr lang="tr-TR" sz="4000" dirty="0" smtClean="0"/>
          </a:p>
          <a:p>
            <a:endParaRPr lang="tr-TR" sz="40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57373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4000" dirty="0" smtClean="0"/>
              <a:t>Memelilerde bazı dokuların </a:t>
            </a:r>
            <a:r>
              <a:rPr lang="tr-TR" sz="4000" dirty="0" err="1" smtClean="0"/>
              <a:t>metabolik</a:t>
            </a:r>
            <a:r>
              <a:rPr lang="tr-TR" sz="4000" dirty="0" smtClean="0"/>
              <a:t> aktivitelerini sürdürebilmeleri insan beyni ve sinir sistemi, eritrositler, testis, böbrek </a:t>
            </a:r>
            <a:r>
              <a:rPr lang="tr-TR" sz="4000" dirty="0" err="1" smtClean="0"/>
              <a:t>medullası</a:t>
            </a:r>
            <a:r>
              <a:rPr lang="tr-TR" sz="4000" dirty="0"/>
              <a:t> </a:t>
            </a:r>
            <a:r>
              <a:rPr lang="tr-TR" sz="4000" dirty="0" smtClean="0"/>
              <a:t>ve </a:t>
            </a:r>
            <a:r>
              <a:rPr lang="tr-TR" sz="4000" dirty="0" err="1" smtClean="0"/>
              <a:t>embriyonik</a:t>
            </a:r>
            <a:r>
              <a:rPr lang="tr-TR" sz="4000" dirty="0" smtClean="0"/>
              <a:t> dokular için </a:t>
            </a:r>
            <a:r>
              <a:rPr lang="tr-TR" sz="4000" dirty="0" err="1" smtClean="0"/>
              <a:t>glukoz</a:t>
            </a:r>
            <a:r>
              <a:rPr lang="tr-TR" sz="4000" dirty="0" smtClean="0"/>
              <a:t> ana ve tek yakıt kaynağıdır.</a:t>
            </a:r>
          </a:p>
          <a:p>
            <a:endParaRPr lang="tr-TR" sz="40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06571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sz="4000" dirty="0" smtClean="0"/>
              <a:t>Tüm </a:t>
            </a:r>
            <a:r>
              <a:rPr lang="tr-TR" sz="4000" dirty="0" err="1" smtClean="0"/>
              <a:t>glukozun</a:t>
            </a:r>
            <a:r>
              <a:rPr lang="tr-TR" sz="4000" dirty="0" smtClean="0"/>
              <a:t> yarısından fazlası kas ve karaciğerde glikojen şeklinde depolanır ve beyin burada depolanan enerjinin günde yaklaşık 120 gr </a:t>
            </a:r>
            <a:r>
              <a:rPr lang="tr-TR" sz="4000" dirty="0" err="1" smtClean="0"/>
              <a:t>mını</a:t>
            </a:r>
            <a:r>
              <a:rPr lang="tr-TR" sz="4000" dirty="0" smtClean="0"/>
              <a:t> kullanır.</a:t>
            </a:r>
          </a:p>
          <a:p>
            <a:endParaRPr lang="tr-TR" sz="40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27187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1285861"/>
            <a:ext cx="8229600" cy="392909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3600" smtClean="0"/>
              <a:t>DERSİMİZDE </a:t>
            </a:r>
            <a:r>
              <a:rPr lang="tr-TR" sz="3600" dirty="0" smtClean="0"/>
              <a:t>BU KONU İLE İLGİLİ BİYOKİMYASAL FORMÜLLER TAHTAYA YAZILARAK TARTIŞILACAK VE İŞLEYİŞ AÇIKLANACAKTIR.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85786" y="285728"/>
            <a:ext cx="7772400" cy="173672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KAYNAKÇA</a:t>
            </a:r>
            <a:br>
              <a:rPr lang="tr-TR" dirty="0" smtClean="0"/>
            </a:b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1928802"/>
            <a:ext cx="6400800" cy="370999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Başlıca Kaynak</a:t>
            </a:r>
            <a:r>
              <a:rPr lang="tr-TR" dirty="0" smtClean="0"/>
              <a:t>: </a:t>
            </a:r>
            <a:r>
              <a:rPr lang="tr-TR" dirty="0" err="1" smtClean="0"/>
              <a:t>Lehnınger</a:t>
            </a:r>
            <a:r>
              <a:rPr lang="tr-TR" dirty="0" smtClean="0"/>
              <a:t> </a:t>
            </a:r>
            <a:r>
              <a:rPr lang="tr-TR" dirty="0" smtClean="0"/>
              <a:t>Biyokimyanın İlkeleri, </a:t>
            </a:r>
            <a:r>
              <a:rPr lang="tr-TR" dirty="0" err="1" smtClean="0"/>
              <a:t>Davıd</a:t>
            </a:r>
            <a:r>
              <a:rPr lang="tr-TR" dirty="0" smtClean="0"/>
              <a:t> </a:t>
            </a:r>
            <a:r>
              <a:rPr lang="tr-TR" dirty="0" err="1" smtClean="0"/>
              <a:t>L.Nelson</a:t>
            </a:r>
            <a:r>
              <a:rPr lang="tr-TR" dirty="0" smtClean="0"/>
              <a:t>, </a:t>
            </a:r>
            <a:r>
              <a:rPr lang="tr-TR" dirty="0" err="1" smtClean="0"/>
              <a:t>Mıchael</a:t>
            </a:r>
            <a:r>
              <a:rPr lang="tr-TR" dirty="0" smtClean="0"/>
              <a:t> </a:t>
            </a:r>
            <a:r>
              <a:rPr lang="tr-TR" dirty="0" smtClean="0"/>
              <a:t>M. </a:t>
            </a:r>
            <a:r>
              <a:rPr lang="tr-TR" dirty="0" err="1" smtClean="0"/>
              <a:t>Cox</a:t>
            </a:r>
            <a:r>
              <a:rPr lang="tr-TR" dirty="0" smtClean="0"/>
              <a:t>, Beşinci Baskıdan Çeviri, Çeviri Editörü; Y. Murat Elçin, </a:t>
            </a:r>
            <a:r>
              <a:rPr lang="tr-TR" dirty="0" err="1" smtClean="0"/>
              <a:t>Palme</a:t>
            </a:r>
            <a:r>
              <a:rPr lang="tr-TR" dirty="0" smtClean="0"/>
              <a:t> Yayıncılık, 2013.</a:t>
            </a:r>
          </a:p>
          <a:p>
            <a:pPr algn="just"/>
            <a:endParaRPr lang="tr-TR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8482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428728" y="714356"/>
            <a:ext cx="6400800" cy="513875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en-US" dirty="0" smtClean="0"/>
              <a:t>Principles of Biochemistry, H. R. Horton, L. A. Moran, K. G. </a:t>
            </a:r>
            <a:r>
              <a:rPr lang="en-US" dirty="0" err="1" smtClean="0"/>
              <a:t>Scrimgeour</a:t>
            </a:r>
            <a:r>
              <a:rPr lang="en-US" dirty="0" smtClean="0"/>
              <a:t>, M. D. Perry, J. D. </a:t>
            </a:r>
            <a:r>
              <a:rPr lang="en-US" dirty="0" err="1" smtClean="0"/>
              <a:t>Rawn</a:t>
            </a:r>
            <a:r>
              <a:rPr lang="en-US" dirty="0" smtClean="0"/>
              <a:t>, Pearson </a:t>
            </a:r>
            <a:r>
              <a:rPr lang="en-US" dirty="0" err="1" smtClean="0"/>
              <a:t>Prentis</a:t>
            </a:r>
            <a:r>
              <a:rPr lang="en-US" dirty="0" smtClean="0"/>
              <a:t> Hall, 2006.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Color</a:t>
            </a:r>
            <a:r>
              <a:rPr lang="tr-TR" dirty="0" smtClean="0"/>
              <a:t> Atlas of </a:t>
            </a:r>
            <a:r>
              <a:rPr lang="tr-TR" dirty="0" err="1" smtClean="0"/>
              <a:t>Bıochemıstry</a:t>
            </a:r>
            <a:r>
              <a:rPr lang="tr-TR" dirty="0" smtClean="0"/>
              <a:t>, J. </a:t>
            </a:r>
            <a:r>
              <a:rPr lang="tr-TR" dirty="0" err="1" smtClean="0"/>
              <a:t>Koolman</a:t>
            </a:r>
            <a:r>
              <a:rPr lang="tr-TR" dirty="0" smtClean="0"/>
              <a:t>, K. H. </a:t>
            </a:r>
            <a:r>
              <a:rPr lang="tr-TR" dirty="0" err="1" smtClean="0"/>
              <a:t>Roehm</a:t>
            </a:r>
            <a:r>
              <a:rPr lang="tr-TR" dirty="0" smtClean="0"/>
              <a:t>, </a:t>
            </a:r>
            <a:r>
              <a:rPr lang="tr-TR" dirty="0" err="1" smtClean="0"/>
              <a:t>Georg</a:t>
            </a:r>
            <a:r>
              <a:rPr lang="tr-TR" dirty="0" smtClean="0"/>
              <a:t> </a:t>
            </a:r>
            <a:r>
              <a:rPr lang="tr-TR" dirty="0" err="1" smtClean="0"/>
              <a:t>Thıeme</a:t>
            </a:r>
            <a:r>
              <a:rPr lang="tr-TR" dirty="0" smtClean="0"/>
              <a:t> </a:t>
            </a:r>
            <a:r>
              <a:rPr lang="tr-TR" dirty="0" err="1" smtClean="0"/>
              <a:t>Verlag</a:t>
            </a:r>
            <a:r>
              <a:rPr lang="tr-TR" dirty="0" smtClean="0"/>
              <a:t>, 2005.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498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DOKUZUNCU HAFTA  DERS İÇERİĞİ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4000" dirty="0" err="1" smtClean="0"/>
              <a:t>Glikoliz</a:t>
            </a:r>
            <a:r>
              <a:rPr lang="tr-TR" sz="4000" dirty="0" smtClean="0"/>
              <a:t> sonunda oluşan </a:t>
            </a:r>
            <a:r>
              <a:rPr lang="tr-TR" sz="4000" dirty="0" err="1" smtClean="0"/>
              <a:t>piruvatın</a:t>
            </a:r>
            <a:r>
              <a:rPr lang="tr-TR" sz="4000" dirty="0" smtClean="0"/>
              <a:t> hangi moleküllere nasıl ve ne amaç ile dönüştüğü,</a:t>
            </a:r>
          </a:p>
          <a:p>
            <a:r>
              <a:rPr lang="tr-TR" sz="4000" dirty="0" smtClean="0"/>
              <a:t>Toplam kimyasal reaksiyon ve enerji bilançosu,</a:t>
            </a:r>
          </a:p>
          <a:p>
            <a:endParaRPr lang="tr-TR" b="1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00042"/>
            <a:ext cx="6400800" cy="5138758"/>
          </a:xfrm>
        </p:spPr>
        <p:txBody>
          <a:bodyPr/>
          <a:lstStyle/>
          <a:p>
            <a:pPr algn="just"/>
            <a:r>
              <a:rPr lang="tr-TR" dirty="0" err="1" smtClean="0"/>
              <a:t>Harper’s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Bıochemıstry</a:t>
            </a:r>
            <a:r>
              <a:rPr lang="tr-TR" dirty="0" smtClean="0"/>
              <a:t>, R. K. </a:t>
            </a:r>
            <a:r>
              <a:rPr lang="tr-TR" dirty="0" err="1" smtClean="0"/>
              <a:t>Murray</a:t>
            </a:r>
            <a:r>
              <a:rPr lang="tr-TR" dirty="0" smtClean="0"/>
              <a:t>, D. K. </a:t>
            </a:r>
            <a:r>
              <a:rPr lang="tr-TR" dirty="0" err="1" smtClean="0"/>
              <a:t>Granner</a:t>
            </a:r>
            <a:r>
              <a:rPr lang="tr-TR" dirty="0" smtClean="0"/>
              <a:t>, P. A. </a:t>
            </a:r>
            <a:r>
              <a:rPr lang="tr-TR" dirty="0" err="1" smtClean="0"/>
              <a:t>Mayes</a:t>
            </a:r>
            <a:r>
              <a:rPr lang="tr-TR" dirty="0" smtClean="0"/>
              <a:t>, V. W. </a:t>
            </a:r>
            <a:r>
              <a:rPr lang="tr-TR" dirty="0" err="1" smtClean="0"/>
              <a:t>Rodwell</a:t>
            </a:r>
            <a:r>
              <a:rPr lang="tr-TR" dirty="0" smtClean="0"/>
              <a:t>, </a:t>
            </a:r>
            <a:r>
              <a:rPr lang="tr-TR" dirty="0" err="1" smtClean="0"/>
              <a:t>Lange</a:t>
            </a:r>
            <a:r>
              <a:rPr lang="tr-TR" dirty="0" smtClean="0"/>
              <a:t> </a:t>
            </a:r>
            <a:r>
              <a:rPr lang="tr-TR" dirty="0" err="1" smtClean="0"/>
              <a:t>Medıcal</a:t>
            </a:r>
            <a:r>
              <a:rPr lang="tr-TR" dirty="0" smtClean="0"/>
              <a:t> </a:t>
            </a:r>
            <a:r>
              <a:rPr lang="tr-TR" dirty="0" err="1" smtClean="0"/>
              <a:t>Books</a:t>
            </a:r>
            <a:r>
              <a:rPr lang="tr-TR" dirty="0" smtClean="0"/>
              <a:t>/</a:t>
            </a:r>
            <a:r>
              <a:rPr lang="tr-TR" dirty="0" err="1" smtClean="0"/>
              <a:t>McGraw-Hıll</a:t>
            </a:r>
            <a:r>
              <a:rPr lang="tr-TR" dirty="0" smtClean="0"/>
              <a:t> </a:t>
            </a:r>
            <a:r>
              <a:rPr lang="tr-TR" dirty="0" err="1" smtClean="0"/>
              <a:t>Medıcal</a:t>
            </a:r>
            <a:r>
              <a:rPr lang="tr-TR" dirty="0" smtClean="0"/>
              <a:t> </a:t>
            </a:r>
            <a:r>
              <a:rPr lang="tr-TR" dirty="0" err="1" smtClean="0"/>
              <a:t>Publıshıng</a:t>
            </a:r>
            <a:r>
              <a:rPr lang="tr-TR" dirty="0" smtClean="0"/>
              <a:t> </a:t>
            </a:r>
            <a:r>
              <a:rPr lang="tr-TR" dirty="0" err="1" smtClean="0"/>
              <a:t>Dıvısıon</a:t>
            </a:r>
            <a:r>
              <a:rPr lang="tr-TR" dirty="0" smtClean="0"/>
              <a:t>, 2003.</a:t>
            </a:r>
          </a:p>
          <a:p>
            <a:pPr algn="just"/>
            <a:endParaRPr lang="tr-TR" dirty="0" smtClean="0"/>
          </a:p>
          <a:p>
            <a:pPr algn="just"/>
            <a:r>
              <a:rPr lang="en-US" dirty="0" smtClean="0"/>
              <a:t>Basic Concepts in Biochemistry, A Student’s Survival Guide, H. F. Gilbert, McGraw-Hill Health </a:t>
            </a:r>
            <a:r>
              <a:rPr lang="en-US" dirty="0" err="1" smtClean="0"/>
              <a:t>Proffesions</a:t>
            </a:r>
            <a:r>
              <a:rPr lang="en-US" dirty="0" smtClean="0"/>
              <a:t> Division, 2000.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359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earson - The Biology Pla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836712"/>
            <a:ext cx="6768752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lycolysis (Tutorial) – sciencemusicvide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71" y="3212976"/>
            <a:ext cx="7743825" cy="3006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914337" y="5924872"/>
            <a:ext cx="7400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https://www.google.com/url?sa=i&amp;url=http%3A%2F%2Fwww.phschool.com%2Fscience%2Fbiology_place%2Fbiocoach%2Fcellresp%2Fglycolysis.html&amp;psig=AOvVaw1wLelg5gorJMCCF1DdmxUf&amp;ust=1589394529047000&amp;source=images&amp;cd=vfe&amp;ved=0CAIQjRxqFwoTCPjHwpb6rukCFQAAAAAdAAAAABAr</a:t>
            </a:r>
          </a:p>
        </p:txBody>
      </p:sp>
    </p:spTree>
    <p:extLst>
      <p:ext uri="{BB962C8B-B14F-4D97-AF65-F5344CB8AC3E}">
        <p14:creationId xmlns:p14="http://schemas.microsoft.com/office/powerpoint/2010/main" val="3547760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TP Production of One Gluco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76672"/>
            <a:ext cx="7488832" cy="544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899592" y="5921947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https://www.google.com/url?sa=i&amp;url=https%3A%2F%2Fwww.unm.edu%2F~lkravitz%2FExercise%2520Phys%2FATPproduction.html&amp;psig=AOvVaw1wLelg5gorJMCCF1DdmxUf&amp;ust=1589394529047000&amp;source=images&amp;cd=vfe&amp;ved=0CAIQjRxqFwoTCPjHwpb6rukCFQAAAAAdAAAAABAO</a:t>
            </a:r>
          </a:p>
        </p:txBody>
      </p:sp>
    </p:spTree>
    <p:extLst>
      <p:ext uri="{BB962C8B-B14F-4D97-AF65-F5344CB8AC3E}">
        <p14:creationId xmlns:p14="http://schemas.microsoft.com/office/powerpoint/2010/main" val="83750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4000" dirty="0" err="1" smtClean="0"/>
              <a:t>Glikoliz</a:t>
            </a:r>
            <a:r>
              <a:rPr lang="tr-TR" sz="4000" dirty="0" smtClean="0"/>
              <a:t> sonunda oluşan NADH, </a:t>
            </a:r>
            <a:r>
              <a:rPr lang="tr-TR" sz="4000" dirty="0" err="1" smtClean="0"/>
              <a:t>glikolizin</a:t>
            </a:r>
            <a:r>
              <a:rPr lang="tr-TR" sz="4000" dirty="0" smtClean="0"/>
              <a:t> devamlılığı için elektron alıcısı olan NAD</a:t>
            </a:r>
            <a:r>
              <a:rPr lang="tr-TR" sz="4000" baseline="30000" dirty="0" smtClean="0"/>
              <a:t>+</a:t>
            </a:r>
            <a:r>
              <a:rPr lang="tr-TR" sz="4000" dirty="0" smtClean="0"/>
              <a:t> ye dönüştürülmelidir. Aerobik solunum yapılan durumda ise elektronlar </a:t>
            </a:r>
            <a:r>
              <a:rPr lang="tr-TR" sz="4000" dirty="0" err="1" smtClean="0"/>
              <a:t>mitokondriyel</a:t>
            </a:r>
            <a:r>
              <a:rPr lang="tr-TR" sz="4000" dirty="0" smtClean="0"/>
              <a:t> solunumla NADH dan  oksijene aktarılır.</a:t>
            </a:r>
          </a:p>
          <a:p>
            <a:endParaRPr lang="tr-TR" sz="40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1876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4000" dirty="0" smtClean="0"/>
              <a:t>Anaerobik ortamda birçok organizma </a:t>
            </a:r>
            <a:r>
              <a:rPr lang="tr-TR" sz="4000" dirty="0" err="1" smtClean="0"/>
              <a:t>NAD</a:t>
            </a:r>
            <a:r>
              <a:rPr lang="tr-TR" sz="4000" baseline="30000" dirty="0" err="1" smtClean="0"/>
              <a:t>+</a:t>
            </a:r>
            <a:r>
              <a:rPr lang="tr-TR" sz="4000" dirty="0" err="1" smtClean="0"/>
              <a:t>yi</a:t>
            </a:r>
            <a:r>
              <a:rPr lang="tr-TR" sz="4000" dirty="0" smtClean="0"/>
              <a:t> elektronları NADH dan </a:t>
            </a:r>
            <a:r>
              <a:rPr lang="tr-TR" sz="4000" dirty="0" err="1" smtClean="0"/>
              <a:t>piruvata</a:t>
            </a:r>
            <a:r>
              <a:rPr lang="tr-TR" sz="4000" dirty="0" smtClean="0"/>
              <a:t> aktarılarak NADH </a:t>
            </a:r>
            <a:r>
              <a:rPr lang="tr-TR" sz="4000" dirty="0" err="1" smtClean="0"/>
              <a:t>ın</a:t>
            </a:r>
            <a:r>
              <a:rPr lang="tr-TR" sz="4000" dirty="0" smtClean="0"/>
              <a:t> </a:t>
            </a:r>
            <a:r>
              <a:rPr lang="tr-TR" sz="4000" dirty="0" err="1" smtClean="0"/>
              <a:t>NAD</a:t>
            </a:r>
            <a:r>
              <a:rPr lang="tr-TR" sz="4000" baseline="30000" dirty="0" err="1" smtClean="0"/>
              <a:t>+</a:t>
            </a:r>
            <a:r>
              <a:rPr lang="tr-TR" sz="4000" dirty="0" err="1" smtClean="0"/>
              <a:t>ye</a:t>
            </a:r>
            <a:r>
              <a:rPr lang="tr-TR" sz="4000" dirty="0" smtClean="0"/>
              <a:t> dönüşümü gerçekleştirilir.</a:t>
            </a:r>
          </a:p>
          <a:p>
            <a:endParaRPr lang="tr-TR" sz="40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2486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sz="4000" dirty="0" err="1" smtClean="0"/>
              <a:t>Piruvattan</a:t>
            </a:r>
            <a:r>
              <a:rPr lang="tr-TR" sz="4000" dirty="0" smtClean="0"/>
              <a:t> </a:t>
            </a:r>
            <a:r>
              <a:rPr lang="tr-TR" sz="4000" dirty="0" err="1" smtClean="0"/>
              <a:t>laktata</a:t>
            </a:r>
            <a:r>
              <a:rPr lang="tr-TR" sz="4000" dirty="0"/>
              <a:t> </a:t>
            </a:r>
            <a:r>
              <a:rPr lang="tr-TR" sz="4000" dirty="0" smtClean="0"/>
              <a:t>dönüşümüyle NADH </a:t>
            </a:r>
            <a:r>
              <a:rPr lang="tr-TR" sz="4000" dirty="0" err="1"/>
              <a:t>ın</a:t>
            </a:r>
            <a:r>
              <a:rPr lang="tr-TR" sz="4000" dirty="0"/>
              <a:t> </a:t>
            </a:r>
            <a:r>
              <a:rPr lang="tr-TR" sz="4000" dirty="0" err="1"/>
              <a:t>NAD</a:t>
            </a:r>
            <a:r>
              <a:rPr lang="tr-TR" sz="4000" baseline="30000" dirty="0" err="1"/>
              <a:t>+</a:t>
            </a:r>
            <a:r>
              <a:rPr lang="tr-TR" sz="4000" dirty="0" err="1"/>
              <a:t>ye</a:t>
            </a:r>
            <a:r>
              <a:rPr lang="tr-TR" sz="4000" dirty="0"/>
              <a:t> </a:t>
            </a:r>
            <a:r>
              <a:rPr lang="tr-TR" sz="4000" dirty="0" smtClean="0"/>
              <a:t>çevrimi </a:t>
            </a:r>
            <a:r>
              <a:rPr lang="tr-TR" sz="4000" dirty="0"/>
              <a:t>gerçekleştirilir</a:t>
            </a:r>
            <a:r>
              <a:rPr lang="tr-TR" sz="4000" dirty="0" smtClean="0"/>
              <a:t>. Burada rol oynayan enzim </a:t>
            </a:r>
            <a:r>
              <a:rPr lang="tr-TR" sz="4000" dirty="0" err="1" smtClean="0"/>
              <a:t>laktat</a:t>
            </a:r>
            <a:r>
              <a:rPr lang="tr-TR" sz="4000" dirty="0" smtClean="0"/>
              <a:t> </a:t>
            </a:r>
            <a:r>
              <a:rPr lang="tr-TR" sz="4000" dirty="0" err="1" smtClean="0"/>
              <a:t>dehidrogenazdır</a:t>
            </a:r>
            <a:r>
              <a:rPr lang="tr-TR" sz="4000" dirty="0" smtClean="0"/>
              <a:t>.</a:t>
            </a:r>
            <a:endParaRPr lang="tr-TR" sz="4000" dirty="0"/>
          </a:p>
          <a:p>
            <a:r>
              <a:rPr lang="tr-TR" sz="4000" dirty="0" smtClean="0"/>
              <a:t> Bu enzim açıklanacaktır.</a:t>
            </a:r>
          </a:p>
          <a:p>
            <a:endParaRPr lang="tr-TR" sz="40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3451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nzyme Kinetics (Biochemsitry: Harpers &amp; Lectures) Flashcard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8248650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33694" y="4725144"/>
            <a:ext cx="82452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https://www.google.com/url?sa=i&amp;url=https%3A%2F%2Fwww.memorangapp.com%2Fflashcards%2F49058%2FEnzyme%2BKinetics%2F&amp;psig=AOvVaw37R8TiopzWeFcIKn-9ax1A&amp;ust=1589394892341000&amp;source=images&amp;cd=vfe&amp;ved=0CAIQjRxqFwoTCOCBycP7rukCFQAAAAAdAAAAABAM</a:t>
            </a:r>
          </a:p>
        </p:txBody>
      </p:sp>
    </p:spTree>
    <p:extLst>
      <p:ext uri="{BB962C8B-B14F-4D97-AF65-F5344CB8AC3E}">
        <p14:creationId xmlns:p14="http://schemas.microsoft.com/office/powerpoint/2010/main" val="1756486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A more universal and stable method for lactate dehydrogenas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8629650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38273" y="5301208"/>
            <a:ext cx="86296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https://www.google.com/url?sa=i&amp;url=https%3A%2F%2Fpubs.rsc.org%2Fen%2Fcontent%2Farticlehtml%2F2019%2Fay%2Fc9ay01327j&amp;psig=AOvVaw37R8TiopzWeFcIKn-9ax1A&amp;ust=1589394892341000&amp;source=images&amp;cd=vfe&amp;ved=0CAIQjRxqFwoTCOCBycP7rukCFQAAAAAdAAAAABAX</a:t>
            </a:r>
          </a:p>
        </p:txBody>
      </p:sp>
    </p:spTree>
    <p:extLst>
      <p:ext uri="{BB962C8B-B14F-4D97-AF65-F5344CB8AC3E}">
        <p14:creationId xmlns:p14="http://schemas.microsoft.com/office/powerpoint/2010/main" val="2120085484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Damla</Template>
  <TotalTime>611</TotalTime>
  <Words>368</Words>
  <Application>Microsoft Office PowerPoint</Application>
  <PresentationFormat>Ekran Gösterisi (4:3)</PresentationFormat>
  <Paragraphs>35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4" baseType="lpstr">
      <vt:lpstr>Arial</vt:lpstr>
      <vt:lpstr>Arial Tur</vt:lpstr>
      <vt:lpstr>Tw Cen MT</vt:lpstr>
      <vt:lpstr>Damla</vt:lpstr>
      <vt:lpstr>B-309 BİYOKİMYA I </vt:lpstr>
      <vt:lpstr> DOKUZUNCU HAFTA  DERS İÇERİĞİ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      KAYNAKÇA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Özlem Yıldırım</cp:lastModifiedBy>
  <cp:revision>51</cp:revision>
  <dcterms:created xsi:type="dcterms:W3CDTF">2007-03-31T19:43:26Z</dcterms:created>
  <dcterms:modified xsi:type="dcterms:W3CDTF">2020-05-12T18:49:08Z</dcterms:modified>
</cp:coreProperties>
</file>