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6" r:id="rId3"/>
    <p:sldId id="312" r:id="rId4"/>
    <p:sldId id="311" r:id="rId5"/>
    <p:sldId id="301" r:id="rId6"/>
    <p:sldId id="302" r:id="rId7"/>
    <p:sldId id="303" r:id="rId8"/>
    <p:sldId id="313" r:id="rId9"/>
    <p:sldId id="314" r:id="rId10"/>
    <p:sldId id="315" r:id="rId11"/>
    <p:sldId id="304" r:id="rId12"/>
    <p:sldId id="316" r:id="rId13"/>
    <p:sldId id="317" r:id="rId14"/>
    <p:sldId id="305" r:id="rId15"/>
    <p:sldId id="306" r:id="rId16"/>
    <p:sldId id="307" r:id="rId17"/>
    <p:sldId id="300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52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4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IX.HAFTA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p-regulated enzymes in anaerobic glycolysis in p53- induc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27280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3044" y="5517232"/>
            <a:ext cx="7277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researchgate.net%2Ffigure%2FUp-regulated-enzymes-in-anaerobic-glycolysis-in-p53-induced-apoptosis_fig3_8426289&amp;psig=AOvVaw37R8TiopzWeFcIKn-9ax1A&amp;ust=1589394892341000&amp;source=images&amp;cd=vfe&amp;ved=0CAIQjRxqFwoTCOCBycP7ruk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304525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Mikroorganizma ve mayalarda ise </a:t>
            </a:r>
            <a:r>
              <a:rPr lang="tr-TR" sz="4000" dirty="0" err="1" smtClean="0"/>
              <a:t>laktat</a:t>
            </a:r>
            <a:r>
              <a:rPr lang="tr-TR" sz="4000" dirty="0" smtClean="0"/>
              <a:t> yerine alkole dönüşüm gerçekleştirilir.</a:t>
            </a:r>
          </a:p>
          <a:p>
            <a:r>
              <a:rPr lang="tr-TR" sz="4000" dirty="0"/>
              <a:t>NADH </a:t>
            </a:r>
            <a:r>
              <a:rPr lang="tr-TR" sz="4000" dirty="0" err="1"/>
              <a:t>ın</a:t>
            </a:r>
            <a:r>
              <a:rPr lang="tr-TR" sz="4000" dirty="0"/>
              <a:t> </a:t>
            </a:r>
            <a:r>
              <a:rPr lang="tr-TR" sz="4000" dirty="0" err="1"/>
              <a:t>NAD</a:t>
            </a:r>
            <a:r>
              <a:rPr lang="tr-TR" sz="4000" baseline="30000" dirty="0" err="1"/>
              <a:t>+</a:t>
            </a:r>
            <a:r>
              <a:rPr lang="tr-TR" sz="4000" dirty="0" err="1"/>
              <a:t>ye</a:t>
            </a:r>
            <a:r>
              <a:rPr lang="tr-TR" sz="4000" dirty="0"/>
              <a:t> dönüşümü </a:t>
            </a:r>
            <a:r>
              <a:rPr lang="tr-TR" sz="4000" dirty="0" smtClean="0"/>
              <a:t>için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önce </a:t>
            </a:r>
            <a:r>
              <a:rPr lang="tr-TR" sz="4000" dirty="0" err="1" smtClean="0"/>
              <a:t>asetaldehite</a:t>
            </a:r>
            <a:r>
              <a:rPr lang="tr-TR" sz="4000" dirty="0" smtClean="0"/>
              <a:t> ve sonraki aşamada etanole dönüştürülür.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335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Pyruvate decarb 1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Kevin Ahern's Biochemistry (BB 450/550) at Oregon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7" y="1296515"/>
            <a:ext cx="8664897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03217" y="5373216"/>
            <a:ext cx="869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https://www.google.com/url?sa=i&amp;url=https%3A%2F%2Foregonstate.edu%2Finstruct%2Fbb450%2Ffall14%2Flecture%2Fglycolysisoutline.html&amp;psig=AOvVaw0pQHKYbiPMQ0jgUQu4Rw0P&amp;ust=1589395242016000&amp;source=images&amp;cd=vfe&amp;ved=0CAIQjRxqFwoTCPCUten8rukCFQAAAAAdAAAAABAW</a:t>
            </a:r>
          </a:p>
        </p:txBody>
      </p:sp>
    </p:spTree>
    <p:extLst>
      <p:ext uri="{BB962C8B-B14F-4D97-AF65-F5344CB8AC3E}">
        <p14:creationId xmlns:p14="http://schemas.microsoft.com/office/powerpoint/2010/main" val="146721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BOHYDRATE BIOSYNTHESI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72808" cy="52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1673" y="5678489"/>
            <a:ext cx="721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0000"/>
                </a:solidFill>
              </a:rPr>
              <a:t>https://www.google.com/url?sa=i&amp;url=https%3A%2F%2Fslideplayer.com%2Fslide%2F4450269%2F&amp;psig=AOvVaw3ZaLxhF1wGXemEueQvypjJ&amp;ust=1589395464664000&amp;source=images&amp;cd=vfe&amp;ved=0CAIQjRxqFwoTCJCAptX9rukCFQAAAAAdAAAAABAa</a:t>
            </a:r>
          </a:p>
        </p:txBody>
      </p:sp>
    </p:spTree>
    <p:extLst>
      <p:ext uri="{BB962C8B-B14F-4D97-AF65-F5344CB8AC3E}">
        <p14:creationId xmlns:p14="http://schemas.microsoft.com/office/powerpoint/2010/main" val="14300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4000" dirty="0" err="1" smtClean="0"/>
              <a:t>Piruvat</a:t>
            </a:r>
            <a:r>
              <a:rPr lang="tr-TR" sz="4000" dirty="0" smtClean="0"/>
              <a:t> </a:t>
            </a:r>
            <a:r>
              <a:rPr lang="tr-TR" sz="4000" dirty="0" err="1" smtClean="0"/>
              <a:t>dekarboksilaz</a:t>
            </a:r>
            <a:r>
              <a:rPr lang="tr-TR" sz="4000" dirty="0" smtClean="0"/>
              <a:t> ve alkol </a:t>
            </a:r>
            <a:r>
              <a:rPr lang="tr-TR" sz="4000" dirty="0" err="1" smtClean="0"/>
              <a:t>dehirogenaz</a:t>
            </a:r>
            <a:r>
              <a:rPr lang="tr-TR" sz="4000" dirty="0" smtClean="0"/>
              <a:t> enzimleri, reaksiyonları detaylandırılacaktır.</a:t>
            </a:r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73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Memelilerde bazı dokuların </a:t>
            </a:r>
            <a:r>
              <a:rPr lang="tr-TR" sz="4000" dirty="0" err="1" smtClean="0"/>
              <a:t>metabolik</a:t>
            </a:r>
            <a:r>
              <a:rPr lang="tr-TR" sz="4000" dirty="0" smtClean="0"/>
              <a:t> aktivitelerini sürdürebilmeleri insan beyni ve sinir sistemi, eritrositler, testis, böbrek </a:t>
            </a:r>
            <a:r>
              <a:rPr lang="tr-TR" sz="4000" dirty="0" err="1" smtClean="0"/>
              <a:t>medullası</a:t>
            </a:r>
            <a:r>
              <a:rPr lang="tr-TR" sz="4000" dirty="0"/>
              <a:t> </a:t>
            </a:r>
            <a:r>
              <a:rPr lang="tr-TR" sz="4000" dirty="0" smtClean="0"/>
              <a:t>ve </a:t>
            </a:r>
            <a:r>
              <a:rPr lang="tr-TR" sz="4000" dirty="0" err="1" smtClean="0"/>
              <a:t>embriyonik</a:t>
            </a:r>
            <a:r>
              <a:rPr lang="tr-TR" sz="4000" dirty="0" smtClean="0"/>
              <a:t> dokular için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ana ve tek yakıt kaynağıdır.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65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dirty="0" smtClean="0"/>
              <a:t>Tüm </a:t>
            </a:r>
            <a:r>
              <a:rPr lang="tr-TR" sz="4000" dirty="0" err="1" smtClean="0"/>
              <a:t>glukozun</a:t>
            </a:r>
            <a:r>
              <a:rPr lang="tr-TR" sz="4000" dirty="0" smtClean="0"/>
              <a:t> yarısından fazlası kas ve karaciğerde glikojen şeklinde depolanır ve beyin burada depolanan enerjinin günde yaklaşık 120 gr </a:t>
            </a:r>
            <a:r>
              <a:rPr lang="tr-TR" sz="4000" dirty="0" err="1" smtClean="0"/>
              <a:t>mını</a:t>
            </a:r>
            <a:r>
              <a:rPr lang="tr-TR" sz="4000" dirty="0" smtClean="0"/>
              <a:t> kullanır.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71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DERSİMİZDE </a:t>
            </a:r>
            <a:r>
              <a:rPr lang="tr-TR" sz="3600" dirty="0" smtClean="0"/>
              <a:t>BU KONU İLE İLGİLİ BİYOKİMYASAL FORMÜLLER TAHTAYA YAZILARAK TARTIŞILACAK VE İŞLEYİŞ AÇIKLANACAKTIR.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4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9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DOKUZUNCU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dirty="0" err="1" smtClean="0"/>
              <a:t>Glikoliz</a:t>
            </a:r>
            <a:r>
              <a:rPr lang="tr-TR" sz="4000" dirty="0" smtClean="0"/>
              <a:t> sonunda oluşan </a:t>
            </a:r>
            <a:r>
              <a:rPr lang="tr-TR" sz="4000" dirty="0" err="1" smtClean="0"/>
              <a:t>piruvatın</a:t>
            </a:r>
            <a:r>
              <a:rPr lang="tr-TR" sz="4000" dirty="0" smtClean="0"/>
              <a:t> hangi moleküllere nasıl ve ne amaç ile dönüştüğü,</a:t>
            </a:r>
          </a:p>
          <a:p>
            <a:r>
              <a:rPr lang="tr-TR" sz="4000" dirty="0" smtClean="0"/>
              <a:t>Toplam kimyasal reaksiyon ve enerji bilançosu,</a:t>
            </a:r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arson - The Biology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7687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ycolysis (Tutorial) – sciencemusicvid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1" y="3212976"/>
            <a:ext cx="7743825" cy="30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14337" y="5924872"/>
            <a:ext cx="7400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https://www.google.com/url?sa=i&amp;url=http%3A%2F%2Fwww.phschool.com%2Fscience%2Fbiology_place%2Fbiocoach%2Fcellresp%2Fglycolysis.html&amp;psig=AOvVaw1wLelg5gorJMCCF1DdmxUf&amp;ust=1589394529047000&amp;source=images&amp;cd=vfe&amp;ved=0CAIQjRxqFwoTCPjHwpb6rukCFQAAAAAdAAAAABAr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35477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P Production of One 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88832" cy="54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2" y="592194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https://www.google.com/url?sa=i&amp;url=https%3A%2F%2Fwww.unm.edu%2F~lkravitz%2FExercise%2520Phys%2FATPproduction.html&amp;psig=AOvVaw1wLelg5gorJMCCF1DdmxUf&amp;ust=1589394529047000&amp;source=images&amp;cd=vfe&amp;ved=0CAIQjRxqFwoTCPjHwpb6rukCFQAAAAAdAAAAABAO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8375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Glikoliz</a:t>
            </a:r>
            <a:r>
              <a:rPr lang="tr-TR" sz="4000" dirty="0" smtClean="0"/>
              <a:t> sonunda oluşan NADH, </a:t>
            </a:r>
            <a:r>
              <a:rPr lang="tr-TR" sz="4000" dirty="0" err="1" smtClean="0"/>
              <a:t>glikolizin</a:t>
            </a:r>
            <a:r>
              <a:rPr lang="tr-TR" sz="4000" dirty="0" smtClean="0"/>
              <a:t> devamlılığı için elektron alıcısı olan NAD</a:t>
            </a:r>
            <a:r>
              <a:rPr lang="tr-TR" sz="4000" baseline="30000" dirty="0" smtClean="0"/>
              <a:t>+</a:t>
            </a:r>
            <a:r>
              <a:rPr lang="tr-TR" sz="4000" dirty="0" smtClean="0"/>
              <a:t> ye dönüştürülmelidir. Aerobik solunum yapılan durumda ise elektronlar </a:t>
            </a:r>
            <a:r>
              <a:rPr lang="tr-TR" sz="4000" dirty="0" err="1" smtClean="0"/>
              <a:t>mitokondriyel</a:t>
            </a:r>
            <a:r>
              <a:rPr lang="tr-TR" sz="4000" dirty="0" smtClean="0"/>
              <a:t> solunumla NADH dan  oksijene aktarılır.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87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dirty="0" smtClean="0"/>
              <a:t>Anaerobik ortamda birçok organizma </a:t>
            </a:r>
            <a:r>
              <a:rPr lang="tr-TR" sz="4000" dirty="0" err="1" smtClean="0"/>
              <a:t>NAD</a:t>
            </a:r>
            <a:r>
              <a:rPr lang="tr-TR" sz="4000" baseline="30000" dirty="0" err="1" smtClean="0"/>
              <a:t>+</a:t>
            </a:r>
            <a:r>
              <a:rPr lang="tr-TR" sz="4000" dirty="0" err="1" smtClean="0"/>
              <a:t>yi</a:t>
            </a:r>
            <a:r>
              <a:rPr lang="tr-TR" sz="4000" dirty="0" smtClean="0"/>
              <a:t> elektronları NADH dan </a:t>
            </a:r>
            <a:r>
              <a:rPr lang="tr-TR" sz="4000" dirty="0" err="1" smtClean="0"/>
              <a:t>piruvata</a:t>
            </a:r>
            <a:r>
              <a:rPr lang="tr-TR" sz="4000" dirty="0" smtClean="0"/>
              <a:t> aktarılarak NADH </a:t>
            </a:r>
            <a:r>
              <a:rPr lang="tr-TR" sz="4000" dirty="0" err="1" smtClean="0"/>
              <a:t>ın</a:t>
            </a:r>
            <a:r>
              <a:rPr lang="tr-TR" sz="4000" dirty="0" smtClean="0"/>
              <a:t> </a:t>
            </a:r>
            <a:r>
              <a:rPr lang="tr-TR" sz="4000" dirty="0" err="1" smtClean="0"/>
              <a:t>NAD</a:t>
            </a:r>
            <a:r>
              <a:rPr lang="tr-TR" sz="4000" baseline="30000" dirty="0" err="1" smtClean="0"/>
              <a:t>+</a:t>
            </a:r>
            <a:r>
              <a:rPr lang="tr-TR" sz="4000" dirty="0" err="1" smtClean="0"/>
              <a:t>ye</a:t>
            </a:r>
            <a:r>
              <a:rPr lang="tr-TR" sz="4000" dirty="0" smtClean="0"/>
              <a:t> dönüşümü gerçekleştirilir.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24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err="1" smtClean="0"/>
              <a:t>Piruvattan</a:t>
            </a:r>
            <a:r>
              <a:rPr lang="tr-TR" sz="4000" dirty="0" smtClean="0"/>
              <a:t> </a:t>
            </a:r>
            <a:r>
              <a:rPr lang="tr-TR" sz="4000" dirty="0" err="1" smtClean="0"/>
              <a:t>laktata</a:t>
            </a:r>
            <a:r>
              <a:rPr lang="tr-TR" sz="4000" dirty="0"/>
              <a:t> </a:t>
            </a:r>
            <a:r>
              <a:rPr lang="tr-TR" sz="4000" dirty="0" smtClean="0"/>
              <a:t>dönüşümüyle NADH </a:t>
            </a:r>
            <a:r>
              <a:rPr lang="tr-TR" sz="4000" dirty="0" err="1"/>
              <a:t>ın</a:t>
            </a:r>
            <a:r>
              <a:rPr lang="tr-TR" sz="4000" dirty="0"/>
              <a:t> </a:t>
            </a:r>
            <a:r>
              <a:rPr lang="tr-TR" sz="4000" dirty="0" err="1"/>
              <a:t>NAD</a:t>
            </a:r>
            <a:r>
              <a:rPr lang="tr-TR" sz="4000" baseline="30000" dirty="0" err="1"/>
              <a:t>+</a:t>
            </a:r>
            <a:r>
              <a:rPr lang="tr-TR" sz="4000" dirty="0" err="1"/>
              <a:t>ye</a:t>
            </a:r>
            <a:r>
              <a:rPr lang="tr-TR" sz="4000" dirty="0"/>
              <a:t> </a:t>
            </a:r>
            <a:r>
              <a:rPr lang="tr-TR" sz="4000" dirty="0" smtClean="0"/>
              <a:t>çevrimi </a:t>
            </a:r>
            <a:r>
              <a:rPr lang="tr-TR" sz="4000" dirty="0"/>
              <a:t>gerçekleştirilir</a:t>
            </a:r>
            <a:r>
              <a:rPr lang="tr-TR" sz="4000" dirty="0" smtClean="0"/>
              <a:t>. Burada rol oynayan enzim </a:t>
            </a:r>
            <a:r>
              <a:rPr lang="tr-TR" sz="4000" dirty="0" err="1" smtClean="0"/>
              <a:t>laktat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dehidrogenazdır</a:t>
            </a:r>
            <a:r>
              <a:rPr lang="tr-TR" sz="4000" dirty="0" smtClean="0"/>
              <a:t>.</a:t>
            </a:r>
            <a:endParaRPr lang="tr-TR" sz="4000" dirty="0"/>
          </a:p>
          <a:p>
            <a:r>
              <a:rPr lang="tr-TR" sz="4000" dirty="0" smtClean="0"/>
              <a:t> Bu enzim açıklanacaktır.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45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zyme Kinetics (Biochemsitry: Harpers &amp; Lectures) Flashca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486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3694" y="4725144"/>
            <a:ext cx="8245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https://www.google.com/url?sa=i&amp;url=https%3A%2F%2Fwww.memorangapp.com%2Fflashcards%2F49058%2FEnzyme%2BKinetics%2F&amp;psig=AOvVaw37R8TiopzWeFcIKn-9ax1A&amp;ust=1589394892341000&amp;source=images&amp;cd=vfe&amp;ved=0CAIQjRxqFwoTCOCBycP7rukCFQAAAAAdAAAAABAM</a:t>
            </a:r>
          </a:p>
        </p:txBody>
      </p:sp>
    </p:spTree>
    <p:extLst>
      <p:ext uri="{BB962C8B-B14F-4D97-AF65-F5344CB8AC3E}">
        <p14:creationId xmlns:p14="http://schemas.microsoft.com/office/powerpoint/2010/main" val="175648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more universal and stable method for lactate dehydrogena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296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8273" y="5301208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https://www.google.com/url?sa=i&amp;url=https%3A%2F%2Fpubs.rsc.org%2Fen%2Fcontent%2Farticlehtml%2F2019%2Fay%2Fc9ay01327j&amp;psig=AOvVaw37R8TiopzWeFcIKn-9ax1A&amp;ust=1589394892341000&amp;source=images&amp;cd=vfe&amp;ved=0CAIQjRxqFwoTCOCBycP7rukCFQAAAAAdAAAAABAX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2120085484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611</TotalTime>
  <Words>368</Words>
  <Application>Microsoft Office PowerPoint</Application>
  <PresentationFormat>Ekran Gösterisi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Arial Tur</vt:lpstr>
      <vt:lpstr>Tw Cen MT</vt:lpstr>
      <vt:lpstr>Damla</vt:lpstr>
      <vt:lpstr>B-309 BİYOKİMYA I </vt:lpstr>
      <vt:lpstr> DOKUZUNCU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51</cp:revision>
  <dcterms:created xsi:type="dcterms:W3CDTF">2007-03-31T19:43:26Z</dcterms:created>
  <dcterms:modified xsi:type="dcterms:W3CDTF">2020-05-12T18:49:08Z</dcterms:modified>
</cp:coreProperties>
</file>