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62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78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7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63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80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2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25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3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8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0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7EEAA-CEE0-4772-B966-F14D35AC1126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036B-7C47-427B-86AA-A7DD44AEB1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32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6000" dirty="0" smtClean="0"/>
              <a:t>ÖĞRENME ve </a:t>
            </a:r>
          </a:p>
          <a:p>
            <a:pPr marL="0" indent="0">
              <a:buNone/>
            </a:pPr>
            <a:r>
              <a:rPr lang="tr-TR" sz="6000" dirty="0" smtClean="0"/>
              <a:t>ÖĞRENME ÜRÜNLERİ 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91555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Simgesel ödüller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621977" cy="2675123"/>
          </a:xfrm>
        </p:spPr>
        <p:txBody>
          <a:bodyPr/>
          <a:lstStyle/>
          <a:p>
            <a:r>
              <a:rPr lang="tr-TR" dirty="0" smtClean="0"/>
              <a:t>Değiştirilmesi amaçlanan davranışların belirlenmesi</a:t>
            </a:r>
          </a:p>
          <a:p>
            <a:r>
              <a:rPr lang="tr-TR" dirty="0" smtClean="0"/>
              <a:t>Simgesel ödüllerin ne olacağının belirlenmesi </a:t>
            </a:r>
          </a:p>
          <a:p>
            <a:r>
              <a:rPr lang="tr-TR" dirty="0" smtClean="0"/>
              <a:t>Simgelerin somut </a:t>
            </a:r>
            <a:r>
              <a:rPr lang="tr-TR" dirty="0" err="1" smtClean="0"/>
              <a:t>pekiştireçlere</a:t>
            </a:r>
            <a:r>
              <a:rPr lang="tr-TR" dirty="0" smtClean="0"/>
              <a:t> dönüştürülmesi </a:t>
            </a:r>
            <a:endParaRPr lang="tr-TR" dirty="0"/>
          </a:p>
        </p:txBody>
      </p:sp>
      <p:pic>
        <p:nvPicPr>
          <p:cNvPr id="11268" name="Picture 4" descr="İlgili resi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5" t="3865"/>
          <a:stretch/>
        </p:blipFill>
        <p:spPr bwMode="auto">
          <a:xfrm>
            <a:off x="6619504" y="2687455"/>
            <a:ext cx="4734296" cy="362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4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Ceza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 için olumsuz bir durum yaratan uyarıcılar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I. Tip ceza: uyarıcı, davranıştan hemen sonra doğrudan verilir</a:t>
            </a:r>
          </a:p>
          <a:p>
            <a:pPr marL="0" indent="0">
              <a:buNone/>
            </a:pPr>
            <a:r>
              <a:rPr lang="tr-TR" dirty="0" smtClean="0"/>
              <a:t>II. Tip ceza: olumlu uyarıcının ortadan kaldırılması sonucu, olumsuz bir ortam ya da durum oluşması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Davranış değişikliğine yol açar mı?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6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Gözlemle 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310" y="1825625"/>
            <a:ext cx="4196938" cy="4351338"/>
          </a:xfrm>
        </p:spPr>
        <p:txBody>
          <a:bodyPr/>
          <a:lstStyle/>
          <a:p>
            <a:r>
              <a:rPr lang="tr-TR" dirty="0" smtClean="0"/>
              <a:t>İnsanlar pekiştireç almadan nasıl öğreniyor?</a:t>
            </a:r>
          </a:p>
          <a:p>
            <a:r>
              <a:rPr lang="tr-TR" dirty="0" smtClean="0"/>
              <a:t>Bütün davranışlar/beceriler doğrudan deneyimle mi öğreniliyor?</a:t>
            </a:r>
            <a:endParaRPr lang="tr-TR" dirty="0"/>
          </a:p>
        </p:txBody>
      </p:sp>
      <p:pic>
        <p:nvPicPr>
          <p:cNvPr id="4" name="Picture 2" descr="skinner operant conditioning in the classroom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3"/>
          <a:stretch/>
        </p:blipFill>
        <p:spPr bwMode="auto">
          <a:xfrm>
            <a:off x="4956948" y="1690688"/>
            <a:ext cx="7179634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2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CC3300"/>
                </a:solidFill>
              </a:rPr>
              <a:t>Gözlem Yoluyla Öğrenme Süreçleri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429000" y="1066800"/>
            <a:ext cx="5410200" cy="5410200"/>
          </a:xfrm>
          <a:prstGeom prst="flowChartSummingJunction">
            <a:avLst/>
          </a:prstGeom>
          <a:solidFill>
            <a:srgbClr val="0000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CC00CC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953000" y="1981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solidFill>
                  <a:schemeClr val="bg1"/>
                </a:solidFill>
              </a:rPr>
              <a:t>Dikkat Etme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629400" y="335280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dirty="0">
                <a:solidFill>
                  <a:schemeClr val="bg1"/>
                </a:solidFill>
              </a:rPr>
              <a:t>Hatırda Tutma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29200" y="4648200"/>
            <a:ext cx="2286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solidFill>
                  <a:schemeClr val="bg1"/>
                </a:solidFill>
              </a:rPr>
              <a:t>Davranışı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solidFill>
                  <a:schemeClr val="bg1"/>
                </a:solidFill>
              </a:rPr>
              <a:t>Meydana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>
                <a:solidFill>
                  <a:schemeClr val="bg1"/>
                </a:solidFill>
              </a:rPr>
              <a:t>Getirme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81400" y="3657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dirty="0" smtClean="0">
                <a:solidFill>
                  <a:schemeClr val="bg1"/>
                </a:solidFill>
              </a:rPr>
              <a:t>Pekiştireç</a:t>
            </a:r>
            <a:endParaRPr lang="tr-TR" altLang="tr-T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80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Programlı Öğretim İlkeleri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662548" cy="4351338"/>
          </a:xfrm>
        </p:spPr>
        <p:txBody>
          <a:bodyPr/>
          <a:lstStyle/>
          <a:p>
            <a:r>
              <a:rPr lang="tr-TR" dirty="0" smtClean="0"/>
              <a:t>Küçük adımlar </a:t>
            </a:r>
          </a:p>
          <a:p>
            <a:r>
              <a:rPr lang="tr-TR" dirty="0" smtClean="0"/>
              <a:t>Etkin katılım</a:t>
            </a:r>
          </a:p>
          <a:p>
            <a:r>
              <a:rPr lang="tr-TR" dirty="0" smtClean="0"/>
              <a:t>Başarı </a:t>
            </a:r>
          </a:p>
          <a:p>
            <a:r>
              <a:rPr lang="tr-TR" dirty="0" smtClean="0"/>
              <a:t>Anında düzeltme</a:t>
            </a:r>
          </a:p>
          <a:p>
            <a:r>
              <a:rPr lang="tr-TR" dirty="0" smtClean="0"/>
              <a:t>Bireysel hız</a:t>
            </a:r>
            <a:endParaRPr lang="tr-TR" dirty="0"/>
          </a:p>
        </p:txBody>
      </p:sp>
      <p:pic>
        <p:nvPicPr>
          <p:cNvPr id="6146" name="Picture 2" descr="materials for blind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" t="12536" b="17091"/>
          <a:stretch/>
        </p:blipFill>
        <p:spPr bwMode="auto">
          <a:xfrm>
            <a:off x="5058887" y="2018805"/>
            <a:ext cx="6731047" cy="384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0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b="1" dirty="0" smtClean="0"/>
              <a:t>Kalıcı</a:t>
            </a:r>
            <a:r>
              <a:rPr lang="tr-TR" dirty="0" smtClean="0"/>
              <a:t> izli davranış ya da düşünce </a:t>
            </a:r>
            <a:r>
              <a:rPr lang="tr-TR" sz="4000" b="1" dirty="0" smtClean="0"/>
              <a:t>değişikliği  </a:t>
            </a:r>
          </a:p>
          <a:p>
            <a:pPr marL="0" indent="0">
              <a:buNone/>
            </a:pPr>
            <a:endParaRPr lang="tr-TR" sz="4000" b="1" dirty="0"/>
          </a:p>
          <a:p>
            <a:pPr marL="0" indent="0">
              <a:buNone/>
            </a:pPr>
            <a:r>
              <a:rPr lang="tr-TR" sz="4000" b="1" dirty="0" smtClean="0"/>
              <a:t>Deneyim </a:t>
            </a:r>
            <a:r>
              <a:rPr lang="tr-TR" dirty="0" smtClean="0"/>
              <a:t>edinme sonucu</a:t>
            </a:r>
          </a:p>
          <a:p>
            <a:pPr marL="0" indent="0">
              <a:buNone/>
            </a:pPr>
            <a:endParaRPr lang="tr-TR" sz="4000" b="1" dirty="0"/>
          </a:p>
          <a:p>
            <a:pPr marL="0" indent="0">
              <a:buNone/>
            </a:pPr>
            <a:endParaRPr lang="tr-TR" sz="4000" b="1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7137070" y="4120738"/>
            <a:ext cx="914400" cy="9144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237017" y="5486400"/>
            <a:ext cx="6662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 </a:t>
            </a:r>
            <a:r>
              <a:rPr lang="tr-TR" sz="3200" dirty="0" err="1" smtClean="0"/>
              <a:t>Davranışsalcılar</a:t>
            </a:r>
            <a:r>
              <a:rPr lang="tr-TR" sz="3200" dirty="0" smtClean="0"/>
              <a:t>               Bilişselciler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820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Yaklaşımlar arasındaki farklılıklar (</a:t>
            </a:r>
            <a:r>
              <a:rPr lang="tr-TR" dirty="0" err="1" smtClean="0"/>
              <a:t>syf</a:t>
            </a:r>
            <a:r>
              <a:rPr lang="tr-TR" dirty="0" smtClean="0"/>
              <a:t>. 153)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Davranışçılar</a:t>
            </a:r>
            <a:r>
              <a:rPr lang="tr-TR" dirty="0" smtClean="0"/>
              <a:t> </a:t>
            </a:r>
          </a:p>
          <a:p>
            <a:r>
              <a:rPr lang="tr-TR" dirty="0" smtClean="0"/>
              <a:t>Davranışın kaynağı ve sonucu olan uyarıcılar önemli </a:t>
            </a:r>
          </a:p>
          <a:p>
            <a:r>
              <a:rPr lang="tr-TR" dirty="0" smtClean="0"/>
              <a:t>Davranış öğrenme </a:t>
            </a:r>
          </a:p>
          <a:p>
            <a:r>
              <a:rPr lang="tr-TR" dirty="0" smtClean="0"/>
              <a:t>Dışsal pekiştireç daha önde  </a:t>
            </a:r>
          </a:p>
          <a:p>
            <a:r>
              <a:rPr lang="tr-TR" dirty="0" smtClean="0"/>
              <a:t>Öğrenen kişi, etkileşim ve pekiştireç için aktif </a:t>
            </a:r>
          </a:p>
          <a:p>
            <a:r>
              <a:rPr lang="tr-TR" dirty="0" smtClean="0"/>
              <a:t>Görülebilen basit davranışların kazandırılması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Bilişselciler</a:t>
            </a:r>
            <a:r>
              <a:rPr lang="tr-TR" dirty="0" smtClean="0"/>
              <a:t>  </a:t>
            </a:r>
          </a:p>
          <a:p>
            <a:r>
              <a:rPr lang="tr-TR" dirty="0" smtClean="0"/>
              <a:t>Bireyde gerçekleşen içsel süreçler ve bireysel özellikler önemli </a:t>
            </a:r>
          </a:p>
          <a:p>
            <a:r>
              <a:rPr lang="tr-TR" dirty="0" smtClean="0"/>
              <a:t>Bilgi öğrenme </a:t>
            </a:r>
          </a:p>
          <a:p>
            <a:r>
              <a:rPr lang="tr-TR" dirty="0" smtClean="0"/>
              <a:t>İçsel pekiştireç daha önde </a:t>
            </a:r>
          </a:p>
          <a:p>
            <a:r>
              <a:rPr lang="tr-TR" dirty="0"/>
              <a:t>Öğrenen kişi, </a:t>
            </a:r>
            <a:r>
              <a:rPr lang="tr-TR" dirty="0" smtClean="0"/>
              <a:t>uyarıcı seçimi için </a:t>
            </a:r>
            <a:r>
              <a:rPr lang="tr-TR" dirty="0"/>
              <a:t>aktif</a:t>
            </a:r>
          </a:p>
          <a:p>
            <a:r>
              <a:rPr lang="tr-TR" dirty="0" smtClean="0"/>
              <a:t>Bilişsel yönü önde olan karmaşık davranışların kazandırılması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50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Davranışçı Yaklaşım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Uyarıcı </a:t>
            </a:r>
          </a:p>
          <a:p>
            <a:r>
              <a:rPr lang="tr-TR" sz="4000" dirty="0" smtClean="0"/>
              <a:t>Davranım ya da tepkilerin toplamı: davranış</a:t>
            </a:r>
          </a:p>
          <a:p>
            <a:r>
              <a:rPr lang="tr-TR" sz="4000" dirty="0" smtClean="0"/>
              <a:t>Öğrenme üç temel yolla gerçekleşir: klasik koşullanma, edimsel koşullanma ve gözlem yolu ile öğrenme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409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6983" y="4914900"/>
            <a:ext cx="5028210" cy="167759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Klasik koşullanma:       </a:t>
            </a:r>
          </a:p>
          <a:p>
            <a:pPr marL="0" indent="0">
              <a:buNone/>
            </a:pPr>
            <a:r>
              <a:rPr lang="tr-TR" dirty="0" smtClean="0"/>
              <a:t>Koşulsuz uyaran – koşulsuz tepki  </a:t>
            </a:r>
          </a:p>
          <a:p>
            <a:pPr marL="0" indent="0">
              <a:buNone/>
            </a:pPr>
            <a:r>
              <a:rPr lang="tr-TR" dirty="0" smtClean="0"/>
              <a:t>Koşullu uyaran- koşullu tepki  </a:t>
            </a:r>
            <a:endParaRPr lang="tr-TR" dirty="0"/>
          </a:p>
        </p:txBody>
      </p:sp>
      <p:pic>
        <p:nvPicPr>
          <p:cNvPr id="5122" name="Picture 2" descr="edimsel koşullanma karikatü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42" y="350321"/>
            <a:ext cx="5223947" cy="522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84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Uyarıcı genellemesi </a:t>
            </a:r>
          </a:p>
          <a:p>
            <a:r>
              <a:rPr lang="tr-TR" dirty="0" smtClean="0"/>
              <a:t>Uyarıcı ayırt etme </a:t>
            </a:r>
          </a:p>
          <a:p>
            <a:r>
              <a:rPr lang="tr-TR" dirty="0" smtClean="0"/>
              <a:t>Davranışın sönmesi </a:t>
            </a:r>
            <a:endParaRPr lang="tr-TR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8184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42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Edimsel </a:t>
            </a:r>
            <a:r>
              <a:rPr lang="tr-TR" dirty="0" err="1" smtClean="0"/>
              <a:t>koşullama</a:t>
            </a:r>
            <a:r>
              <a:rPr lang="tr-TR" dirty="0" smtClean="0"/>
              <a:t> - </a:t>
            </a:r>
            <a:r>
              <a:rPr lang="tr-TR" dirty="0" err="1" smtClean="0"/>
              <a:t>Skinner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61" y="1764407"/>
            <a:ext cx="3805052" cy="4351338"/>
          </a:xfrm>
        </p:spPr>
        <p:txBody>
          <a:bodyPr/>
          <a:lstStyle/>
          <a:p>
            <a:r>
              <a:rPr lang="tr-TR" dirty="0" smtClean="0"/>
              <a:t>Davranış sonrası olumlu bir uyarıcı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Pekiştireç</a:t>
            </a:r>
            <a:r>
              <a:rPr lang="tr-TR" dirty="0" smtClean="0"/>
              <a:t> </a:t>
            </a:r>
          </a:p>
          <a:p>
            <a:r>
              <a:rPr lang="tr-TR" dirty="0" smtClean="0"/>
              <a:t>Ceza </a:t>
            </a:r>
          </a:p>
          <a:p>
            <a:r>
              <a:rPr lang="tr-TR" dirty="0" smtClean="0"/>
              <a:t>Sönme </a:t>
            </a:r>
            <a:endParaRPr lang="tr-TR" dirty="0"/>
          </a:p>
        </p:txBody>
      </p:sp>
      <p:pic>
        <p:nvPicPr>
          <p:cNvPr id="2052" name="Picture 4" descr="İlgili resi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4" b="5125"/>
          <a:stretch/>
        </p:blipFill>
        <p:spPr bwMode="auto">
          <a:xfrm>
            <a:off x="6816436" y="2094036"/>
            <a:ext cx="4756439" cy="373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9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İlgili resi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3" t="33615" r="24003" b="6299"/>
          <a:stretch/>
        </p:blipFill>
        <p:spPr bwMode="auto">
          <a:xfrm>
            <a:off x="2101933" y="605643"/>
            <a:ext cx="7279574" cy="569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Premack</a:t>
            </a:r>
            <a:r>
              <a:rPr lang="tr-TR" dirty="0" smtClean="0"/>
              <a:t> ilkesi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436917" cy="4351338"/>
          </a:xfrm>
        </p:spPr>
        <p:txBody>
          <a:bodyPr/>
          <a:lstStyle/>
          <a:p>
            <a:r>
              <a:rPr lang="tr-TR" dirty="0" smtClean="0"/>
              <a:t>Öncelikli olarak görülmesi istenen davranış, ilk önce yaptırılmalıdır. 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42" name="Picture 2" descr="parkta oyu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69" y="1690688"/>
            <a:ext cx="5852906" cy="405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54" y="4574392"/>
            <a:ext cx="3809013" cy="214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249</Words>
  <Application>Microsoft Office PowerPoint</Application>
  <PresentationFormat>Geniş ekran</PresentationFormat>
  <Paragraphs>66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PowerPoint Sunusu</vt:lpstr>
      <vt:lpstr>Öğrenme </vt:lpstr>
      <vt:lpstr>Yaklaşımlar arasındaki farklılıklar (syf. 153)</vt:lpstr>
      <vt:lpstr>Davranışçı Yaklaşım</vt:lpstr>
      <vt:lpstr>PowerPoint Sunusu</vt:lpstr>
      <vt:lpstr>PowerPoint Sunusu</vt:lpstr>
      <vt:lpstr>Edimsel koşullama - Skinner</vt:lpstr>
      <vt:lpstr>PowerPoint Sunusu</vt:lpstr>
      <vt:lpstr>Premack ilkesi</vt:lpstr>
      <vt:lpstr>Simgesel ödüller </vt:lpstr>
      <vt:lpstr>Ceza </vt:lpstr>
      <vt:lpstr>Gözlemle öğrenme</vt:lpstr>
      <vt:lpstr>Gözlem Yoluyla Öğrenme Süreçleri</vt:lpstr>
      <vt:lpstr>Programlı Öğretim İlkeleri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Bd2_bb3</dc:creator>
  <cp:lastModifiedBy>Bd2_bb3</cp:lastModifiedBy>
  <cp:revision>34</cp:revision>
  <dcterms:created xsi:type="dcterms:W3CDTF">2017-12-11T12:37:11Z</dcterms:created>
  <dcterms:modified xsi:type="dcterms:W3CDTF">2017-12-15T07:53:25Z</dcterms:modified>
</cp:coreProperties>
</file>