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71" r:id="rId3"/>
    <p:sldId id="264" r:id="rId4"/>
    <p:sldId id="265" r:id="rId5"/>
    <p:sldId id="266" r:id="rId6"/>
    <p:sldId id="267" r:id="rId7"/>
    <p:sldId id="268" r:id="rId8"/>
    <p:sldId id="269" r:id="rId9"/>
    <p:sldId id="270" r:id="rId10"/>
    <p:sldId id="272" r:id="rId11"/>
    <p:sldId id="281" r:id="rId12"/>
    <p:sldId id="273" r:id="rId13"/>
    <p:sldId id="282" r:id="rId14"/>
    <p:sldId id="276" r:id="rId15"/>
    <p:sldId id="277" r:id="rId16"/>
    <p:sldId id="278" r:id="rId17"/>
    <p:sldId id="279"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309" r:id="rId33"/>
    <p:sldId id="310" r:id="rId34"/>
    <p:sldId id="311" r:id="rId35"/>
    <p:sldId id="312" r:id="rId36"/>
    <p:sldId id="313" r:id="rId37"/>
    <p:sldId id="314" r:id="rId38"/>
    <p:sldId id="315" r:id="rId39"/>
    <p:sldId id="316" r:id="rId40"/>
    <p:sldId id="317" r:id="rId41"/>
    <p:sldId id="318" r:id="rId42"/>
    <p:sldId id="319" r:id="rId43"/>
    <p:sldId id="320" r:id="rId44"/>
    <p:sldId id="321" r:id="rId4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59" autoAdjust="0"/>
    <p:restoredTop sz="94660"/>
  </p:normalViewPr>
  <p:slideViewPr>
    <p:cSldViewPr snapToGrid="0">
      <p:cViewPr varScale="1">
        <p:scale>
          <a:sx n="115" d="100"/>
          <a:sy n="115" d="100"/>
        </p:scale>
        <p:origin x="74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32AB43-D139-4E4D-A30F-D0FA4C890D3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0191322-FB21-48F8-8490-C451FB81BD20}">
      <dgm:prSet/>
      <dgm:spPr/>
      <dgm:t>
        <a:bodyPr/>
        <a:lstStyle/>
        <a:p>
          <a:r>
            <a:rPr lang="tr-TR"/>
            <a:t>B</a:t>
          </a:r>
          <a:r>
            <a:rPr lang="en-US"/>
            <a:t>ased on two physical mechanisms: heat and </a:t>
          </a:r>
          <a:r>
            <a:rPr lang="tr-TR"/>
            <a:t> </a:t>
          </a:r>
          <a:r>
            <a:rPr lang="en-US"/>
            <a:t>cavi</a:t>
          </a:r>
          <a:r>
            <a:rPr lang="tr-TR"/>
            <a:t>tation.</a:t>
          </a:r>
          <a:endParaRPr lang="en-US"/>
        </a:p>
      </dgm:t>
    </dgm:pt>
    <dgm:pt modelId="{7F2156AC-2551-43DE-829C-5F202C7BF972}" type="parTrans" cxnId="{F183035F-B41F-4390-84EB-F82ECCB4486F}">
      <dgm:prSet/>
      <dgm:spPr/>
      <dgm:t>
        <a:bodyPr/>
        <a:lstStyle/>
        <a:p>
          <a:endParaRPr lang="en-US"/>
        </a:p>
      </dgm:t>
    </dgm:pt>
    <dgm:pt modelId="{F3563BC1-299B-491F-8967-AC8196993C29}" type="sibTrans" cxnId="{F183035F-B41F-4390-84EB-F82ECCB4486F}">
      <dgm:prSet/>
      <dgm:spPr/>
      <dgm:t>
        <a:bodyPr/>
        <a:lstStyle/>
        <a:p>
          <a:endParaRPr lang="en-US"/>
        </a:p>
      </dgm:t>
    </dgm:pt>
    <dgm:pt modelId="{FA8A0DA4-20E1-465B-8E23-8D8DC07E0A19}">
      <dgm:prSet/>
      <dgm:spPr/>
      <dgm:t>
        <a:bodyPr/>
        <a:lstStyle/>
        <a:p>
          <a:r>
            <a:rPr lang="tr-TR"/>
            <a:t>Three required proporties in the design of the MNPs:</a:t>
          </a:r>
          <a:endParaRPr lang="en-US"/>
        </a:p>
      </dgm:t>
    </dgm:pt>
    <dgm:pt modelId="{D108B8B2-7EF1-4FC7-AA36-CA2852F73708}" type="parTrans" cxnId="{B778C459-3557-4D44-8F4F-51FD338BF7C7}">
      <dgm:prSet/>
      <dgm:spPr/>
      <dgm:t>
        <a:bodyPr/>
        <a:lstStyle/>
        <a:p>
          <a:endParaRPr lang="en-US"/>
        </a:p>
      </dgm:t>
    </dgm:pt>
    <dgm:pt modelId="{E875E628-BC50-404C-9027-274C6471AB5C}" type="sibTrans" cxnId="{B778C459-3557-4D44-8F4F-51FD338BF7C7}">
      <dgm:prSet/>
      <dgm:spPr/>
      <dgm:t>
        <a:bodyPr/>
        <a:lstStyle/>
        <a:p>
          <a:endParaRPr lang="en-US"/>
        </a:p>
      </dgm:t>
    </dgm:pt>
    <dgm:pt modelId="{EF0760FF-16E5-43AE-8C5B-B41C93043739}">
      <dgm:prSet/>
      <dgm:spPr/>
      <dgm:t>
        <a:bodyPr/>
        <a:lstStyle/>
        <a:p>
          <a:r>
            <a:rPr lang="tr-TR"/>
            <a:t>Reliable and stable drug encapsulation,</a:t>
          </a:r>
          <a:endParaRPr lang="en-US"/>
        </a:p>
      </dgm:t>
    </dgm:pt>
    <dgm:pt modelId="{B4DAF2DA-77B8-4AA0-ACF1-53869640F0F0}" type="parTrans" cxnId="{DA5E81CA-722A-4AA2-9C7B-D73E3E27997F}">
      <dgm:prSet/>
      <dgm:spPr/>
      <dgm:t>
        <a:bodyPr/>
        <a:lstStyle/>
        <a:p>
          <a:endParaRPr lang="en-US"/>
        </a:p>
      </dgm:t>
    </dgm:pt>
    <dgm:pt modelId="{BFD3833F-2945-43FB-9A39-5CE217637891}" type="sibTrans" cxnId="{DA5E81CA-722A-4AA2-9C7B-D73E3E27997F}">
      <dgm:prSet/>
      <dgm:spPr/>
      <dgm:t>
        <a:bodyPr/>
        <a:lstStyle/>
        <a:p>
          <a:endParaRPr lang="en-US"/>
        </a:p>
      </dgm:t>
    </dgm:pt>
    <dgm:pt modelId="{B39BF63A-2A6E-443F-991E-63A471F3548B}">
      <dgm:prSet/>
      <dgm:spPr/>
      <dgm:t>
        <a:bodyPr/>
        <a:lstStyle/>
        <a:p>
          <a:r>
            <a:rPr lang="tr-TR"/>
            <a:t>Efficient drug release,</a:t>
          </a:r>
          <a:endParaRPr lang="en-US"/>
        </a:p>
      </dgm:t>
    </dgm:pt>
    <dgm:pt modelId="{970671E0-49FC-4F42-8355-ECE80ABBC9C3}" type="parTrans" cxnId="{32705228-659D-4D2E-8245-5D5318C5D1A7}">
      <dgm:prSet/>
      <dgm:spPr/>
      <dgm:t>
        <a:bodyPr/>
        <a:lstStyle/>
        <a:p>
          <a:endParaRPr lang="en-US"/>
        </a:p>
      </dgm:t>
    </dgm:pt>
    <dgm:pt modelId="{864B5ACD-0262-4D25-BE25-797D62C006FD}" type="sibTrans" cxnId="{32705228-659D-4D2E-8245-5D5318C5D1A7}">
      <dgm:prSet/>
      <dgm:spPr/>
      <dgm:t>
        <a:bodyPr/>
        <a:lstStyle/>
        <a:p>
          <a:endParaRPr lang="en-US"/>
        </a:p>
      </dgm:t>
    </dgm:pt>
    <dgm:pt modelId="{08899090-13F6-4BCA-BA6B-70E1878A250B}">
      <dgm:prSet/>
      <dgm:spPr/>
      <dgm:t>
        <a:bodyPr/>
        <a:lstStyle/>
        <a:p>
          <a:r>
            <a:rPr lang="tr-TR"/>
            <a:t>Capability of monitoring drug release for imaging and therapeutic purposes.</a:t>
          </a:r>
          <a:endParaRPr lang="en-US"/>
        </a:p>
      </dgm:t>
    </dgm:pt>
    <dgm:pt modelId="{FAACAEEF-4453-4CAA-96FC-EDE1E0504EE3}" type="parTrans" cxnId="{3CD47302-D01D-4911-8EA5-185A9C07685E}">
      <dgm:prSet/>
      <dgm:spPr/>
      <dgm:t>
        <a:bodyPr/>
        <a:lstStyle/>
        <a:p>
          <a:endParaRPr lang="en-US"/>
        </a:p>
      </dgm:t>
    </dgm:pt>
    <dgm:pt modelId="{96BFD856-D7C8-4E3C-96CC-72420C7CA584}" type="sibTrans" cxnId="{3CD47302-D01D-4911-8EA5-185A9C07685E}">
      <dgm:prSet/>
      <dgm:spPr/>
      <dgm:t>
        <a:bodyPr/>
        <a:lstStyle/>
        <a:p>
          <a:endParaRPr lang="en-US"/>
        </a:p>
      </dgm:t>
    </dgm:pt>
    <dgm:pt modelId="{319B94F7-8A2A-4805-909A-62AAFAF32604}">
      <dgm:prSet/>
      <dgm:spPr/>
      <dgm:t>
        <a:bodyPr/>
        <a:lstStyle/>
        <a:p>
          <a:r>
            <a:rPr lang="tr-TR"/>
            <a:t>Ultrasound : </a:t>
          </a:r>
          <a:endParaRPr lang="en-US"/>
        </a:p>
      </dgm:t>
    </dgm:pt>
    <dgm:pt modelId="{99DF8027-E499-4D52-9F56-51590211D4B8}" type="parTrans" cxnId="{75112AB5-3FF6-4CE9-A8BC-6F4DCB6B5406}">
      <dgm:prSet/>
      <dgm:spPr/>
      <dgm:t>
        <a:bodyPr/>
        <a:lstStyle/>
        <a:p>
          <a:endParaRPr lang="en-US"/>
        </a:p>
      </dgm:t>
    </dgm:pt>
    <dgm:pt modelId="{E98DEBF9-133F-4E7D-8A52-BF159802DEBF}" type="sibTrans" cxnId="{75112AB5-3FF6-4CE9-A8BC-6F4DCB6B5406}">
      <dgm:prSet/>
      <dgm:spPr/>
      <dgm:t>
        <a:bodyPr/>
        <a:lstStyle/>
        <a:p>
          <a:endParaRPr lang="en-US"/>
        </a:p>
      </dgm:t>
    </dgm:pt>
    <dgm:pt modelId="{53F9C74F-E381-4391-AF1D-D3CD7EBF76AA}">
      <dgm:prSet/>
      <dgm:spPr/>
      <dgm:t>
        <a:bodyPr/>
        <a:lstStyle/>
        <a:p>
          <a:r>
            <a:rPr lang="tr-TR"/>
            <a:t>Triggers the release of drugs from carriers</a:t>
          </a:r>
          <a:endParaRPr lang="en-US"/>
        </a:p>
      </dgm:t>
    </dgm:pt>
    <dgm:pt modelId="{D2CCD971-6CA4-4186-9BAA-B50BD4A77A15}" type="parTrans" cxnId="{DD32B31D-396C-429F-BB07-5C95823A2822}">
      <dgm:prSet/>
      <dgm:spPr/>
      <dgm:t>
        <a:bodyPr/>
        <a:lstStyle/>
        <a:p>
          <a:endParaRPr lang="en-US"/>
        </a:p>
      </dgm:t>
    </dgm:pt>
    <dgm:pt modelId="{4C1F33F3-D842-4A75-B784-86FE4C9AC47B}" type="sibTrans" cxnId="{DD32B31D-396C-429F-BB07-5C95823A2822}">
      <dgm:prSet/>
      <dgm:spPr/>
      <dgm:t>
        <a:bodyPr/>
        <a:lstStyle/>
        <a:p>
          <a:endParaRPr lang="en-US"/>
        </a:p>
      </dgm:t>
    </dgm:pt>
    <dgm:pt modelId="{B318F292-2DA3-4AFC-99BF-CDDF4C6840C2}">
      <dgm:prSet/>
      <dgm:spPr/>
      <dgm:t>
        <a:bodyPr/>
        <a:lstStyle/>
        <a:p>
          <a:r>
            <a:rPr lang="tr-TR"/>
            <a:t>Increase the permeability of biological barriers </a:t>
          </a:r>
          <a:endParaRPr lang="en-US"/>
        </a:p>
      </dgm:t>
    </dgm:pt>
    <dgm:pt modelId="{CA76B308-63E1-4D1A-871E-2F2484387163}" type="parTrans" cxnId="{9E9E04C9-2615-4F53-B043-090C4FAF3771}">
      <dgm:prSet/>
      <dgm:spPr/>
      <dgm:t>
        <a:bodyPr/>
        <a:lstStyle/>
        <a:p>
          <a:endParaRPr lang="en-US"/>
        </a:p>
      </dgm:t>
    </dgm:pt>
    <dgm:pt modelId="{3CC19FC2-6FAD-45E0-AF0D-56B385EDD49B}" type="sibTrans" cxnId="{9E9E04C9-2615-4F53-B043-090C4FAF3771}">
      <dgm:prSet/>
      <dgm:spPr/>
      <dgm:t>
        <a:bodyPr/>
        <a:lstStyle/>
        <a:p>
          <a:endParaRPr lang="en-US"/>
        </a:p>
      </dgm:t>
    </dgm:pt>
    <dgm:pt modelId="{C7BEF57E-9117-4848-A601-09AE1D977763}">
      <dgm:prSet/>
      <dgm:spPr/>
      <dgm:t>
        <a:bodyPr/>
        <a:lstStyle/>
        <a:p>
          <a:r>
            <a:rPr lang="tr-TR"/>
            <a:t>Enhance drug diffusion by increasing temperature</a:t>
          </a:r>
          <a:endParaRPr lang="en-US"/>
        </a:p>
      </dgm:t>
    </dgm:pt>
    <dgm:pt modelId="{478C53FD-DD4B-4DB0-B322-CE1F85095B17}" type="parTrans" cxnId="{3D143332-0399-4FFB-A7D6-EAE235D090A8}">
      <dgm:prSet/>
      <dgm:spPr/>
      <dgm:t>
        <a:bodyPr/>
        <a:lstStyle/>
        <a:p>
          <a:endParaRPr lang="en-US"/>
        </a:p>
      </dgm:t>
    </dgm:pt>
    <dgm:pt modelId="{DE7D875A-5073-4D5F-BF21-9435BAC54E6B}" type="sibTrans" cxnId="{3D143332-0399-4FFB-A7D6-EAE235D090A8}">
      <dgm:prSet/>
      <dgm:spPr/>
      <dgm:t>
        <a:bodyPr/>
        <a:lstStyle/>
        <a:p>
          <a:endParaRPr lang="en-US"/>
        </a:p>
      </dgm:t>
    </dgm:pt>
    <dgm:pt modelId="{DD566644-32FE-4C3D-8407-A2F8314D7B36}" type="pres">
      <dgm:prSet presAssocID="{5932AB43-D139-4E4D-A30F-D0FA4C890D31}" presName="linear" presStyleCnt="0">
        <dgm:presLayoutVars>
          <dgm:animLvl val="lvl"/>
          <dgm:resizeHandles val="exact"/>
        </dgm:presLayoutVars>
      </dgm:prSet>
      <dgm:spPr/>
      <dgm:t>
        <a:bodyPr/>
        <a:lstStyle/>
        <a:p>
          <a:endParaRPr lang="tr-TR"/>
        </a:p>
      </dgm:t>
    </dgm:pt>
    <dgm:pt modelId="{2D569FCF-019C-48D7-AA36-215E4431B75A}" type="pres">
      <dgm:prSet presAssocID="{F0191322-FB21-48F8-8490-C451FB81BD20}" presName="parentText" presStyleLbl="node1" presStyleIdx="0" presStyleCnt="3">
        <dgm:presLayoutVars>
          <dgm:chMax val="0"/>
          <dgm:bulletEnabled val="1"/>
        </dgm:presLayoutVars>
      </dgm:prSet>
      <dgm:spPr/>
      <dgm:t>
        <a:bodyPr/>
        <a:lstStyle/>
        <a:p>
          <a:endParaRPr lang="tr-TR"/>
        </a:p>
      </dgm:t>
    </dgm:pt>
    <dgm:pt modelId="{36EDAC9A-8241-4FB5-BFA3-E6F21DEB5A62}" type="pres">
      <dgm:prSet presAssocID="{F3563BC1-299B-491F-8967-AC8196993C29}" presName="spacer" presStyleCnt="0"/>
      <dgm:spPr/>
    </dgm:pt>
    <dgm:pt modelId="{D0410F50-F2A7-4A33-81EB-11B4712C4DF7}" type="pres">
      <dgm:prSet presAssocID="{FA8A0DA4-20E1-465B-8E23-8D8DC07E0A19}" presName="parentText" presStyleLbl="node1" presStyleIdx="1" presStyleCnt="3">
        <dgm:presLayoutVars>
          <dgm:chMax val="0"/>
          <dgm:bulletEnabled val="1"/>
        </dgm:presLayoutVars>
      </dgm:prSet>
      <dgm:spPr/>
      <dgm:t>
        <a:bodyPr/>
        <a:lstStyle/>
        <a:p>
          <a:endParaRPr lang="tr-TR"/>
        </a:p>
      </dgm:t>
    </dgm:pt>
    <dgm:pt modelId="{18C734C4-5187-4AB1-832C-DF2DDF03590A}" type="pres">
      <dgm:prSet presAssocID="{FA8A0DA4-20E1-465B-8E23-8D8DC07E0A19}" presName="childText" presStyleLbl="revTx" presStyleIdx="0" presStyleCnt="2">
        <dgm:presLayoutVars>
          <dgm:bulletEnabled val="1"/>
        </dgm:presLayoutVars>
      </dgm:prSet>
      <dgm:spPr/>
      <dgm:t>
        <a:bodyPr/>
        <a:lstStyle/>
        <a:p>
          <a:endParaRPr lang="tr-TR"/>
        </a:p>
      </dgm:t>
    </dgm:pt>
    <dgm:pt modelId="{62802371-0B54-4CFB-903F-90A20A845EA7}" type="pres">
      <dgm:prSet presAssocID="{319B94F7-8A2A-4805-909A-62AAFAF32604}" presName="parentText" presStyleLbl="node1" presStyleIdx="2" presStyleCnt="3">
        <dgm:presLayoutVars>
          <dgm:chMax val="0"/>
          <dgm:bulletEnabled val="1"/>
        </dgm:presLayoutVars>
      </dgm:prSet>
      <dgm:spPr/>
      <dgm:t>
        <a:bodyPr/>
        <a:lstStyle/>
        <a:p>
          <a:endParaRPr lang="tr-TR"/>
        </a:p>
      </dgm:t>
    </dgm:pt>
    <dgm:pt modelId="{0D0FE3D9-6E85-4DFA-B9B7-B79F97E4D441}" type="pres">
      <dgm:prSet presAssocID="{319B94F7-8A2A-4805-909A-62AAFAF32604}" presName="childText" presStyleLbl="revTx" presStyleIdx="1" presStyleCnt="2">
        <dgm:presLayoutVars>
          <dgm:bulletEnabled val="1"/>
        </dgm:presLayoutVars>
      </dgm:prSet>
      <dgm:spPr/>
      <dgm:t>
        <a:bodyPr/>
        <a:lstStyle/>
        <a:p>
          <a:endParaRPr lang="tr-TR"/>
        </a:p>
      </dgm:t>
    </dgm:pt>
  </dgm:ptLst>
  <dgm:cxnLst>
    <dgm:cxn modelId="{98F4603B-2F6D-4D83-8EA5-34DD2C69984E}" type="presOf" srcId="{C7BEF57E-9117-4848-A601-09AE1D977763}" destId="{0D0FE3D9-6E85-4DFA-B9B7-B79F97E4D441}" srcOrd="0" destOrd="2" presId="urn:microsoft.com/office/officeart/2005/8/layout/vList2"/>
    <dgm:cxn modelId="{DA5E81CA-722A-4AA2-9C7B-D73E3E27997F}" srcId="{FA8A0DA4-20E1-465B-8E23-8D8DC07E0A19}" destId="{EF0760FF-16E5-43AE-8C5B-B41C93043739}" srcOrd="0" destOrd="0" parTransId="{B4DAF2DA-77B8-4AA0-ACF1-53869640F0F0}" sibTransId="{BFD3833F-2945-43FB-9A39-5CE217637891}"/>
    <dgm:cxn modelId="{D94907B6-6686-4285-919D-1A3C48CD5576}" type="presOf" srcId="{53F9C74F-E381-4391-AF1D-D3CD7EBF76AA}" destId="{0D0FE3D9-6E85-4DFA-B9B7-B79F97E4D441}" srcOrd="0" destOrd="0" presId="urn:microsoft.com/office/officeart/2005/8/layout/vList2"/>
    <dgm:cxn modelId="{E45B8243-B90B-46EB-8193-2D28F34D051D}" type="presOf" srcId="{F0191322-FB21-48F8-8490-C451FB81BD20}" destId="{2D569FCF-019C-48D7-AA36-215E4431B75A}" srcOrd="0" destOrd="0" presId="urn:microsoft.com/office/officeart/2005/8/layout/vList2"/>
    <dgm:cxn modelId="{3CD47302-D01D-4911-8EA5-185A9C07685E}" srcId="{FA8A0DA4-20E1-465B-8E23-8D8DC07E0A19}" destId="{08899090-13F6-4BCA-BA6B-70E1878A250B}" srcOrd="2" destOrd="0" parTransId="{FAACAEEF-4453-4CAA-96FC-EDE1E0504EE3}" sibTransId="{96BFD856-D7C8-4E3C-96CC-72420C7CA584}"/>
    <dgm:cxn modelId="{32705228-659D-4D2E-8245-5D5318C5D1A7}" srcId="{FA8A0DA4-20E1-465B-8E23-8D8DC07E0A19}" destId="{B39BF63A-2A6E-443F-991E-63A471F3548B}" srcOrd="1" destOrd="0" parTransId="{970671E0-49FC-4F42-8355-ECE80ABBC9C3}" sibTransId="{864B5ACD-0262-4D25-BE25-797D62C006FD}"/>
    <dgm:cxn modelId="{40423C9C-B6F1-437A-B2DC-F31072D41784}" type="presOf" srcId="{319B94F7-8A2A-4805-909A-62AAFAF32604}" destId="{62802371-0B54-4CFB-903F-90A20A845EA7}" srcOrd="0" destOrd="0" presId="urn:microsoft.com/office/officeart/2005/8/layout/vList2"/>
    <dgm:cxn modelId="{9E9E04C9-2615-4F53-B043-090C4FAF3771}" srcId="{319B94F7-8A2A-4805-909A-62AAFAF32604}" destId="{B318F292-2DA3-4AFC-99BF-CDDF4C6840C2}" srcOrd="1" destOrd="0" parTransId="{CA76B308-63E1-4D1A-871E-2F2484387163}" sibTransId="{3CC19FC2-6FAD-45E0-AF0D-56B385EDD49B}"/>
    <dgm:cxn modelId="{11BE4D98-1D46-49FD-B603-E7252AC022FE}" type="presOf" srcId="{B39BF63A-2A6E-443F-991E-63A471F3548B}" destId="{18C734C4-5187-4AB1-832C-DF2DDF03590A}" srcOrd="0" destOrd="1" presId="urn:microsoft.com/office/officeart/2005/8/layout/vList2"/>
    <dgm:cxn modelId="{8F2D9986-3A0D-4209-AE9F-4A77A71D16DF}" type="presOf" srcId="{08899090-13F6-4BCA-BA6B-70E1878A250B}" destId="{18C734C4-5187-4AB1-832C-DF2DDF03590A}" srcOrd="0" destOrd="2" presId="urn:microsoft.com/office/officeart/2005/8/layout/vList2"/>
    <dgm:cxn modelId="{9F08D908-912D-4235-96E5-5FD961419621}" type="presOf" srcId="{5932AB43-D139-4E4D-A30F-D0FA4C890D31}" destId="{DD566644-32FE-4C3D-8407-A2F8314D7B36}" srcOrd="0" destOrd="0" presId="urn:microsoft.com/office/officeart/2005/8/layout/vList2"/>
    <dgm:cxn modelId="{543E7506-158B-496A-A755-B988E95953E3}" type="presOf" srcId="{B318F292-2DA3-4AFC-99BF-CDDF4C6840C2}" destId="{0D0FE3D9-6E85-4DFA-B9B7-B79F97E4D441}" srcOrd="0" destOrd="1" presId="urn:microsoft.com/office/officeart/2005/8/layout/vList2"/>
    <dgm:cxn modelId="{F183035F-B41F-4390-84EB-F82ECCB4486F}" srcId="{5932AB43-D139-4E4D-A30F-D0FA4C890D31}" destId="{F0191322-FB21-48F8-8490-C451FB81BD20}" srcOrd="0" destOrd="0" parTransId="{7F2156AC-2551-43DE-829C-5F202C7BF972}" sibTransId="{F3563BC1-299B-491F-8967-AC8196993C29}"/>
    <dgm:cxn modelId="{B778C459-3557-4D44-8F4F-51FD338BF7C7}" srcId="{5932AB43-D139-4E4D-A30F-D0FA4C890D31}" destId="{FA8A0DA4-20E1-465B-8E23-8D8DC07E0A19}" srcOrd="1" destOrd="0" parTransId="{D108B8B2-7EF1-4FC7-AA36-CA2852F73708}" sibTransId="{E875E628-BC50-404C-9027-274C6471AB5C}"/>
    <dgm:cxn modelId="{DD32B31D-396C-429F-BB07-5C95823A2822}" srcId="{319B94F7-8A2A-4805-909A-62AAFAF32604}" destId="{53F9C74F-E381-4391-AF1D-D3CD7EBF76AA}" srcOrd="0" destOrd="0" parTransId="{D2CCD971-6CA4-4186-9BAA-B50BD4A77A15}" sibTransId="{4C1F33F3-D842-4A75-B784-86FE4C9AC47B}"/>
    <dgm:cxn modelId="{3D143332-0399-4FFB-A7D6-EAE235D090A8}" srcId="{319B94F7-8A2A-4805-909A-62AAFAF32604}" destId="{C7BEF57E-9117-4848-A601-09AE1D977763}" srcOrd="2" destOrd="0" parTransId="{478C53FD-DD4B-4DB0-B322-CE1F85095B17}" sibTransId="{DE7D875A-5073-4D5F-BF21-9435BAC54E6B}"/>
    <dgm:cxn modelId="{BB21DFB6-46A9-4154-B364-38F03BBD4D02}" type="presOf" srcId="{EF0760FF-16E5-43AE-8C5B-B41C93043739}" destId="{18C734C4-5187-4AB1-832C-DF2DDF03590A}" srcOrd="0" destOrd="0" presId="urn:microsoft.com/office/officeart/2005/8/layout/vList2"/>
    <dgm:cxn modelId="{E00D03BD-00B1-464C-8D40-BAE4EA741EA2}" type="presOf" srcId="{FA8A0DA4-20E1-465B-8E23-8D8DC07E0A19}" destId="{D0410F50-F2A7-4A33-81EB-11B4712C4DF7}" srcOrd="0" destOrd="0" presId="urn:microsoft.com/office/officeart/2005/8/layout/vList2"/>
    <dgm:cxn modelId="{75112AB5-3FF6-4CE9-A8BC-6F4DCB6B5406}" srcId="{5932AB43-D139-4E4D-A30F-D0FA4C890D31}" destId="{319B94F7-8A2A-4805-909A-62AAFAF32604}" srcOrd="2" destOrd="0" parTransId="{99DF8027-E499-4D52-9F56-51590211D4B8}" sibTransId="{E98DEBF9-133F-4E7D-8A52-BF159802DEBF}"/>
    <dgm:cxn modelId="{F3E2C12F-86AA-4E80-8652-F8E39D401D45}" type="presParOf" srcId="{DD566644-32FE-4C3D-8407-A2F8314D7B36}" destId="{2D569FCF-019C-48D7-AA36-215E4431B75A}" srcOrd="0" destOrd="0" presId="urn:microsoft.com/office/officeart/2005/8/layout/vList2"/>
    <dgm:cxn modelId="{DF00CE1B-3664-49FE-B38F-59D61EDA2020}" type="presParOf" srcId="{DD566644-32FE-4C3D-8407-A2F8314D7B36}" destId="{36EDAC9A-8241-4FB5-BFA3-E6F21DEB5A62}" srcOrd="1" destOrd="0" presId="urn:microsoft.com/office/officeart/2005/8/layout/vList2"/>
    <dgm:cxn modelId="{674708D3-98E1-4258-9A96-CE3FF674DB01}" type="presParOf" srcId="{DD566644-32FE-4C3D-8407-A2F8314D7B36}" destId="{D0410F50-F2A7-4A33-81EB-11B4712C4DF7}" srcOrd="2" destOrd="0" presId="urn:microsoft.com/office/officeart/2005/8/layout/vList2"/>
    <dgm:cxn modelId="{63662A6F-40C3-42B5-8E97-477F2AE43BFA}" type="presParOf" srcId="{DD566644-32FE-4C3D-8407-A2F8314D7B36}" destId="{18C734C4-5187-4AB1-832C-DF2DDF03590A}" srcOrd="3" destOrd="0" presId="urn:microsoft.com/office/officeart/2005/8/layout/vList2"/>
    <dgm:cxn modelId="{4A8E93FB-61A6-46B8-B704-8433CCDD1D7A}" type="presParOf" srcId="{DD566644-32FE-4C3D-8407-A2F8314D7B36}" destId="{62802371-0B54-4CFB-903F-90A20A845EA7}" srcOrd="4" destOrd="0" presId="urn:microsoft.com/office/officeart/2005/8/layout/vList2"/>
    <dgm:cxn modelId="{282E3110-1047-4CFD-8F8F-BFCAE5D85437}" type="presParOf" srcId="{DD566644-32FE-4C3D-8407-A2F8314D7B36}" destId="{0D0FE3D9-6E85-4DFA-B9B7-B79F97E4D44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69FCF-019C-48D7-AA36-215E4431B75A}">
      <dsp:nvSpPr>
        <dsp:cNvPr id="0" name=""/>
        <dsp:cNvSpPr/>
      </dsp:nvSpPr>
      <dsp:spPr>
        <a:xfrm>
          <a:off x="0" y="49190"/>
          <a:ext cx="6513603" cy="10740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tr-TR" sz="2700" kern="1200"/>
            <a:t>B</a:t>
          </a:r>
          <a:r>
            <a:rPr lang="en-US" sz="2700" kern="1200"/>
            <a:t>ased on two physical mechanisms: heat and </a:t>
          </a:r>
          <a:r>
            <a:rPr lang="tr-TR" sz="2700" kern="1200"/>
            <a:t> </a:t>
          </a:r>
          <a:r>
            <a:rPr lang="en-US" sz="2700" kern="1200"/>
            <a:t>cavi</a:t>
          </a:r>
          <a:r>
            <a:rPr lang="tr-TR" sz="2700" kern="1200"/>
            <a:t>tation.</a:t>
          </a:r>
          <a:endParaRPr lang="en-US" sz="2700" kern="1200"/>
        </a:p>
      </dsp:txBody>
      <dsp:txXfrm>
        <a:off x="52431" y="101621"/>
        <a:ext cx="6408741" cy="969198"/>
      </dsp:txXfrm>
    </dsp:sp>
    <dsp:sp modelId="{D0410F50-F2A7-4A33-81EB-11B4712C4DF7}">
      <dsp:nvSpPr>
        <dsp:cNvPr id="0" name=""/>
        <dsp:cNvSpPr/>
      </dsp:nvSpPr>
      <dsp:spPr>
        <a:xfrm>
          <a:off x="0" y="1201010"/>
          <a:ext cx="6513603" cy="107406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tr-TR" sz="2700" kern="1200"/>
            <a:t>Three required proporties in the design of the MNPs:</a:t>
          </a:r>
          <a:endParaRPr lang="en-US" sz="2700" kern="1200"/>
        </a:p>
      </dsp:txBody>
      <dsp:txXfrm>
        <a:off x="52431" y="1253441"/>
        <a:ext cx="6408741" cy="969198"/>
      </dsp:txXfrm>
    </dsp:sp>
    <dsp:sp modelId="{18C734C4-5187-4AB1-832C-DF2DDF03590A}">
      <dsp:nvSpPr>
        <dsp:cNvPr id="0" name=""/>
        <dsp:cNvSpPr/>
      </dsp:nvSpPr>
      <dsp:spPr>
        <a:xfrm>
          <a:off x="0" y="2275070"/>
          <a:ext cx="6513603" cy="1397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tr-TR" sz="2100" kern="1200"/>
            <a:t>Reliable and stable drug encapsulation,</a:t>
          </a:r>
          <a:endParaRPr lang="en-US" sz="2100" kern="1200"/>
        </a:p>
        <a:p>
          <a:pPr marL="228600" lvl="1" indent="-228600" algn="l" defTabSz="933450">
            <a:lnSpc>
              <a:spcPct val="90000"/>
            </a:lnSpc>
            <a:spcBef>
              <a:spcPct val="0"/>
            </a:spcBef>
            <a:spcAft>
              <a:spcPct val="20000"/>
            </a:spcAft>
            <a:buChar char="••"/>
          </a:pPr>
          <a:r>
            <a:rPr lang="tr-TR" sz="2100" kern="1200"/>
            <a:t>Efficient drug release,</a:t>
          </a:r>
          <a:endParaRPr lang="en-US" sz="2100" kern="1200"/>
        </a:p>
        <a:p>
          <a:pPr marL="228600" lvl="1" indent="-228600" algn="l" defTabSz="933450">
            <a:lnSpc>
              <a:spcPct val="90000"/>
            </a:lnSpc>
            <a:spcBef>
              <a:spcPct val="0"/>
            </a:spcBef>
            <a:spcAft>
              <a:spcPct val="20000"/>
            </a:spcAft>
            <a:buChar char="••"/>
          </a:pPr>
          <a:r>
            <a:rPr lang="tr-TR" sz="2100" kern="1200"/>
            <a:t>Capability of monitoring drug release for imaging and therapeutic purposes.</a:t>
          </a:r>
          <a:endParaRPr lang="en-US" sz="2100" kern="1200"/>
        </a:p>
      </dsp:txBody>
      <dsp:txXfrm>
        <a:off x="0" y="2275070"/>
        <a:ext cx="6513603" cy="1397250"/>
      </dsp:txXfrm>
    </dsp:sp>
    <dsp:sp modelId="{62802371-0B54-4CFB-903F-90A20A845EA7}">
      <dsp:nvSpPr>
        <dsp:cNvPr id="0" name=""/>
        <dsp:cNvSpPr/>
      </dsp:nvSpPr>
      <dsp:spPr>
        <a:xfrm>
          <a:off x="0" y="3672320"/>
          <a:ext cx="6513603" cy="10740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tr-TR" sz="2700" kern="1200"/>
            <a:t>Ultrasound : </a:t>
          </a:r>
          <a:endParaRPr lang="en-US" sz="2700" kern="1200"/>
        </a:p>
      </dsp:txBody>
      <dsp:txXfrm>
        <a:off x="52431" y="3724751"/>
        <a:ext cx="6408741" cy="969198"/>
      </dsp:txXfrm>
    </dsp:sp>
    <dsp:sp modelId="{0D0FE3D9-6E85-4DFA-B9B7-B79F97E4D441}">
      <dsp:nvSpPr>
        <dsp:cNvPr id="0" name=""/>
        <dsp:cNvSpPr/>
      </dsp:nvSpPr>
      <dsp:spPr>
        <a:xfrm>
          <a:off x="0" y="4746380"/>
          <a:ext cx="6513603" cy="1089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tr-TR" sz="2100" kern="1200"/>
            <a:t>Triggers the release of drugs from carriers</a:t>
          </a:r>
          <a:endParaRPr lang="en-US" sz="2100" kern="1200"/>
        </a:p>
        <a:p>
          <a:pPr marL="228600" lvl="1" indent="-228600" algn="l" defTabSz="933450">
            <a:lnSpc>
              <a:spcPct val="90000"/>
            </a:lnSpc>
            <a:spcBef>
              <a:spcPct val="0"/>
            </a:spcBef>
            <a:spcAft>
              <a:spcPct val="20000"/>
            </a:spcAft>
            <a:buChar char="••"/>
          </a:pPr>
          <a:r>
            <a:rPr lang="tr-TR" sz="2100" kern="1200"/>
            <a:t>Increase the permeability of biological barriers </a:t>
          </a:r>
          <a:endParaRPr lang="en-US" sz="2100" kern="1200"/>
        </a:p>
        <a:p>
          <a:pPr marL="228600" lvl="1" indent="-228600" algn="l" defTabSz="933450">
            <a:lnSpc>
              <a:spcPct val="90000"/>
            </a:lnSpc>
            <a:spcBef>
              <a:spcPct val="0"/>
            </a:spcBef>
            <a:spcAft>
              <a:spcPct val="20000"/>
            </a:spcAft>
            <a:buChar char="••"/>
          </a:pPr>
          <a:r>
            <a:rPr lang="tr-TR" sz="2100" kern="1200"/>
            <a:t>Enhance drug diffusion by increasing temperature</a:t>
          </a:r>
          <a:endParaRPr lang="en-US" sz="2100" kern="1200"/>
        </a:p>
      </dsp:txBody>
      <dsp:txXfrm>
        <a:off x="0" y="4746380"/>
        <a:ext cx="6513603" cy="10898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69A81A-4F3A-4846-9A4F-6E86090E48AC}" type="datetimeFigureOut">
              <a:rPr lang="tr-TR" smtClean="0"/>
              <a:t>20.11.2019</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94DAF-53E0-4FDC-8821-09AA9542C997}" type="slidenum">
              <a:rPr lang="tr-TR" smtClean="0"/>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alleganynutrition.com/supporting-pages/the-human-digestive-tract-ph-range-diagram/"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nature.com/articles/nrm2820/figures/1?draft=marketing"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researchgate.net/figure/ntracellular-and-extracellular-pH-in-tumor-cells-proton-extrusion-mechanisms-create-an_fig7_309225661"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lincancerres.aacrjournals.org/content/21/20/4502.figures-only"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u="sng" kern="1200" dirty="0">
                <a:solidFill>
                  <a:schemeClr val="tx1"/>
                </a:solidFill>
                <a:effectLst/>
                <a:latin typeface="+mn-lt"/>
                <a:ea typeface="+mn-ea"/>
                <a:cs typeface="+mn-cs"/>
                <a:hlinkClick r:id="rId3"/>
              </a:rPr>
              <a:t>https://www.alleganynutrition.com/supporting-pages/the-human-digestive-tract-ph-range-diagram/</a:t>
            </a:r>
            <a:endParaRPr lang="tr-TR" sz="1200" u="sng"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dirty="0">
                <a:hlinkClick r:id="rId4"/>
              </a:rPr>
              <a:t>https://www.nature.com/articles/nrm2820/figures/1?draft=marketing</a:t>
            </a:r>
            <a:endParaRPr lang="tr-TR" sz="1200" kern="1200" dirty="0">
              <a:solidFill>
                <a:schemeClr val="tx1"/>
              </a:solidFill>
              <a:effectLst/>
              <a:latin typeface="+mn-lt"/>
              <a:ea typeface="+mn-ea"/>
              <a:cs typeface="+mn-cs"/>
            </a:endParaRPr>
          </a:p>
          <a:p>
            <a:endParaRPr lang="tr-TR" dirty="0"/>
          </a:p>
          <a:p>
            <a:r>
              <a:rPr lang="en-US" dirty="0"/>
              <a:t>Based on the </a:t>
            </a:r>
            <a:r>
              <a:rPr lang="en-US" dirty="0" err="1"/>
              <a:t>Ph</a:t>
            </a:r>
            <a:r>
              <a:rPr lang="en-US" dirty="0"/>
              <a:t> differences exists among </a:t>
            </a:r>
            <a:r>
              <a:rPr lang="tr-TR" dirty="0" err="1"/>
              <a:t>subcellular</a:t>
            </a:r>
            <a:r>
              <a:rPr lang="tr-TR" baseline="0" dirty="0"/>
              <a:t> </a:t>
            </a:r>
            <a:r>
              <a:rPr lang="tr-TR" baseline="0" dirty="0" err="1"/>
              <a:t>organnlles</a:t>
            </a:r>
            <a:r>
              <a:rPr lang="tr-TR" baseline="0" dirty="0"/>
              <a:t> as </a:t>
            </a:r>
            <a:r>
              <a:rPr lang="tr-TR" baseline="0" dirty="0" err="1"/>
              <a:t>well</a:t>
            </a:r>
            <a:r>
              <a:rPr lang="tr-TR" baseline="0" dirty="0"/>
              <a:t> as </a:t>
            </a:r>
            <a:r>
              <a:rPr lang="tr-TR" baseline="0" dirty="0" err="1"/>
              <a:t>the</a:t>
            </a:r>
            <a:r>
              <a:rPr lang="tr-TR" baseline="0" dirty="0"/>
              <a:t> </a:t>
            </a:r>
            <a:r>
              <a:rPr lang="tr-TR" dirty="0" err="1"/>
              <a:t>Ph</a:t>
            </a:r>
            <a:r>
              <a:rPr lang="tr-TR" dirty="0"/>
              <a:t> </a:t>
            </a:r>
            <a:r>
              <a:rPr lang="tr-TR" dirty="0" err="1"/>
              <a:t>differences</a:t>
            </a:r>
            <a:r>
              <a:rPr lang="tr-TR" dirty="0"/>
              <a:t> </a:t>
            </a:r>
            <a:r>
              <a:rPr lang="tr-TR" dirty="0" err="1"/>
              <a:t>between</a:t>
            </a:r>
            <a:r>
              <a:rPr lang="tr-TR" dirty="0"/>
              <a:t> </a:t>
            </a:r>
            <a:r>
              <a:rPr lang="tr-TR" dirty="0" err="1"/>
              <a:t>the</a:t>
            </a:r>
            <a:r>
              <a:rPr lang="tr-TR" dirty="0"/>
              <a:t> </a:t>
            </a:r>
            <a:r>
              <a:rPr lang="tr-TR" dirty="0" err="1"/>
              <a:t>Gastrointestinal</a:t>
            </a:r>
            <a:r>
              <a:rPr lang="tr-TR" baseline="0" dirty="0"/>
              <a:t> </a:t>
            </a:r>
            <a:r>
              <a:rPr lang="tr-TR" baseline="0" dirty="0" err="1"/>
              <a:t>Organs</a:t>
            </a:r>
            <a:r>
              <a:rPr lang="tr-TR" baseline="0" dirty="0"/>
              <a:t> </a:t>
            </a:r>
            <a:r>
              <a:rPr lang="tr-TR" baseline="0" dirty="0" err="1"/>
              <a:t>developing</a:t>
            </a:r>
            <a:r>
              <a:rPr lang="tr-TR" baseline="0" dirty="0"/>
              <a:t> of </a:t>
            </a:r>
            <a:r>
              <a:rPr lang="tr-TR" baseline="0" dirty="0" err="1"/>
              <a:t>Ph-responsive</a:t>
            </a:r>
            <a:r>
              <a:rPr lang="tr-TR" baseline="0" dirty="0"/>
              <a:t> </a:t>
            </a:r>
            <a:r>
              <a:rPr lang="tr-TR" baseline="0" dirty="0" err="1"/>
              <a:t>DDs</a:t>
            </a:r>
            <a:r>
              <a:rPr lang="tr-TR" baseline="0" dirty="0"/>
              <a:t>. </a:t>
            </a:r>
          </a:p>
          <a:p>
            <a:endParaRPr lang="tr-TR" baseline="0" dirty="0"/>
          </a:p>
          <a:p>
            <a:r>
              <a:rPr lang="tr-TR" baseline="0" dirty="0"/>
              <a:t>At </a:t>
            </a:r>
            <a:r>
              <a:rPr lang="tr-TR" baseline="0" dirty="0" err="1"/>
              <a:t>the</a:t>
            </a:r>
            <a:r>
              <a:rPr lang="tr-TR" baseline="0" dirty="0"/>
              <a:t> organ </a:t>
            </a:r>
            <a:r>
              <a:rPr lang="tr-TR" baseline="0" dirty="0" err="1"/>
              <a:t>level</a:t>
            </a:r>
            <a:r>
              <a:rPr lang="tr-TR" baseline="0" dirty="0"/>
              <a:t> oral </a:t>
            </a:r>
            <a:r>
              <a:rPr lang="tr-TR" baseline="0" dirty="0" err="1"/>
              <a:t>drug</a:t>
            </a:r>
            <a:r>
              <a:rPr lang="tr-TR" baseline="0" dirty="0"/>
              <a:t> </a:t>
            </a:r>
            <a:r>
              <a:rPr lang="tr-TR" baseline="0" dirty="0" err="1"/>
              <a:t>delivery</a:t>
            </a:r>
            <a:r>
              <a:rPr lang="tr-TR" baseline="0" dirty="0"/>
              <a:t> </a:t>
            </a:r>
            <a:r>
              <a:rPr lang="tr-TR" baseline="0" dirty="0" err="1"/>
              <a:t>was</a:t>
            </a:r>
            <a:r>
              <a:rPr lang="tr-TR" baseline="0" dirty="0"/>
              <a:t> </a:t>
            </a:r>
            <a:r>
              <a:rPr lang="tr-TR" baseline="0" dirty="0" err="1"/>
              <a:t>designed</a:t>
            </a:r>
            <a:r>
              <a:rPr lang="tr-TR" baseline="0" dirty="0"/>
              <a:t> </a:t>
            </a:r>
            <a:r>
              <a:rPr lang="tr-TR" baseline="0" dirty="0" err="1"/>
              <a:t>to</a:t>
            </a:r>
            <a:r>
              <a:rPr lang="tr-TR" baseline="0" dirty="0"/>
              <a:t> </a:t>
            </a:r>
            <a:r>
              <a:rPr lang="tr-TR" baseline="0" dirty="0" err="1"/>
              <a:t>differentiate</a:t>
            </a:r>
            <a:r>
              <a:rPr lang="tr-TR" baseline="0" dirty="0"/>
              <a:t> </a:t>
            </a:r>
            <a:r>
              <a:rPr lang="tr-TR" baseline="0" dirty="0" err="1"/>
              <a:t>drug</a:t>
            </a:r>
            <a:r>
              <a:rPr lang="tr-TR" baseline="0" dirty="0"/>
              <a:t> </a:t>
            </a:r>
            <a:r>
              <a:rPr lang="tr-TR" baseline="0" dirty="0" err="1"/>
              <a:t>realse</a:t>
            </a:r>
            <a:r>
              <a:rPr lang="tr-TR" baseline="0" dirty="0"/>
              <a:t> </a:t>
            </a:r>
            <a:r>
              <a:rPr lang="tr-TR" baseline="0" dirty="0" err="1"/>
              <a:t>along</a:t>
            </a:r>
            <a:r>
              <a:rPr lang="tr-TR" baseline="0" dirty="0"/>
              <a:t> </a:t>
            </a:r>
            <a:r>
              <a:rPr lang="tr-TR" baseline="0" dirty="0" err="1"/>
              <a:t>the</a:t>
            </a:r>
            <a:r>
              <a:rPr lang="tr-TR" baseline="0" dirty="0"/>
              <a:t> Gİ </a:t>
            </a:r>
            <a:r>
              <a:rPr lang="tr-TR" baseline="0" dirty="0" err="1"/>
              <a:t>tract</a:t>
            </a:r>
            <a:r>
              <a:rPr lang="tr-TR" baseline="0" dirty="0"/>
              <a:t> </a:t>
            </a:r>
            <a:r>
              <a:rPr lang="tr-TR" baseline="0" dirty="0" err="1"/>
              <a:t>with</a:t>
            </a:r>
            <a:r>
              <a:rPr lang="tr-TR" baseline="0" dirty="0"/>
              <a:t> </a:t>
            </a:r>
            <a:r>
              <a:rPr lang="tr-TR" baseline="0" dirty="0" err="1"/>
              <a:t>maltple</a:t>
            </a:r>
            <a:r>
              <a:rPr lang="tr-TR" baseline="0" dirty="0"/>
              <a:t> </a:t>
            </a:r>
            <a:r>
              <a:rPr lang="tr-TR" baseline="0" dirty="0" err="1"/>
              <a:t>clinical</a:t>
            </a:r>
            <a:r>
              <a:rPr lang="tr-TR" baseline="0" dirty="0"/>
              <a:t> </a:t>
            </a:r>
            <a:r>
              <a:rPr lang="tr-TR" baseline="0" dirty="0" err="1"/>
              <a:t>product</a:t>
            </a:r>
            <a:r>
              <a:rPr lang="tr-TR" baseline="0" dirty="0"/>
              <a:t> </a:t>
            </a:r>
          </a:p>
          <a:p>
            <a:endParaRPr lang="tr-TR" baseline="0" dirty="0"/>
          </a:p>
          <a:p>
            <a:r>
              <a:rPr lang="tr-TR" baseline="0" dirty="0"/>
              <a:t>At </a:t>
            </a:r>
            <a:r>
              <a:rPr lang="tr-TR" baseline="0" dirty="0" err="1"/>
              <a:t>the</a:t>
            </a:r>
            <a:r>
              <a:rPr lang="tr-TR" baseline="0" dirty="0"/>
              <a:t> </a:t>
            </a:r>
            <a:r>
              <a:rPr lang="tr-TR" baseline="0" dirty="0" err="1"/>
              <a:t>intracellular</a:t>
            </a:r>
            <a:r>
              <a:rPr lang="tr-TR" baseline="0" dirty="0"/>
              <a:t> </a:t>
            </a:r>
            <a:r>
              <a:rPr lang="tr-TR" baseline="0" dirty="0" err="1"/>
              <a:t>level</a:t>
            </a:r>
            <a:r>
              <a:rPr lang="tr-TR" baseline="0" dirty="0"/>
              <a:t> </a:t>
            </a:r>
            <a:r>
              <a:rPr lang="tr-TR" baseline="0" dirty="0" err="1"/>
              <a:t>ph</a:t>
            </a:r>
            <a:r>
              <a:rPr lang="tr-TR" baseline="0" dirty="0"/>
              <a:t> </a:t>
            </a:r>
            <a:r>
              <a:rPr lang="tr-TR" baseline="0" dirty="0" err="1"/>
              <a:t>responsive</a:t>
            </a:r>
            <a:r>
              <a:rPr lang="tr-TR" baseline="0" dirty="0"/>
              <a:t> </a:t>
            </a:r>
            <a:r>
              <a:rPr lang="tr-TR" baseline="0" dirty="0" err="1"/>
              <a:t>nano</a:t>
            </a:r>
            <a:r>
              <a:rPr lang="tr-TR" baseline="0" dirty="0"/>
              <a:t> </a:t>
            </a:r>
            <a:r>
              <a:rPr lang="tr-TR" baseline="0" dirty="0" err="1"/>
              <a:t>particle</a:t>
            </a:r>
            <a:r>
              <a:rPr lang="tr-TR" baseline="0" dirty="0"/>
              <a:t> </a:t>
            </a:r>
            <a:r>
              <a:rPr lang="tr-TR" baseline="0" dirty="0" err="1"/>
              <a:t>have</a:t>
            </a:r>
            <a:r>
              <a:rPr lang="tr-TR" baseline="0" dirty="0"/>
              <a:t> </a:t>
            </a:r>
            <a:r>
              <a:rPr lang="tr-TR" baseline="0" dirty="0" err="1"/>
              <a:t>been</a:t>
            </a:r>
            <a:r>
              <a:rPr lang="tr-TR" baseline="0" dirty="0"/>
              <a:t> </a:t>
            </a:r>
            <a:r>
              <a:rPr lang="tr-TR" baseline="0" dirty="0" err="1"/>
              <a:t>studied</a:t>
            </a:r>
            <a:r>
              <a:rPr lang="tr-TR" baseline="0" dirty="0"/>
              <a:t> </a:t>
            </a:r>
            <a:r>
              <a:rPr lang="tr-TR" baseline="0" dirty="0" err="1"/>
              <a:t>to</a:t>
            </a:r>
            <a:r>
              <a:rPr lang="tr-TR" baseline="0" dirty="0"/>
              <a:t> </a:t>
            </a:r>
            <a:r>
              <a:rPr lang="tr-TR" baseline="0" dirty="0" err="1"/>
              <a:t>escape</a:t>
            </a:r>
            <a:r>
              <a:rPr lang="tr-TR" baseline="0" dirty="0"/>
              <a:t> </a:t>
            </a:r>
            <a:r>
              <a:rPr lang="tr-TR" baseline="0" dirty="0" err="1"/>
              <a:t>the</a:t>
            </a:r>
            <a:r>
              <a:rPr lang="tr-TR" baseline="0" dirty="0"/>
              <a:t> </a:t>
            </a:r>
            <a:r>
              <a:rPr lang="tr-TR" baseline="0" dirty="0" err="1"/>
              <a:t>acidic</a:t>
            </a:r>
            <a:r>
              <a:rPr lang="tr-TR" baseline="0" dirty="0"/>
              <a:t> </a:t>
            </a:r>
            <a:r>
              <a:rPr lang="tr-TR" baseline="0" dirty="0" err="1"/>
              <a:t>endolysosomal</a:t>
            </a:r>
            <a:r>
              <a:rPr lang="tr-TR" baseline="0" dirty="0"/>
              <a:t> </a:t>
            </a:r>
            <a:r>
              <a:rPr lang="tr-TR" baseline="0" dirty="0" err="1"/>
              <a:t>compartments</a:t>
            </a:r>
            <a:r>
              <a:rPr lang="tr-TR" baseline="0" dirty="0"/>
              <a:t> </a:t>
            </a:r>
            <a:r>
              <a:rPr lang="tr-TR" baseline="0" dirty="0" err="1"/>
              <a:t>for</a:t>
            </a:r>
            <a:r>
              <a:rPr lang="tr-TR" baseline="0" dirty="0"/>
              <a:t> </a:t>
            </a:r>
            <a:r>
              <a:rPr lang="tr-TR" baseline="0" dirty="0" err="1"/>
              <a:t>cytosolic</a:t>
            </a:r>
            <a:r>
              <a:rPr lang="tr-TR" baseline="0" dirty="0"/>
              <a:t> </a:t>
            </a:r>
            <a:r>
              <a:rPr lang="tr-TR" baseline="0" dirty="0" err="1"/>
              <a:t>drug</a:t>
            </a:r>
            <a:r>
              <a:rPr lang="tr-TR" baseline="0" dirty="0"/>
              <a:t> </a:t>
            </a:r>
            <a:r>
              <a:rPr lang="tr-TR" baseline="0" dirty="0" err="1"/>
              <a:t>delivery</a:t>
            </a:r>
            <a:r>
              <a:rPr lang="tr-TR" baseline="0" dirty="0"/>
              <a:t>. </a:t>
            </a:r>
          </a:p>
        </p:txBody>
      </p:sp>
      <p:sp>
        <p:nvSpPr>
          <p:cNvPr id="4" name="Slayt Numarası Yer Tutucusu 3"/>
          <p:cNvSpPr>
            <a:spLocks noGrp="1"/>
          </p:cNvSpPr>
          <p:nvPr>
            <p:ph type="sldNum" sz="quarter" idx="10"/>
          </p:nvPr>
        </p:nvSpPr>
        <p:spPr/>
        <p:txBody>
          <a:bodyPr/>
          <a:lstStyle/>
          <a:p>
            <a:fld id="{01E65D15-547D-4858-9E16-1DFE2E73CE7D}" type="slidenum">
              <a:rPr lang="tr-TR" smtClean="0"/>
              <a:pPr/>
              <a:t>19</a:t>
            </a:fld>
            <a:endParaRPr lang="tr-TR"/>
          </a:p>
        </p:txBody>
      </p:sp>
    </p:spTree>
    <p:extLst>
      <p:ext uri="{BB962C8B-B14F-4D97-AF65-F5344CB8AC3E}">
        <p14:creationId xmlns:p14="http://schemas.microsoft.com/office/powerpoint/2010/main" val="464942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Experiment show that release of Dox  from </a:t>
            </a:r>
          </a:p>
        </p:txBody>
      </p:sp>
      <p:sp>
        <p:nvSpPr>
          <p:cNvPr id="4" name="Slide Number Placeholder 3"/>
          <p:cNvSpPr>
            <a:spLocks noGrp="1"/>
          </p:cNvSpPr>
          <p:nvPr>
            <p:ph type="sldNum" sz="quarter" idx="5"/>
          </p:nvPr>
        </p:nvSpPr>
        <p:spPr/>
        <p:txBody>
          <a:bodyPr/>
          <a:lstStyle/>
          <a:p>
            <a:fld id="{01E65D15-547D-4858-9E16-1DFE2E73CE7D}" type="slidenum">
              <a:rPr lang="tr-TR" smtClean="0"/>
              <a:pPr/>
              <a:t>31</a:t>
            </a:fld>
            <a:endParaRPr lang="tr-TR"/>
          </a:p>
        </p:txBody>
      </p:sp>
    </p:spTree>
    <p:extLst>
      <p:ext uri="{BB962C8B-B14F-4D97-AF65-F5344CB8AC3E}">
        <p14:creationId xmlns:p14="http://schemas.microsoft.com/office/powerpoint/2010/main" val="1886263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kern="1200" dirty="0">
                <a:solidFill>
                  <a:schemeClr val="tx1"/>
                </a:solidFill>
                <a:effectLst/>
                <a:latin typeface="+mn-lt"/>
                <a:ea typeface="+mn-ea"/>
                <a:cs typeface="+mn-cs"/>
              </a:rPr>
              <a:t>The existence of </a:t>
            </a:r>
            <a:r>
              <a:rPr lang="tr-TR" sz="1200" kern="1200" dirty="0" err="1">
                <a:solidFill>
                  <a:schemeClr val="tx1"/>
                </a:solidFill>
                <a:effectLst/>
                <a:latin typeface="+mn-lt"/>
                <a:ea typeface="+mn-ea"/>
                <a:cs typeface="+mn-cs"/>
              </a:rPr>
              <a:t>some</a:t>
            </a:r>
            <a:r>
              <a:rPr lang="tr-TR"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biomolecules such as glucose, ATP, DNA</a:t>
            </a:r>
            <a:r>
              <a:rPr lang="tr-TR" sz="1200" kern="1200" baseline="0" dirty="0">
                <a:solidFill>
                  <a:schemeClr val="tx1"/>
                </a:solidFill>
                <a:effectLst/>
                <a:latin typeface="+mn-lt"/>
                <a:ea typeface="+mn-ea"/>
                <a:cs typeface="+mn-cs"/>
              </a:rPr>
              <a:t> </a:t>
            </a:r>
            <a:r>
              <a:rPr lang="tr-TR" sz="1200" kern="1200" baseline="0" dirty="0" err="1">
                <a:solidFill>
                  <a:schemeClr val="tx1"/>
                </a:solidFill>
                <a:effectLst/>
                <a:latin typeface="+mn-lt"/>
                <a:ea typeface="+mn-ea"/>
                <a:cs typeface="+mn-cs"/>
              </a:rPr>
              <a:t>etc</a:t>
            </a:r>
            <a:r>
              <a:rPr lang="tr-TR"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a:t>
            </a:r>
            <a:r>
              <a:rPr lang="tr-TR" sz="1200" kern="1200" dirty="0" err="1">
                <a:solidFill>
                  <a:schemeClr val="tx1"/>
                </a:solidFill>
                <a:effectLst/>
                <a:latin typeface="+mn-lt"/>
                <a:ea typeface="+mn-ea"/>
                <a:cs typeface="+mn-cs"/>
              </a:rPr>
              <a:t>different</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concentrations</a:t>
            </a:r>
            <a:r>
              <a:rPr lang="tr-TR" sz="1200" kern="1200" dirty="0">
                <a:solidFill>
                  <a:schemeClr val="tx1"/>
                </a:solidFill>
                <a:effectLst/>
                <a:latin typeface="+mn-lt"/>
                <a:ea typeface="+mn-ea"/>
                <a:cs typeface="+mn-cs"/>
              </a:rPr>
              <a:t> in </a:t>
            </a:r>
            <a:r>
              <a:rPr lang="en-US" sz="1200" kern="1200" dirty="0">
                <a:solidFill>
                  <a:schemeClr val="tx1"/>
                </a:solidFill>
                <a:effectLst/>
                <a:latin typeface="+mn-lt"/>
                <a:ea typeface="+mn-ea"/>
                <a:cs typeface="+mn-cs"/>
              </a:rPr>
              <a:t>specific physiological sites or in pathological conditions</a:t>
            </a:r>
            <a:r>
              <a:rPr lang="tr-TR"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living systems </a:t>
            </a:r>
            <a:r>
              <a:rPr lang="tr-TR" sz="1200" kern="1200" dirty="0" err="1">
                <a:solidFill>
                  <a:schemeClr val="tx1"/>
                </a:solidFill>
                <a:effectLst/>
                <a:latin typeface="+mn-lt"/>
                <a:ea typeface="+mn-ea"/>
                <a:cs typeface="+mn-cs"/>
              </a:rPr>
              <a:t>made</a:t>
            </a:r>
            <a:r>
              <a:rPr lang="tr-TR" sz="1200" kern="1200" dirty="0">
                <a:solidFill>
                  <a:schemeClr val="tx1"/>
                </a:solidFill>
                <a:effectLst/>
                <a:latin typeface="+mn-lt"/>
                <a:ea typeface="+mn-ea"/>
                <a:cs typeface="+mn-cs"/>
              </a:rPr>
              <a:t> it </a:t>
            </a:r>
            <a:r>
              <a:rPr lang="tr-TR" sz="1200" kern="1200" dirty="0" err="1">
                <a:solidFill>
                  <a:schemeClr val="tx1"/>
                </a:solidFill>
                <a:effectLst/>
                <a:latin typeface="+mn-lt"/>
                <a:ea typeface="+mn-ea"/>
                <a:cs typeface="+mn-cs"/>
              </a:rPr>
              <a:t>possiple</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to</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think</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about</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designing</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smart</a:t>
            </a:r>
            <a:r>
              <a:rPr lang="tr-TR" sz="1200" kern="1200" dirty="0">
                <a:solidFill>
                  <a:schemeClr val="tx1"/>
                </a:solidFill>
                <a:effectLst/>
                <a:latin typeface="+mn-lt"/>
                <a:ea typeface="+mn-ea"/>
                <a:cs typeface="+mn-cs"/>
              </a:rPr>
              <a:t> DDS </a:t>
            </a:r>
            <a:r>
              <a:rPr lang="tr-TR" sz="1200" kern="1200" dirty="0" err="1">
                <a:solidFill>
                  <a:schemeClr val="tx1"/>
                </a:solidFill>
                <a:effectLst/>
                <a:latin typeface="+mn-lt"/>
                <a:ea typeface="+mn-ea"/>
                <a:cs typeface="+mn-cs"/>
              </a:rPr>
              <a:t>that</a:t>
            </a:r>
            <a:r>
              <a:rPr lang="tr-TR" sz="1200" kern="1200" baseline="0" dirty="0">
                <a:solidFill>
                  <a:schemeClr val="tx1"/>
                </a:solidFill>
                <a:effectLst/>
                <a:latin typeface="+mn-lt"/>
                <a:ea typeface="+mn-ea"/>
                <a:cs typeface="+mn-cs"/>
              </a:rPr>
              <a:t> </a:t>
            </a:r>
            <a:r>
              <a:rPr lang="tr-TR" sz="1200" kern="1200" baseline="0" dirty="0" err="1">
                <a:solidFill>
                  <a:schemeClr val="tx1"/>
                </a:solidFill>
                <a:effectLst/>
                <a:latin typeface="+mn-lt"/>
                <a:ea typeface="+mn-ea"/>
                <a:cs typeface="+mn-cs"/>
              </a:rPr>
              <a:t>are</a:t>
            </a:r>
            <a:r>
              <a:rPr lang="tr-TR" sz="1200" kern="1200" baseline="0" dirty="0">
                <a:solidFill>
                  <a:schemeClr val="tx1"/>
                </a:solidFill>
                <a:effectLst/>
                <a:latin typeface="+mn-lt"/>
                <a:ea typeface="+mn-ea"/>
                <a:cs typeface="+mn-cs"/>
              </a:rPr>
              <a:t> </a:t>
            </a:r>
            <a:r>
              <a:rPr lang="tr-TR" sz="1200" kern="1200" baseline="0" dirty="0" err="1">
                <a:solidFill>
                  <a:schemeClr val="tx1"/>
                </a:solidFill>
                <a:effectLst/>
                <a:latin typeface="+mn-lt"/>
                <a:ea typeface="+mn-ea"/>
                <a:cs typeface="+mn-cs"/>
              </a:rPr>
              <a:t>stimuli-risponsive</a:t>
            </a:r>
            <a:r>
              <a:rPr lang="tr-TR" sz="1200" kern="1200" baseline="0" dirty="0">
                <a:solidFill>
                  <a:schemeClr val="tx1"/>
                </a:solidFill>
                <a:effectLst/>
                <a:latin typeface="+mn-lt"/>
                <a:ea typeface="+mn-ea"/>
                <a:cs typeface="+mn-cs"/>
              </a:rPr>
              <a:t> </a:t>
            </a:r>
            <a:r>
              <a:rPr lang="tr-TR" sz="1200" kern="1200" baseline="0" dirty="0" err="1">
                <a:solidFill>
                  <a:schemeClr val="tx1"/>
                </a:solidFill>
                <a:effectLst/>
                <a:latin typeface="+mn-lt"/>
                <a:ea typeface="+mn-ea"/>
                <a:cs typeface="+mn-cs"/>
              </a:rPr>
              <a:t>to</a:t>
            </a:r>
            <a:r>
              <a:rPr lang="tr-TR" sz="1200" kern="1200" baseline="0" dirty="0">
                <a:solidFill>
                  <a:schemeClr val="tx1"/>
                </a:solidFill>
                <a:effectLst/>
                <a:latin typeface="+mn-lt"/>
                <a:ea typeface="+mn-ea"/>
                <a:cs typeface="+mn-cs"/>
              </a:rPr>
              <a:t> </a:t>
            </a:r>
            <a:r>
              <a:rPr lang="tr-TR" sz="1200" kern="1200" baseline="0" dirty="0" err="1">
                <a:solidFill>
                  <a:schemeClr val="tx1"/>
                </a:solidFill>
                <a:effectLst/>
                <a:latin typeface="+mn-lt"/>
                <a:ea typeface="+mn-ea"/>
                <a:cs typeface="+mn-cs"/>
              </a:rPr>
              <a:t>these</a:t>
            </a:r>
            <a:r>
              <a:rPr lang="tr-TR" sz="1200" kern="1200" baseline="0" dirty="0">
                <a:solidFill>
                  <a:schemeClr val="tx1"/>
                </a:solidFill>
                <a:effectLst/>
                <a:latin typeface="+mn-lt"/>
                <a:ea typeface="+mn-ea"/>
                <a:cs typeface="+mn-cs"/>
              </a:rPr>
              <a:t> </a:t>
            </a:r>
            <a:r>
              <a:rPr lang="tr-TR" sz="1200" kern="1200" baseline="0" dirty="0" err="1">
                <a:solidFill>
                  <a:schemeClr val="tx1"/>
                </a:solidFill>
                <a:effectLst/>
                <a:latin typeface="+mn-lt"/>
                <a:ea typeface="+mn-ea"/>
                <a:cs typeface="+mn-cs"/>
              </a:rPr>
              <a:t>biomolecule</a:t>
            </a:r>
            <a:r>
              <a:rPr lang="tr-TR" sz="1200" kern="1200" baseline="0" dirty="0">
                <a:solidFill>
                  <a:schemeClr val="tx1"/>
                </a:solidFill>
                <a:effectLst/>
                <a:latin typeface="+mn-lt"/>
                <a:ea typeface="+mn-ea"/>
                <a:cs typeface="+mn-cs"/>
              </a:rPr>
              <a:t>. </a:t>
            </a:r>
            <a:endParaRPr lang="en-US" dirty="0"/>
          </a:p>
        </p:txBody>
      </p:sp>
      <p:sp>
        <p:nvSpPr>
          <p:cNvPr id="4" name="Slayt Numarası Yer Tutucusu 3"/>
          <p:cNvSpPr>
            <a:spLocks noGrp="1"/>
          </p:cNvSpPr>
          <p:nvPr>
            <p:ph type="sldNum" sz="quarter" idx="10"/>
          </p:nvPr>
        </p:nvSpPr>
        <p:spPr/>
        <p:txBody>
          <a:bodyPr/>
          <a:lstStyle/>
          <a:p>
            <a:fld id="{83FA5059-ACC4-4B99-8F7D-3B62FCCF5260}" type="slidenum">
              <a:rPr lang="en-US" smtClean="0"/>
              <a:pPr/>
              <a:t>33</a:t>
            </a:fld>
            <a:endParaRPr lang="en-US"/>
          </a:p>
        </p:txBody>
      </p:sp>
    </p:spTree>
    <p:extLst>
      <p:ext uri="{BB962C8B-B14F-4D97-AF65-F5344CB8AC3E}">
        <p14:creationId xmlns:p14="http://schemas.microsoft.com/office/powerpoint/2010/main" val="401416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Let</a:t>
            </a:r>
            <a:r>
              <a:rPr lang="tr-TR" dirty="0"/>
              <a:t> start </a:t>
            </a:r>
            <a:r>
              <a:rPr lang="tr-TR" dirty="0" err="1"/>
              <a:t>with</a:t>
            </a:r>
            <a:r>
              <a:rPr lang="tr-TR" dirty="0"/>
              <a:t> </a:t>
            </a:r>
            <a:r>
              <a:rPr lang="tr-TR" dirty="0" err="1"/>
              <a:t>glucose</a:t>
            </a:r>
            <a:r>
              <a:rPr lang="tr-TR" baseline="0" dirty="0"/>
              <a:t>, </a:t>
            </a:r>
            <a:r>
              <a:rPr lang="tr-TR" baseline="0" dirty="0" err="1"/>
              <a:t>the</a:t>
            </a:r>
            <a:r>
              <a:rPr lang="tr-TR" baseline="0" dirty="0"/>
              <a:t> </a:t>
            </a:r>
            <a:r>
              <a:rPr lang="tr-TR" baseline="0" dirty="0" err="1"/>
              <a:t>blood</a:t>
            </a:r>
            <a:r>
              <a:rPr lang="tr-TR" baseline="0" dirty="0"/>
              <a:t> </a:t>
            </a:r>
            <a:r>
              <a:rPr lang="tr-TR" baseline="0" dirty="0" err="1"/>
              <a:t>glucose</a:t>
            </a:r>
            <a:r>
              <a:rPr lang="tr-TR" baseline="0" dirty="0"/>
              <a:t> </a:t>
            </a:r>
            <a:r>
              <a:rPr lang="tr-TR" baseline="0" dirty="0" err="1"/>
              <a:t>concetration</a:t>
            </a:r>
            <a:r>
              <a:rPr lang="tr-TR" baseline="0" dirty="0"/>
              <a:t> is </a:t>
            </a:r>
            <a:r>
              <a:rPr lang="tr-TR" baseline="0" dirty="0" err="1"/>
              <a:t>high</a:t>
            </a:r>
            <a:r>
              <a:rPr lang="tr-TR" baseline="0" dirty="0"/>
              <a:t> in </a:t>
            </a:r>
            <a:r>
              <a:rPr lang="tr-TR" baseline="0" dirty="0" err="1"/>
              <a:t>the</a:t>
            </a:r>
            <a:r>
              <a:rPr lang="tr-TR" baseline="0" dirty="0"/>
              <a:t> </a:t>
            </a:r>
            <a:r>
              <a:rPr lang="tr-TR" baseline="0" dirty="0" err="1"/>
              <a:t>diabetes</a:t>
            </a:r>
            <a:r>
              <a:rPr lang="tr-TR" baseline="0" dirty="0"/>
              <a:t> </a:t>
            </a:r>
            <a:r>
              <a:rPr lang="tr-TR" baseline="0" dirty="0" err="1"/>
              <a:t>patients</a:t>
            </a:r>
            <a:r>
              <a:rPr lang="tr-TR" baseline="0" dirty="0"/>
              <a:t> </a:t>
            </a:r>
            <a:r>
              <a:rPr lang="tr-TR" baseline="0" dirty="0" err="1"/>
              <a:t>due</a:t>
            </a:r>
            <a:r>
              <a:rPr lang="tr-TR" baseline="0" dirty="0"/>
              <a:t> </a:t>
            </a:r>
            <a:r>
              <a:rPr lang="tr-TR" baseline="0" dirty="0" err="1"/>
              <a:t>to</a:t>
            </a:r>
            <a:r>
              <a:rPr lang="tr-TR" baseline="0" dirty="0"/>
              <a:t> </a:t>
            </a:r>
            <a:r>
              <a:rPr lang="tr-TR" baseline="0" dirty="0" err="1"/>
              <a:t>the</a:t>
            </a:r>
            <a:r>
              <a:rPr lang="tr-TR" baseline="0" dirty="0"/>
              <a:t> </a:t>
            </a:r>
            <a:r>
              <a:rPr lang="tr-TR" baseline="0" dirty="0" err="1"/>
              <a:t>disability</a:t>
            </a:r>
            <a:r>
              <a:rPr lang="tr-TR" baseline="0" dirty="0"/>
              <a:t> of </a:t>
            </a:r>
            <a:r>
              <a:rPr lang="tr-TR" baseline="0" dirty="0" err="1"/>
              <a:t>their</a:t>
            </a:r>
            <a:r>
              <a:rPr lang="tr-TR" baseline="0" dirty="0"/>
              <a:t> </a:t>
            </a:r>
            <a:r>
              <a:rPr lang="tr-TR" baseline="0" dirty="0" err="1"/>
              <a:t>bancreas</a:t>
            </a:r>
            <a:r>
              <a:rPr lang="tr-TR" baseline="0" dirty="0"/>
              <a:t> </a:t>
            </a:r>
            <a:r>
              <a:rPr lang="tr-TR" baseline="0" dirty="0" err="1"/>
              <a:t>to</a:t>
            </a:r>
            <a:r>
              <a:rPr lang="tr-TR" baseline="0" dirty="0"/>
              <a:t> </a:t>
            </a:r>
            <a:r>
              <a:rPr lang="tr-TR" baseline="0" dirty="0" err="1"/>
              <a:t>make</a:t>
            </a:r>
            <a:r>
              <a:rPr lang="tr-TR" baseline="0" dirty="0"/>
              <a:t> </a:t>
            </a:r>
            <a:r>
              <a:rPr lang="tr-TR" baseline="0" dirty="0" err="1"/>
              <a:t>and</a:t>
            </a:r>
            <a:r>
              <a:rPr lang="tr-TR" baseline="0" dirty="0"/>
              <a:t> </a:t>
            </a:r>
            <a:r>
              <a:rPr lang="tr-TR" baseline="0" dirty="0" err="1"/>
              <a:t>release</a:t>
            </a:r>
            <a:r>
              <a:rPr lang="tr-TR" baseline="0" dirty="0"/>
              <a:t> </a:t>
            </a:r>
            <a:r>
              <a:rPr lang="tr-TR" baseline="0" dirty="0" err="1"/>
              <a:t>enough</a:t>
            </a:r>
            <a:r>
              <a:rPr lang="tr-TR" baseline="0" dirty="0"/>
              <a:t> </a:t>
            </a:r>
            <a:r>
              <a:rPr lang="tr-TR" baseline="0" dirty="0" err="1"/>
              <a:t>amount</a:t>
            </a:r>
            <a:r>
              <a:rPr lang="tr-TR" baseline="0" dirty="0"/>
              <a:t> of insülin . </a:t>
            </a:r>
          </a:p>
          <a:p>
            <a:r>
              <a:rPr lang="tr-TR" baseline="0" dirty="0" err="1"/>
              <a:t>So</a:t>
            </a:r>
            <a:r>
              <a:rPr lang="tr-TR" baseline="0" dirty="0"/>
              <a:t> in </a:t>
            </a:r>
            <a:r>
              <a:rPr lang="tr-TR" baseline="0" dirty="0" err="1"/>
              <a:t>this</a:t>
            </a:r>
            <a:r>
              <a:rPr lang="tr-TR" baseline="0" dirty="0"/>
              <a:t> </a:t>
            </a:r>
            <a:r>
              <a:rPr lang="tr-TR" baseline="0" dirty="0" err="1"/>
              <a:t>technique</a:t>
            </a:r>
            <a:r>
              <a:rPr lang="tr-TR" baseline="0" dirty="0"/>
              <a:t> , </a:t>
            </a:r>
            <a:r>
              <a:rPr lang="en-US" sz="1200" kern="1200" dirty="0">
                <a:solidFill>
                  <a:schemeClr val="tx1"/>
                </a:solidFill>
                <a:effectLst/>
                <a:latin typeface="+mn-lt"/>
                <a:ea typeface="+mn-ea"/>
                <a:cs typeface="+mn-cs"/>
              </a:rPr>
              <a:t>In high glucose concentration environment , Glucose Oxidase enzyme will convert glucose molecules to </a:t>
            </a:r>
            <a:r>
              <a:rPr lang="en-US" sz="1200" kern="1200" dirty="0" err="1">
                <a:solidFill>
                  <a:schemeClr val="tx1"/>
                </a:solidFill>
                <a:effectLst/>
                <a:latin typeface="+mn-lt"/>
                <a:ea typeface="+mn-ea"/>
                <a:cs typeface="+mn-cs"/>
              </a:rPr>
              <a:t>gluconic</a:t>
            </a:r>
            <a:r>
              <a:rPr lang="en-US" sz="1200" kern="1200" dirty="0">
                <a:solidFill>
                  <a:schemeClr val="tx1"/>
                </a:solidFill>
                <a:effectLst/>
                <a:latin typeface="+mn-lt"/>
                <a:ea typeface="+mn-ea"/>
                <a:cs typeface="+mn-cs"/>
              </a:rPr>
              <a:t> acid which will increase the acidity by lowering the PH value away than the body PH value. This in return will trigger the swelling of Chitosan matrix that form the </a:t>
            </a:r>
            <a:r>
              <a:rPr lang="en-US" sz="1200" kern="1200" dirty="0" err="1">
                <a:solidFill>
                  <a:schemeClr val="tx1"/>
                </a:solidFill>
                <a:effectLst/>
                <a:latin typeface="+mn-lt"/>
                <a:ea typeface="+mn-ea"/>
                <a:cs typeface="+mn-cs"/>
              </a:rPr>
              <a:t>nanovalves</a:t>
            </a:r>
            <a:r>
              <a:rPr lang="en-US" sz="1200" kern="1200" dirty="0">
                <a:solidFill>
                  <a:schemeClr val="tx1"/>
                </a:solidFill>
                <a:effectLst/>
                <a:latin typeface="+mn-lt"/>
                <a:ea typeface="+mn-ea"/>
                <a:cs typeface="+mn-cs"/>
              </a:rPr>
              <a:t>. This swelling will allow the releasing of </a:t>
            </a:r>
            <a:r>
              <a:rPr lang="tr-TR" sz="1200" kern="1200" dirty="0" err="1">
                <a:solidFill>
                  <a:schemeClr val="tx1"/>
                </a:solidFill>
                <a:effectLst/>
                <a:latin typeface="+mn-lt"/>
                <a:ea typeface="+mn-ea"/>
                <a:cs typeface="+mn-cs"/>
              </a:rPr>
              <a:t>the</a:t>
            </a:r>
            <a:r>
              <a:rPr lang="tr-TR"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insulin particles </a:t>
            </a:r>
            <a:r>
              <a:rPr lang="tr-TR" sz="1200" kern="1200" dirty="0" err="1">
                <a:solidFill>
                  <a:schemeClr val="tx1"/>
                </a:solidFill>
                <a:effectLst/>
                <a:latin typeface="+mn-lt"/>
                <a:ea typeface="+mn-ea"/>
                <a:cs typeface="+mn-cs"/>
              </a:rPr>
              <a:t>that</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were</a:t>
            </a:r>
            <a:r>
              <a:rPr lang="tr-TR"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entrapped inside</a:t>
            </a:r>
            <a:r>
              <a:rPr lang="tr-TR" sz="1200" kern="1200" dirty="0">
                <a:solidFill>
                  <a:schemeClr val="tx1"/>
                </a:solidFill>
                <a:effectLst/>
                <a:latin typeface="+mn-lt"/>
                <a:ea typeface="+mn-ea"/>
                <a:cs typeface="+mn-cs"/>
              </a:rPr>
              <a:t>.</a:t>
            </a:r>
          </a:p>
          <a:p>
            <a:endParaRPr lang="tr-TR"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83FA5059-ACC4-4B99-8F7D-3B62FCCF5260}" type="slidenum">
              <a:rPr lang="en-US" smtClean="0"/>
              <a:pPr/>
              <a:t>34</a:t>
            </a:fld>
            <a:endParaRPr lang="en-US"/>
          </a:p>
        </p:txBody>
      </p:sp>
    </p:spTree>
    <p:extLst>
      <p:ext uri="{BB962C8B-B14F-4D97-AF65-F5344CB8AC3E}">
        <p14:creationId xmlns:p14="http://schemas.microsoft.com/office/powerpoint/2010/main" val="1177773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rtl="0"/>
            <a:r>
              <a:rPr lang="en-US" sz="1200" kern="1200" dirty="0">
                <a:solidFill>
                  <a:schemeClr val="tx1"/>
                </a:solidFill>
                <a:effectLst/>
                <a:latin typeface="+mn-lt"/>
                <a:ea typeface="+mn-ea"/>
                <a:cs typeface="+mn-cs"/>
              </a:rPr>
              <a:t>Enzyme importance</a:t>
            </a:r>
            <a:r>
              <a:rPr lang="tr-TR"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why they are useful for being used in nanotechnology for The design of Smart DDS:</a:t>
            </a:r>
          </a:p>
          <a:p>
            <a:pPr lvl="0"/>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Ability to recognize different biomolecules.</a:t>
            </a:r>
          </a:p>
          <a:p>
            <a:pPr lvl="1"/>
            <a:r>
              <a:rPr lang="en-US" sz="1200" kern="1200" dirty="0">
                <a:solidFill>
                  <a:schemeClr val="tx1"/>
                </a:solidFill>
                <a:effectLst/>
                <a:latin typeface="+mn-lt"/>
                <a:ea typeface="+mn-ea"/>
                <a:cs typeface="+mn-cs"/>
              </a:rPr>
              <a:t>Having high catalytic capability.</a:t>
            </a:r>
          </a:p>
          <a:p>
            <a:pPr lvl="1"/>
            <a:r>
              <a:rPr lang="en-US" sz="1200" kern="1200" dirty="0">
                <a:solidFill>
                  <a:schemeClr val="tx1"/>
                </a:solidFill>
                <a:effectLst/>
                <a:latin typeface="+mn-lt"/>
                <a:ea typeface="+mn-ea"/>
                <a:cs typeface="+mn-cs"/>
              </a:rPr>
              <a:t>Very powerful selectivity and favorable </a:t>
            </a:r>
            <a:r>
              <a:rPr lang="en-US" sz="1200" kern="1200" dirty="0" err="1">
                <a:solidFill>
                  <a:schemeClr val="tx1"/>
                </a:solidFill>
                <a:effectLst/>
                <a:latin typeface="+mn-lt"/>
                <a:ea typeface="+mn-ea"/>
                <a:cs typeface="+mn-cs"/>
              </a:rPr>
              <a:t>effeciency</a:t>
            </a:r>
            <a:r>
              <a:rPr lang="en-US" sz="1200" kern="1200" dirty="0">
                <a:solidFill>
                  <a:schemeClr val="tx1"/>
                </a:solidFill>
                <a:effectLst/>
                <a:latin typeface="+mn-lt"/>
                <a:ea typeface="+mn-ea"/>
                <a:cs typeface="+mn-cs"/>
              </a:rPr>
              <a:t> in enzyme- catalyzed reaction.</a:t>
            </a:r>
          </a:p>
          <a:p>
            <a:pPr lvl="1"/>
            <a:r>
              <a:rPr lang="en-US" sz="1200" kern="1200" dirty="0">
                <a:solidFill>
                  <a:schemeClr val="tx1"/>
                </a:solidFill>
                <a:effectLst/>
                <a:latin typeface="+mn-lt"/>
                <a:ea typeface="+mn-ea"/>
                <a:cs typeface="+mn-cs"/>
              </a:rPr>
              <a:t>The overexpression of some types of enzymes in specific sites or tissues of the body </a:t>
            </a:r>
          </a:p>
          <a:p>
            <a:pPr lvl="1"/>
            <a:r>
              <a:rPr lang="en-US" sz="1200" kern="1200" dirty="0">
                <a:solidFill>
                  <a:schemeClr val="tx1"/>
                </a:solidFill>
                <a:effectLst/>
                <a:latin typeface="+mn-lt"/>
                <a:ea typeface="+mn-ea"/>
                <a:cs typeface="+mn-cs"/>
              </a:rPr>
              <a:t>The dysregulation of enzymes activity due to some diseases can be useful for diagnosis purposes of those diseases. </a:t>
            </a:r>
          </a:p>
          <a:p>
            <a:endParaRPr lang="en-US" dirty="0"/>
          </a:p>
        </p:txBody>
      </p:sp>
      <p:sp>
        <p:nvSpPr>
          <p:cNvPr id="4" name="Slayt Numarası Yer Tutucusu 3"/>
          <p:cNvSpPr>
            <a:spLocks noGrp="1"/>
          </p:cNvSpPr>
          <p:nvPr>
            <p:ph type="sldNum" sz="quarter" idx="10"/>
          </p:nvPr>
        </p:nvSpPr>
        <p:spPr/>
        <p:txBody>
          <a:bodyPr/>
          <a:lstStyle/>
          <a:p>
            <a:fld id="{83FA5059-ACC4-4B99-8F7D-3B62FCCF5260}" type="slidenum">
              <a:rPr lang="en-US" smtClean="0"/>
              <a:pPr/>
              <a:t>36</a:t>
            </a:fld>
            <a:endParaRPr lang="en-US"/>
          </a:p>
        </p:txBody>
      </p:sp>
    </p:spTree>
    <p:extLst>
      <p:ext uri="{BB962C8B-B14F-4D97-AF65-F5344CB8AC3E}">
        <p14:creationId xmlns:p14="http://schemas.microsoft.com/office/powerpoint/2010/main" val="3815602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lvl="2" rtl="0"/>
            <a:r>
              <a:rPr lang="tr-TR" sz="1200" kern="1200" dirty="0" err="1">
                <a:solidFill>
                  <a:schemeClr val="tx1"/>
                </a:solidFill>
                <a:effectLst/>
                <a:latin typeface="+mn-lt"/>
                <a:ea typeface="+mn-ea"/>
                <a:cs typeface="+mn-cs"/>
              </a:rPr>
              <a:t>Protease</a:t>
            </a:r>
            <a:r>
              <a:rPr lang="tr-TR"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enzymes have a powerful role in the processes </a:t>
            </a:r>
            <a:r>
              <a:rPr lang="en-US" sz="1200" kern="1200" dirty="0" err="1">
                <a:solidFill>
                  <a:schemeClr val="tx1"/>
                </a:solidFill>
                <a:effectLst/>
                <a:latin typeface="+mn-lt"/>
                <a:ea typeface="+mn-ea"/>
                <a:cs typeface="+mn-cs"/>
              </a:rPr>
              <a:t>Dna</a:t>
            </a:r>
            <a:r>
              <a:rPr lang="en-US" sz="1200" kern="1200" dirty="0">
                <a:solidFill>
                  <a:schemeClr val="tx1"/>
                </a:solidFill>
                <a:effectLst/>
                <a:latin typeface="+mn-lt"/>
                <a:ea typeface="+mn-ea"/>
                <a:cs typeface="+mn-cs"/>
              </a:rPr>
              <a:t> replication , transcription and cell </a:t>
            </a:r>
            <a:r>
              <a:rPr lang="en-US" sz="1200" kern="1200" dirty="0" err="1">
                <a:solidFill>
                  <a:schemeClr val="tx1"/>
                </a:solidFill>
                <a:effectLst/>
                <a:latin typeface="+mn-lt"/>
                <a:ea typeface="+mn-ea"/>
                <a:cs typeface="+mn-cs"/>
              </a:rPr>
              <a:t>poliferation</a:t>
            </a:r>
            <a:r>
              <a:rPr lang="en-US" sz="1200" kern="1200" dirty="0">
                <a:solidFill>
                  <a:schemeClr val="tx1"/>
                </a:solidFill>
                <a:effectLst/>
                <a:latin typeface="+mn-lt"/>
                <a:ea typeface="+mn-ea"/>
                <a:cs typeface="+mn-cs"/>
              </a:rPr>
              <a:t> and inflammations and etc. </a:t>
            </a:r>
            <a:endParaRPr lang="tr-TR" sz="1200" kern="1200" dirty="0">
              <a:solidFill>
                <a:schemeClr val="tx1"/>
              </a:solidFill>
              <a:effectLst/>
              <a:latin typeface="+mn-lt"/>
              <a:ea typeface="+mn-ea"/>
              <a:cs typeface="+mn-cs"/>
            </a:endParaRPr>
          </a:p>
          <a:p>
            <a:pPr lvl="2" rtl="0"/>
            <a:r>
              <a:rPr lang="en-US" sz="1200" kern="1200" dirty="0">
                <a:solidFill>
                  <a:schemeClr val="tx1"/>
                </a:solidFill>
                <a:effectLst/>
                <a:latin typeface="+mn-lt"/>
                <a:ea typeface="+mn-ea"/>
                <a:cs typeface="+mn-cs"/>
              </a:rPr>
              <a:t>That </a:t>
            </a:r>
            <a:r>
              <a:rPr lang="en-US" sz="1200" kern="1200" dirty="0" err="1">
                <a:solidFill>
                  <a:schemeClr val="tx1"/>
                </a:solidFill>
                <a:effectLst/>
                <a:latin typeface="+mn-lt"/>
                <a:ea typeface="+mn-ea"/>
                <a:cs typeface="+mn-cs"/>
              </a:rPr>
              <a:t>maked</a:t>
            </a:r>
            <a:r>
              <a:rPr lang="en-US" sz="1200" kern="1200" dirty="0">
                <a:solidFill>
                  <a:schemeClr val="tx1"/>
                </a:solidFill>
                <a:effectLst/>
                <a:latin typeface="+mn-lt"/>
                <a:ea typeface="+mn-ea"/>
                <a:cs typeface="+mn-cs"/>
              </a:rPr>
              <a:t> it an ideal choice for being used in the smart DDSs in cancer since it is overexpressed in the </a:t>
            </a:r>
            <a:r>
              <a:rPr lang="en-US" sz="1200" kern="1200" dirty="0" err="1">
                <a:solidFill>
                  <a:schemeClr val="tx1"/>
                </a:solidFill>
                <a:effectLst/>
                <a:latin typeface="+mn-lt"/>
                <a:ea typeface="+mn-ea"/>
                <a:cs typeface="+mn-cs"/>
              </a:rPr>
              <a:t>tomur</a:t>
            </a:r>
            <a:r>
              <a:rPr lang="en-US" sz="1200" kern="1200" dirty="0">
                <a:solidFill>
                  <a:schemeClr val="tx1"/>
                </a:solidFill>
                <a:effectLst/>
                <a:latin typeface="+mn-lt"/>
                <a:ea typeface="+mn-ea"/>
                <a:cs typeface="+mn-cs"/>
              </a:rPr>
              <a:t> cells.</a:t>
            </a:r>
          </a:p>
          <a:p>
            <a:r>
              <a:rPr lang="en-US" sz="1200" kern="1200" dirty="0">
                <a:solidFill>
                  <a:schemeClr val="tx1"/>
                </a:solidFill>
                <a:effectLst/>
                <a:latin typeface="+mn-lt"/>
                <a:ea typeface="+mn-ea"/>
                <a:cs typeface="+mn-cs"/>
              </a:rPr>
              <a:t> </a:t>
            </a:r>
          </a:p>
          <a:p>
            <a:pPr lvl="2"/>
            <a:r>
              <a:rPr lang="en-US" sz="1200" kern="1200" dirty="0">
                <a:solidFill>
                  <a:schemeClr val="tx1"/>
                </a:solidFill>
                <a:effectLst/>
                <a:latin typeface="+mn-lt"/>
                <a:ea typeface="+mn-ea"/>
                <a:cs typeface="+mn-cs"/>
              </a:rPr>
              <a:t>The enzyme is used to trigger the release of the drug loaded by nanoparticles And since many types of the enzyme are only found inside the cell compartments </a:t>
            </a:r>
            <a:endParaRPr lang="tr-TR"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 the drug will only  be released  inside the  targeted cell making the delivery more specific, more accurate and in the same time  more efficient. </a:t>
            </a:r>
          </a:p>
          <a:p>
            <a:endParaRPr lang="en-US" dirty="0"/>
          </a:p>
        </p:txBody>
      </p:sp>
      <p:sp>
        <p:nvSpPr>
          <p:cNvPr id="4" name="Slayt Numarası Yer Tutucusu 3"/>
          <p:cNvSpPr>
            <a:spLocks noGrp="1"/>
          </p:cNvSpPr>
          <p:nvPr>
            <p:ph type="sldNum" sz="quarter" idx="10"/>
          </p:nvPr>
        </p:nvSpPr>
        <p:spPr/>
        <p:txBody>
          <a:bodyPr/>
          <a:lstStyle/>
          <a:p>
            <a:fld id="{83FA5059-ACC4-4B99-8F7D-3B62FCCF5260}" type="slidenum">
              <a:rPr lang="en-US" smtClean="0"/>
              <a:pPr/>
              <a:t>37</a:t>
            </a:fld>
            <a:endParaRPr lang="en-US"/>
          </a:p>
        </p:txBody>
      </p:sp>
    </p:spTree>
    <p:extLst>
      <p:ext uri="{BB962C8B-B14F-4D97-AF65-F5344CB8AC3E}">
        <p14:creationId xmlns:p14="http://schemas.microsoft.com/office/powerpoint/2010/main" val="4213886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noProof="0" dirty="0"/>
              <a:t>Herein,</a:t>
            </a:r>
            <a:r>
              <a:rPr lang="en-US" baseline="0" noProof="0" dirty="0"/>
              <a:t> the Drug delivery system will release the drug when been exposed to dual stimuli. When either or both of enzyme are presented , the system will activate the releasing of the drug.</a:t>
            </a:r>
          </a:p>
          <a:p>
            <a:r>
              <a:rPr lang="en-US" baseline="0" noProof="0" dirty="0"/>
              <a:t>The first enzyme is a protease called trypsin and the other are called hyaluronidase. Those two enzyme are overexpressed under conditions like cancer or inflammation.</a:t>
            </a:r>
          </a:p>
          <a:p>
            <a:endParaRPr lang="en-US" baseline="0" noProof="0" dirty="0"/>
          </a:p>
          <a:p>
            <a:r>
              <a:rPr lang="en-US" baseline="0" noProof="0" dirty="0"/>
              <a:t>The microcapsules that entrapped the drug are fabricated of two elements .</a:t>
            </a:r>
          </a:p>
          <a:p>
            <a:r>
              <a:rPr lang="en-US" baseline="0" noProof="0" dirty="0"/>
              <a:t>The first one is an arginine rich protein protamine (PR - ) which act as stimuli responsive component that disintegrate</a:t>
            </a:r>
            <a:r>
              <a:rPr lang="tr-TR" baseline="0" noProof="0" dirty="0"/>
              <a:t>s</a:t>
            </a:r>
            <a:r>
              <a:rPr lang="en-US" baseline="0" noProof="0" dirty="0"/>
              <a:t> in the presence of Trypsin and therefore the drug is released . </a:t>
            </a:r>
          </a:p>
          <a:p>
            <a:r>
              <a:rPr lang="en-US" baseline="0" noProof="0" dirty="0"/>
              <a:t>And the second one is  anionic polysaccharide chondroitin </a:t>
            </a:r>
            <a:r>
              <a:rPr lang="tr-TR" baseline="0" noProof="0" dirty="0"/>
              <a:t>S</a:t>
            </a:r>
            <a:r>
              <a:rPr lang="en-US" baseline="0" noProof="0" dirty="0" err="1"/>
              <a:t>ulphate</a:t>
            </a:r>
            <a:r>
              <a:rPr lang="en-US" baseline="0" noProof="0" dirty="0"/>
              <a:t> (CS – </a:t>
            </a:r>
            <a:r>
              <a:rPr lang="en-US" baseline="0" noProof="0" dirty="0" err="1"/>
              <a:t>Sulphated</a:t>
            </a:r>
            <a:r>
              <a:rPr lang="en-US" baseline="0" noProof="0" dirty="0"/>
              <a:t> Glycosaminoglycan) that disintegrates in the presence of Hyaluronidase.</a:t>
            </a:r>
          </a:p>
        </p:txBody>
      </p:sp>
      <p:sp>
        <p:nvSpPr>
          <p:cNvPr id="4" name="Slayt Numarası Yer Tutucusu 3"/>
          <p:cNvSpPr>
            <a:spLocks noGrp="1"/>
          </p:cNvSpPr>
          <p:nvPr>
            <p:ph type="sldNum" sz="quarter" idx="10"/>
          </p:nvPr>
        </p:nvSpPr>
        <p:spPr/>
        <p:txBody>
          <a:bodyPr/>
          <a:lstStyle/>
          <a:p>
            <a:fld id="{02060E8B-37E3-44EB-8671-1B4D1F05BD0E}" type="slidenum">
              <a:rPr lang="en-US" smtClean="0"/>
              <a:pPr/>
              <a:t>39</a:t>
            </a:fld>
            <a:endParaRPr lang="en-US"/>
          </a:p>
        </p:txBody>
      </p:sp>
    </p:spTree>
    <p:extLst>
      <p:ext uri="{BB962C8B-B14F-4D97-AF65-F5344CB8AC3E}">
        <p14:creationId xmlns:p14="http://schemas.microsoft.com/office/powerpoint/2010/main" val="4017918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At </a:t>
            </a:r>
            <a:r>
              <a:rPr lang="tr-TR" dirty="0" err="1"/>
              <a:t>the</a:t>
            </a:r>
            <a:r>
              <a:rPr lang="tr-TR" dirty="0"/>
              <a:t> </a:t>
            </a:r>
            <a:r>
              <a:rPr lang="tr-TR" dirty="0" err="1"/>
              <a:t>tissue</a:t>
            </a:r>
            <a:r>
              <a:rPr lang="tr-TR" baseline="0" dirty="0"/>
              <a:t> </a:t>
            </a:r>
            <a:r>
              <a:rPr lang="tr-TR" baseline="0" dirty="0" err="1"/>
              <a:t>level</a:t>
            </a:r>
            <a:r>
              <a:rPr lang="tr-TR" baseline="0" dirty="0"/>
              <a:t> </a:t>
            </a:r>
            <a:r>
              <a:rPr lang="tr-TR" baseline="0" dirty="0" err="1"/>
              <a:t>various</a:t>
            </a:r>
            <a:r>
              <a:rPr lang="tr-TR" baseline="0" dirty="0"/>
              <a:t> </a:t>
            </a:r>
            <a:r>
              <a:rPr lang="tr-TR" baseline="0" dirty="0" err="1"/>
              <a:t>drug</a:t>
            </a:r>
            <a:r>
              <a:rPr lang="tr-TR" baseline="0" dirty="0"/>
              <a:t> </a:t>
            </a:r>
            <a:r>
              <a:rPr lang="tr-TR" baseline="0" dirty="0" err="1"/>
              <a:t>carriers</a:t>
            </a:r>
            <a:r>
              <a:rPr lang="tr-TR" baseline="0" dirty="0"/>
              <a:t> has </a:t>
            </a:r>
            <a:r>
              <a:rPr lang="tr-TR" baseline="0" dirty="0" err="1"/>
              <a:t>been</a:t>
            </a:r>
            <a:r>
              <a:rPr lang="tr-TR" baseline="0" dirty="0"/>
              <a:t> </a:t>
            </a:r>
            <a:r>
              <a:rPr lang="tr-TR" baseline="0" dirty="0" err="1"/>
              <a:t>designed</a:t>
            </a:r>
            <a:r>
              <a:rPr lang="tr-TR" baseline="0" dirty="0"/>
              <a:t> </a:t>
            </a:r>
            <a:r>
              <a:rPr lang="tr-TR" baseline="0" dirty="0" err="1"/>
              <a:t>to</a:t>
            </a:r>
            <a:r>
              <a:rPr lang="tr-TR" baseline="0" dirty="0"/>
              <a:t> </a:t>
            </a:r>
            <a:r>
              <a:rPr lang="tr-TR" baseline="0" dirty="0" err="1"/>
              <a:t>exploit</a:t>
            </a:r>
            <a:r>
              <a:rPr lang="tr-TR" baseline="0" dirty="0"/>
              <a:t> </a:t>
            </a:r>
            <a:r>
              <a:rPr lang="tr-TR" baseline="0" dirty="0" err="1"/>
              <a:t>the</a:t>
            </a:r>
            <a:r>
              <a:rPr lang="tr-TR" baseline="0" dirty="0"/>
              <a:t> </a:t>
            </a:r>
            <a:r>
              <a:rPr lang="tr-TR" baseline="0" dirty="0" err="1"/>
              <a:t>ph</a:t>
            </a:r>
            <a:r>
              <a:rPr lang="tr-TR" baseline="0" dirty="0"/>
              <a:t> </a:t>
            </a:r>
            <a:r>
              <a:rPr lang="tr-TR" baseline="0" dirty="0" err="1"/>
              <a:t>difference</a:t>
            </a:r>
            <a:r>
              <a:rPr lang="tr-TR" baseline="0" dirty="0"/>
              <a:t> </a:t>
            </a:r>
            <a:r>
              <a:rPr lang="tr-TR" baseline="0" dirty="0" err="1"/>
              <a:t>between</a:t>
            </a:r>
            <a:r>
              <a:rPr lang="tr-TR" baseline="0" dirty="0"/>
              <a:t> </a:t>
            </a:r>
            <a:r>
              <a:rPr lang="tr-TR" baseline="0" dirty="0" err="1"/>
              <a:t>the</a:t>
            </a:r>
            <a:r>
              <a:rPr lang="tr-TR" baseline="0" dirty="0"/>
              <a:t> </a:t>
            </a:r>
            <a:r>
              <a:rPr lang="tr-TR" baseline="0" dirty="0" err="1"/>
              <a:t>health</a:t>
            </a:r>
            <a:r>
              <a:rPr lang="tr-TR" baseline="0" dirty="0"/>
              <a:t> </a:t>
            </a:r>
            <a:r>
              <a:rPr lang="tr-TR" baseline="0" dirty="0" err="1"/>
              <a:t>and</a:t>
            </a:r>
            <a:r>
              <a:rPr lang="tr-TR" baseline="0" dirty="0"/>
              <a:t> </a:t>
            </a:r>
            <a:r>
              <a:rPr lang="tr-TR" baseline="0" dirty="0" err="1"/>
              <a:t>tumor</a:t>
            </a:r>
            <a:r>
              <a:rPr lang="tr-TR" baseline="0" dirty="0"/>
              <a:t> </a:t>
            </a:r>
            <a:r>
              <a:rPr lang="tr-TR" baseline="0" dirty="0" err="1"/>
              <a:t>cells</a:t>
            </a:r>
            <a:r>
              <a:rPr lang="tr-TR"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Ph</a:t>
            </a:r>
            <a:r>
              <a:rPr lang="en-US" dirty="0"/>
              <a:t> differences between the  healthy cells and </a:t>
            </a:r>
            <a:r>
              <a:rPr lang="en-US" dirty="0" err="1"/>
              <a:t>canceruos</a:t>
            </a:r>
            <a:r>
              <a:rPr lang="en-US" dirty="0"/>
              <a:t> cells, as</a:t>
            </a:r>
            <a:endParaRPr lang="tr-TR" dirty="0"/>
          </a:p>
          <a:p>
            <a:r>
              <a:rPr lang="en-US" dirty="0"/>
              <a:t>the </a:t>
            </a:r>
            <a:r>
              <a:rPr lang="en-US" dirty="0" err="1"/>
              <a:t>canceruos</a:t>
            </a:r>
            <a:r>
              <a:rPr lang="en-US" dirty="0"/>
              <a:t> cells has a law </a:t>
            </a:r>
            <a:r>
              <a:rPr lang="en-US" dirty="0" err="1"/>
              <a:t>Ph</a:t>
            </a:r>
            <a:r>
              <a:rPr lang="en-US" dirty="0"/>
              <a:t> values due what in known Warburg effect * due to the rapid proliferation of </a:t>
            </a:r>
            <a:r>
              <a:rPr lang="en-US" dirty="0" err="1"/>
              <a:t>canceruos</a:t>
            </a:r>
            <a:r>
              <a:rPr lang="en-US" dirty="0"/>
              <a:t> cells </a:t>
            </a:r>
            <a:r>
              <a:rPr lang="en-US" dirty="0" err="1"/>
              <a:t>causng</a:t>
            </a:r>
            <a:r>
              <a:rPr lang="en-US" dirty="0"/>
              <a:t> </a:t>
            </a:r>
            <a:r>
              <a:rPr lang="en-US" dirty="0" err="1"/>
              <a:t>indequate</a:t>
            </a:r>
            <a:r>
              <a:rPr lang="en-US" dirty="0"/>
              <a:t> supply of </a:t>
            </a:r>
            <a:r>
              <a:rPr lang="en-US" dirty="0" err="1"/>
              <a:t>oxegyn</a:t>
            </a:r>
            <a:r>
              <a:rPr lang="en-US" dirty="0"/>
              <a:t> and </a:t>
            </a:r>
            <a:r>
              <a:rPr lang="en-US" dirty="0" err="1"/>
              <a:t>neutrients</a:t>
            </a:r>
            <a:r>
              <a:rPr lang="en-US" dirty="0"/>
              <a:t> leading the formation of lactic acid by glycolysis rather than then oxidative phosphorylation in normal cells. </a:t>
            </a:r>
            <a:endParaRPr lang="tr-TR" dirty="0"/>
          </a:p>
          <a:p>
            <a:r>
              <a:rPr lang="tr-TR" dirty="0">
                <a:hlinkClick r:id="rId3"/>
              </a:rPr>
              <a:t/>
            </a:r>
            <a:br>
              <a:rPr lang="tr-TR" dirty="0">
                <a:hlinkClick r:id="rId3"/>
              </a:rPr>
            </a:br>
            <a:r>
              <a:rPr lang="tr-TR" dirty="0">
                <a:hlinkClick r:id="rId3"/>
              </a:rPr>
              <a:t>https://www.researchgate.net/figure/ntracellular-and-extracellular-pH-in-tumor-cells-proton-extrusion-mechanisms-create-an_fig7_309225661</a:t>
            </a:r>
            <a:endParaRPr lang="tr-TR" dirty="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tr-TR" sz="1200" b="0" i="0" kern="1200" dirty="0">
                <a:solidFill>
                  <a:schemeClr val="tx1"/>
                </a:solidFill>
                <a:effectLst/>
                <a:latin typeface="+mn-lt"/>
                <a:ea typeface="+mn-ea"/>
                <a:cs typeface="+mn-cs"/>
              </a:rPr>
              <a:t>proton </a:t>
            </a:r>
            <a:r>
              <a:rPr lang="tr-TR" sz="1200" b="0" i="0" kern="1200" dirty="0" err="1">
                <a:solidFill>
                  <a:schemeClr val="tx1"/>
                </a:solidFill>
                <a:effectLst/>
                <a:latin typeface="+mn-lt"/>
                <a:ea typeface="+mn-ea"/>
                <a:cs typeface="+mn-cs"/>
              </a:rPr>
              <a:t>extrusion</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mechanisms</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create</a:t>
            </a:r>
            <a:r>
              <a:rPr lang="tr-TR" sz="1200" b="0" i="0" kern="1200" dirty="0">
                <a:solidFill>
                  <a:schemeClr val="tx1"/>
                </a:solidFill>
                <a:effectLst/>
                <a:latin typeface="+mn-lt"/>
                <a:ea typeface="+mn-ea"/>
                <a:cs typeface="+mn-cs"/>
              </a:rPr>
              <a:t> an </a:t>
            </a:r>
            <a:r>
              <a:rPr lang="tr-TR" sz="1200" b="0" i="0" kern="1200" dirty="0" err="1">
                <a:solidFill>
                  <a:schemeClr val="tx1"/>
                </a:solidFill>
                <a:effectLst/>
                <a:latin typeface="+mn-lt"/>
                <a:ea typeface="+mn-ea"/>
                <a:cs typeface="+mn-cs"/>
              </a:rPr>
              <a:t>extracellular</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acidic</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milieu</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and</a:t>
            </a:r>
            <a:r>
              <a:rPr lang="tr-TR" sz="1200" b="0" i="0" kern="1200" dirty="0">
                <a:solidFill>
                  <a:schemeClr val="tx1"/>
                </a:solidFill>
                <a:effectLst/>
                <a:latin typeface="+mn-lt"/>
                <a:ea typeface="+mn-ea"/>
                <a:cs typeface="+mn-cs"/>
              </a:rPr>
              <a:t> a </a:t>
            </a:r>
            <a:r>
              <a:rPr lang="tr-TR" sz="1200" b="0" i="0" kern="1200" dirty="0" err="1">
                <a:solidFill>
                  <a:schemeClr val="tx1"/>
                </a:solidFill>
                <a:effectLst/>
                <a:latin typeface="+mn-lt"/>
                <a:ea typeface="+mn-ea"/>
                <a:cs typeface="+mn-cs"/>
              </a:rPr>
              <a:t>slightly</a:t>
            </a:r>
            <a:r>
              <a:rPr lang="tr-TR" sz="1200" b="0" i="0" kern="1200" dirty="0">
                <a:solidFill>
                  <a:schemeClr val="tx1"/>
                </a:solidFill>
                <a:effectLst/>
                <a:latin typeface="+mn-lt"/>
                <a:ea typeface="+mn-ea"/>
                <a:cs typeface="+mn-cs"/>
              </a:rPr>
              <a:t> alkaline </a:t>
            </a:r>
            <a:r>
              <a:rPr lang="tr-TR" sz="1200" b="0" i="0" kern="1200" dirty="0" err="1">
                <a:solidFill>
                  <a:schemeClr val="tx1"/>
                </a:solidFill>
                <a:effectLst/>
                <a:latin typeface="+mn-lt"/>
                <a:ea typeface="+mn-ea"/>
                <a:cs typeface="+mn-cs"/>
              </a:rPr>
              <a:t>intracellular</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environment</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Low</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extracellular</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pH</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contributes</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to</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the</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activation</a:t>
            </a:r>
            <a:r>
              <a:rPr lang="tr-TR" sz="1200" b="0" i="0" kern="1200" dirty="0">
                <a:solidFill>
                  <a:schemeClr val="tx1"/>
                </a:solidFill>
                <a:effectLst/>
                <a:latin typeface="+mn-lt"/>
                <a:ea typeface="+mn-ea"/>
                <a:cs typeface="+mn-cs"/>
              </a:rPr>
              <a:t> of </a:t>
            </a:r>
            <a:r>
              <a:rPr lang="tr-TR" sz="1200" b="0" i="0" kern="1200" dirty="0" err="1">
                <a:solidFill>
                  <a:schemeClr val="tx1"/>
                </a:solidFill>
                <a:effectLst/>
                <a:latin typeface="+mn-lt"/>
                <a:ea typeface="+mn-ea"/>
                <a:cs typeface="+mn-cs"/>
              </a:rPr>
              <a:t>enzymes</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that</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digest</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extracellular</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matrix</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while</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the</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slightly</a:t>
            </a:r>
            <a:r>
              <a:rPr lang="tr-TR" sz="1200" b="0" i="0" kern="1200" dirty="0">
                <a:solidFill>
                  <a:schemeClr val="tx1"/>
                </a:solidFill>
                <a:effectLst/>
                <a:latin typeface="+mn-lt"/>
                <a:ea typeface="+mn-ea"/>
                <a:cs typeface="+mn-cs"/>
              </a:rPr>
              <a:t> alkaline </a:t>
            </a:r>
            <a:r>
              <a:rPr lang="tr-TR" sz="1200" b="0" i="0" kern="1200" dirty="0" err="1">
                <a:solidFill>
                  <a:schemeClr val="tx1"/>
                </a:solidFill>
                <a:effectLst/>
                <a:latin typeface="+mn-lt"/>
                <a:ea typeface="+mn-ea"/>
                <a:cs typeface="+mn-cs"/>
              </a:rPr>
              <a:t>cytoplasm</a:t>
            </a:r>
            <a:r>
              <a:rPr lang="tr-TR" sz="1200" b="0" i="0" kern="1200" dirty="0">
                <a:solidFill>
                  <a:schemeClr val="tx1"/>
                </a:solidFill>
                <a:effectLst/>
                <a:latin typeface="+mn-lt"/>
                <a:ea typeface="+mn-ea"/>
                <a:cs typeface="+mn-cs"/>
              </a:rPr>
              <a:t> is </a:t>
            </a:r>
            <a:r>
              <a:rPr lang="tr-TR" sz="1200" b="0" i="0" kern="1200" dirty="0" err="1">
                <a:solidFill>
                  <a:schemeClr val="tx1"/>
                </a:solidFill>
                <a:effectLst/>
                <a:latin typeface="+mn-lt"/>
                <a:ea typeface="+mn-ea"/>
                <a:cs typeface="+mn-cs"/>
              </a:rPr>
              <a:t>appropriate</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for</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increased</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proliferation</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Organelles</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like</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lysosomes</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are</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highly</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acidic</a:t>
            </a:r>
            <a:r>
              <a:rPr lang="tr-TR" sz="1200" b="0" i="0" kern="1200" dirty="0">
                <a:solidFill>
                  <a:schemeClr val="tx1"/>
                </a:solidFill>
                <a:effectLst/>
                <a:latin typeface="+mn-lt"/>
                <a:ea typeface="+mn-ea"/>
                <a:cs typeface="+mn-cs"/>
              </a:rPr>
              <a:t> in </a:t>
            </a:r>
            <a:r>
              <a:rPr lang="tr-TR" sz="1200" b="0" i="0" kern="1200" dirty="0" err="1">
                <a:solidFill>
                  <a:schemeClr val="tx1"/>
                </a:solidFill>
                <a:effectLst/>
                <a:latin typeface="+mn-lt"/>
                <a:ea typeface="+mn-ea"/>
                <a:cs typeface="+mn-cs"/>
              </a:rPr>
              <a:t>cancer</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cells</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Migrating</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cells</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exhibit</a:t>
            </a:r>
            <a:r>
              <a:rPr lang="tr-TR" sz="1200" b="0" i="0" kern="1200" dirty="0">
                <a:solidFill>
                  <a:schemeClr val="tx1"/>
                </a:solidFill>
                <a:effectLst/>
                <a:latin typeface="+mn-lt"/>
                <a:ea typeface="+mn-ea"/>
                <a:cs typeface="+mn-cs"/>
              </a:rPr>
              <a:t> an </a:t>
            </a:r>
            <a:r>
              <a:rPr lang="tr-TR" sz="1200" b="0" i="0" kern="1200" dirty="0" err="1">
                <a:solidFill>
                  <a:schemeClr val="tx1"/>
                </a:solidFill>
                <a:effectLst/>
                <a:latin typeface="+mn-lt"/>
                <a:ea typeface="+mn-ea"/>
                <a:cs typeface="+mn-cs"/>
              </a:rPr>
              <a:t>intracellular</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pH</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gradient</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along</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the</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migration</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axis</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which</a:t>
            </a:r>
            <a:r>
              <a:rPr lang="tr-TR" sz="1200" b="0" i="0" kern="1200" dirty="0">
                <a:solidFill>
                  <a:schemeClr val="tx1"/>
                </a:solidFill>
                <a:effectLst/>
                <a:latin typeface="+mn-lt"/>
                <a:ea typeface="+mn-ea"/>
                <a:cs typeface="+mn-cs"/>
              </a:rPr>
              <a:t> is </a:t>
            </a:r>
            <a:r>
              <a:rPr lang="tr-TR" sz="1200" b="0" i="0" kern="1200" dirty="0" err="1">
                <a:solidFill>
                  <a:schemeClr val="tx1"/>
                </a:solidFill>
                <a:effectLst/>
                <a:latin typeface="+mn-lt"/>
                <a:ea typeface="+mn-ea"/>
                <a:cs typeface="+mn-cs"/>
              </a:rPr>
              <a:t>related</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to</a:t>
            </a:r>
            <a:r>
              <a:rPr lang="tr-TR" sz="1200" b="0" i="0" kern="1200" dirty="0">
                <a:solidFill>
                  <a:schemeClr val="tx1"/>
                </a:solidFill>
                <a:effectLst/>
                <a:latin typeface="+mn-lt"/>
                <a:ea typeface="+mn-ea"/>
                <a:cs typeface="+mn-cs"/>
              </a:rPr>
              <a:t> NHe-1 </a:t>
            </a:r>
            <a:r>
              <a:rPr lang="tr-TR" sz="1200" b="0" i="0" kern="1200" dirty="0" err="1">
                <a:solidFill>
                  <a:schemeClr val="tx1"/>
                </a:solidFill>
                <a:effectLst/>
                <a:latin typeface="+mn-lt"/>
                <a:ea typeface="+mn-ea"/>
                <a:cs typeface="+mn-cs"/>
              </a:rPr>
              <a:t>activity</a:t>
            </a:r>
            <a:r>
              <a:rPr lang="tr-TR" sz="1200" b="0" i="0" kern="1200" dirty="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tr-TR"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dirty="0">
                <a:hlinkClick r:id="rId4"/>
              </a:rPr>
              <a:t>https://clincancerres.aacrjournals.org/content/21/20/4502.figures-only</a:t>
            </a:r>
            <a:r>
              <a:rPr lang="tr-TR" dirty="0"/>
              <a:t/>
            </a:r>
            <a:br>
              <a:rPr lang="tr-TR" dirty="0"/>
            </a:br>
            <a:r>
              <a:rPr lang="tr-TR" dirty="0"/>
              <a:t>2.</a:t>
            </a:r>
            <a:r>
              <a:rPr lang="tr-TR" baseline="0" dirty="0"/>
              <a:t> </a:t>
            </a:r>
            <a:r>
              <a:rPr lang="en-US" sz="1200" b="0" i="0" kern="1200" dirty="0">
                <a:solidFill>
                  <a:schemeClr val="tx1"/>
                </a:solidFill>
                <a:effectLst/>
                <a:latin typeface="+mn-lt"/>
                <a:ea typeface="+mn-ea"/>
                <a:cs typeface="+mn-cs"/>
              </a:rPr>
              <a:t>Schematic presentation of </a:t>
            </a:r>
            <a:r>
              <a:rPr lang="en-US" sz="1200" b="0" i="0" kern="1200" dirty="0" err="1">
                <a:solidFill>
                  <a:schemeClr val="tx1"/>
                </a:solidFill>
                <a:effectLst/>
                <a:latin typeface="+mn-lt"/>
                <a:ea typeface="+mn-ea"/>
                <a:cs typeface="+mn-cs"/>
              </a:rPr>
              <a:t>pHLIP</a:t>
            </a:r>
            <a:r>
              <a:rPr lang="en-US" sz="1200" b="0" i="0" kern="1200" dirty="0">
                <a:solidFill>
                  <a:schemeClr val="tx1"/>
                </a:solidFill>
                <a:effectLst/>
                <a:latin typeface="+mn-lt"/>
                <a:ea typeface="+mn-ea"/>
                <a:cs typeface="+mn-cs"/>
              </a:rPr>
              <a:t> peptide (red) conjugated with fluorescent dye (yellow) interaction with plasma membrane of a normal cell in healthy tissue (A) and a cancer cell in tumor (B). The extracellular pH in healthy tissue is around pH7.4. On the other hand, pH gradient exists near the surface of cancer cells: The pH near the plasma membrane is lowest (around pH6.0–6.2), increasing with distance from the membrane. </a:t>
            </a:r>
            <a:r>
              <a:rPr lang="en-US" sz="1200" b="0" i="0" kern="1200" dirty="0" err="1">
                <a:solidFill>
                  <a:schemeClr val="tx1"/>
                </a:solidFill>
                <a:effectLst/>
                <a:latin typeface="+mn-lt"/>
                <a:ea typeface="+mn-ea"/>
                <a:cs typeface="+mn-cs"/>
              </a:rPr>
              <a:t>pHLIP</a:t>
            </a:r>
            <a:r>
              <a:rPr lang="en-US" sz="1200" b="0" i="0" kern="1200" dirty="0">
                <a:solidFill>
                  <a:schemeClr val="tx1"/>
                </a:solidFill>
                <a:effectLst/>
                <a:latin typeface="+mn-lt"/>
                <a:ea typeface="+mn-ea"/>
                <a:cs typeface="+mn-cs"/>
              </a:rPr>
              <a:t> peptides are weakly bound to the surface of the cell membrane in healthy tissue. However, at low extracellular pH in tumors, </a:t>
            </a:r>
            <a:r>
              <a:rPr lang="en-US" sz="1200" b="0" i="0" kern="1200" dirty="0" err="1">
                <a:solidFill>
                  <a:schemeClr val="tx1"/>
                </a:solidFill>
                <a:effectLst/>
                <a:latin typeface="+mn-lt"/>
                <a:ea typeface="+mn-ea"/>
                <a:cs typeface="+mn-cs"/>
              </a:rPr>
              <a:t>pHLIPs</a:t>
            </a:r>
            <a:r>
              <a:rPr lang="en-US" sz="1200" b="0" i="0" kern="1200" dirty="0">
                <a:solidFill>
                  <a:schemeClr val="tx1"/>
                </a:solidFill>
                <a:effectLst/>
                <a:latin typeface="+mn-lt"/>
                <a:ea typeface="+mn-ea"/>
                <a:cs typeface="+mn-cs"/>
              </a:rPr>
              <a:t> insert into the plasma membrane, tethering imaging probe to cancer cells. In tumors, the equilibrium is shifted toward membrane-inserted form of the peptide, leading to accumulation of the peptide and an imaging agent within a tumor. At the same time, in healthy tissue, the equilibrium is shifted toward membrane non-bound form of the peptide, which results in washing of the peptide from healthy tissue.</a:t>
            </a:r>
            <a:endParaRPr lang="tr-TR"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01E65D15-547D-4858-9E16-1DFE2E73CE7D}" type="slidenum">
              <a:rPr lang="tr-TR" smtClean="0"/>
              <a:pPr/>
              <a:t>20</a:t>
            </a:fld>
            <a:endParaRPr lang="tr-TR"/>
          </a:p>
        </p:txBody>
      </p:sp>
    </p:spTree>
    <p:extLst>
      <p:ext uri="{BB962C8B-B14F-4D97-AF65-F5344CB8AC3E}">
        <p14:creationId xmlns:p14="http://schemas.microsoft.com/office/powerpoint/2010/main" val="1150342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E65D15-547D-4858-9E16-1DFE2E73CE7D}" type="slidenum">
              <a:rPr lang="tr-TR" smtClean="0"/>
              <a:pPr/>
              <a:t>22</a:t>
            </a:fld>
            <a:endParaRPr lang="tr-TR"/>
          </a:p>
        </p:txBody>
      </p:sp>
    </p:spTree>
    <p:extLst>
      <p:ext uri="{BB962C8B-B14F-4D97-AF65-F5344CB8AC3E}">
        <p14:creationId xmlns:p14="http://schemas.microsoft.com/office/powerpoint/2010/main" val="954477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fontScale="92500"/>
          </a:bodyPr>
          <a:lstStyle/>
          <a:p>
            <a:r>
              <a:rPr lang="tr-TR" sz="1200" dirty="0" err="1"/>
              <a:t>İonizable</a:t>
            </a:r>
            <a:r>
              <a:rPr lang="tr-TR" sz="1200" dirty="0"/>
              <a:t> PH </a:t>
            </a:r>
            <a:r>
              <a:rPr lang="tr-TR" sz="1200" dirty="0" err="1"/>
              <a:t>sensitive</a:t>
            </a:r>
            <a:r>
              <a:rPr lang="tr-TR" sz="1200" dirty="0"/>
              <a:t> </a:t>
            </a:r>
            <a:r>
              <a:rPr lang="tr-TR" sz="1200" dirty="0" err="1"/>
              <a:t>polymeric</a:t>
            </a:r>
            <a:r>
              <a:rPr lang="tr-TR" sz="1200" baseline="0" dirty="0"/>
              <a:t> </a:t>
            </a:r>
            <a:r>
              <a:rPr lang="tr-TR" sz="1200" baseline="0" dirty="0" err="1"/>
              <a:t>system</a:t>
            </a:r>
            <a:r>
              <a:rPr lang="tr-TR" baseline="0" dirty="0"/>
              <a:t> </a:t>
            </a:r>
            <a:r>
              <a:rPr lang="tr-TR" baseline="0" dirty="0" err="1"/>
              <a:t>with</a:t>
            </a:r>
            <a:r>
              <a:rPr lang="tr-TR" baseline="0" dirty="0"/>
              <a:t> a </a:t>
            </a:r>
            <a:r>
              <a:rPr lang="tr-TR" baseline="0" dirty="0" err="1"/>
              <a:t>variable</a:t>
            </a:r>
            <a:r>
              <a:rPr lang="tr-TR" baseline="0" dirty="0"/>
              <a:t> </a:t>
            </a:r>
            <a:r>
              <a:rPr lang="tr-TR" baseline="0" dirty="0" err="1"/>
              <a:t>degree</a:t>
            </a:r>
            <a:r>
              <a:rPr lang="tr-TR" baseline="0" dirty="0"/>
              <a:t> of </a:t>
            </a:r>
            <a:r>
              <a:rPr lang="tr-TR" baseline="0" dirty="0" err="1"/>
              <a:t>ionaziaton</a:t>
            </a:r>
            <a:r>
              <a:rPr lang="tr-TR" baseline="0" dirty="0"/>
              <a:t> </a:t>
            </a:r>
          </a:p>
          <a:p>
            <a:r>
              <a:rPr lang="tr-TR" baseline="0" dirty="0" err="1"/>
              <a:t>These</a:t>
            </a:r>
            <a:r>
              <a:rPr lang="tr-TR" baseline="0" dirty="0"/>
              <a:t> </a:t>
            </a:r>
            <a:r>
              <a:rPr lang="tr-TR" baseline="0" dirty="0" err="1"/>
              <a:t>groups</a:t>
            </a:r>
            <a:r>
              <a:rPr lang="tr-TR" baseline="0" dirty="0"/>
              <a:t> </a:t>
            </a:r>
            <a:r>
              <a:rPr lang="tr-TR" baseline="0" dirty="0" err="1"/>
              <a:t>accept</a:t>
            </a:r>
            <a:r>
              <a:rPr lang="tr-TR" baseline="0" dirty="0"/>
              <a:t> </a:t>
            </a:r>
            <a:r>
              <a:rPr lang="tr-TR" baseline="0" dirty="0" err="1"/>
              <a:t>protons</a:t>
            </a:r>
            <a:r>
              <a:rPr lang="tr-TR" baseline="0" dirty="0"/>
              <a:t> at </a:t>
            </a:r>
            <a:r>
              <a:rPr lang="tr-TR" baseline="0" dirty="0" err="1"/>
              <a:t>law</a:t>
            </a:r>
            <a:r>
              <a:rPr lang="tr-TR" baseline="0" dirty="0"/>
              <a:t> PH </a:t>
            </a:r>
            <a:r>
              <a:rPr lang="tr-TR" baseline="0" dirty="0" err="1"/>
              <a:t>and</a:t>
            </a:r>
            <a:r>
              <a:rPr lang="tr-TR" baseline="0" dirty="0"/>
              <a:t> </a:t>
            </a:r>
            <a:r>
              <a:rPr lang="tr-TR" baseline="0" dirty="0" err="1"/>
              <a:t>releaze</a:t>
            </a:r>
            <a:r>
              <a:rPr lang="tr-TR" baseline="0" dirty="0"/>
              <a:t> </a:t>
            </a:r>
            <a:r>
              <a:rPr lang="tr-TR" baseline="0" dirty="0" err="1"/>
              <a:t>them</a:t>
            </a:r>
            <a:r>
              <a:rPr lang="tr-TR" baseline="0" dirty="0"/>
              <a:t> at </a:t>
            </a:r>
            <a:r>
              <a:rPr lang="tr-TR" baseline="0" dirty="0" err="1"/>
              <a:t>high</a:t>
            </a:r>
            <a:r>
              <a:rPr lang="tr-TR" baseline="0" dirty="0"/>
              <a:t> PH </a:t>
            </a:r>
            <a:r>
              <a:rPr lang="tr-TR" baseline="0" dirty="0" err="1"/>
              <a:t>depending</a:t>
            </a:r>
            <a:r>
              <a:rPr lang="tr-TR" baseline="0" dirty="0"/>
              <a:t> on </a:t>
            </a:r>
            <a:r>
              <a:rPr lang="tr-TR" baseline="0" dirty="0" err="1"/>
              <a:t>the</a:t>
            </a:r>
            <a:r>
              <a:rPr lang="tr-TR" baseline="0" dirty="0"/>
              <a:t> </a:t>
            </a:r>
            <a:r>
              <a:rPr lang="tr-TR" baseline="0" dirty="0" err="1"/>
              <a:t>Pka</a:t>
            </a:r>
            <a:r>
              <a:rPr lang="tr-TR" baseline="0" dirty="0"/>
              <a:t> </a:t>
            </a:r>
            <a:r>
              <a:rPr lang="tr-TR" baseline="0" dirty="0" err="1"/>
              <a:t>leading</a:t>
            </a:r>
            <a:r>
              <a:rPr lang="tr-TR" baseline="0" dirty="0"/>
              <a:t> </a:t>
            </a:r>
            <a:r>
              <a:rPr lang="tr-TR" baseline="0" dirty="0" err="1"/>
              <a:t>to</a:t>
            </a:r>
            <a:r>
              <a:rPr lang="tr-TR" baseline="0" dirty="0"/>
              <a:t> </a:t>
            </a:r>
            <a:r>
              <a:rPr lang="tr-TR" baseline="0" dirty="0" err="1"/>
              <a:t>the</a:t>
            </a:r>
            <a:r>
              <a:rPr lang="tr-TR" baseline="0" dirty="0"/>
              <a:t> </a:t>
            </a:r>
            <a:r>
              <a:rPr lang="tr-TR" baseline="0" dirty="0" err="1"/>
              <a:t>transation</a:t>
            </a:r>
            <a:r>
              <a:rPr lang="tr-TR" baseline="0" dirty="0"/>
              <a:t> </a:t>
            </a:r>
            <a:r>
              <a:rPr lang="tr-TR" baseline="0" dirty="0" err="1"/>
              <a:t>between</a:t>
            </a:r>
            <a:r>
              <a:rPr lang="tr-TR" baseline="0" dirty="0"/>
              <a:t> </a:t>
            </a:r>
            <a:r>
              <a:rPr lang="tr-TR" baseline="0" dirty="0" err="1"/>
              <a:t>the</a:t>
            </a:r>
            <a:r>
              <a:rPr lang="tr-TR" baseline="0" dirty="0"/>
              <a:t> </a:t>
            </a:r>
            <a:r>
              <a:rPr lang="tr-TR" baseline="0" dirty="0" err="1"/>
              <a:t>hydrophbic</a:t>
            </a:r>
            <a:r>
              <a:rPr lang="tr-TR" baseline="0" dirty="0"/>
              <a:t> </a:t>
            </a:r>
            <a:r>
              <a:rPr lang="tr-TR" baseline="0" dirty="0" err="1"/>
              <a:t>and</a:t>
            </a:r>
            <a:r>
              <a:rPr lang="tr-TR" baseline="0" dirty="0"/>
              <a:t> </a:t>
            </a:r>
            <a:r>
              <a:rPr lang="tr-TR" baseline="0" dirty="0" err="1"/>
              <a:t>hydrophilic</a:t>
            </a:r>
            <a:r>
              <a:rPr lang="tr-TR" baseline="0" dirty="0"/>
              <a:t> </a:t>
            </a:r>
            <a:r>
              <a:rPr lang="tr-TR" baseline="0" dirty="0" err="1"/>
              <a:t>states</a:t>
            </a:r>
            <a:r>
              <a:rPr lang="tr-TR" baseline="0" dirty="0"/>
              <a:t> </a:t>
            </a:r>
          </a:p>
          <a:p>
            <a:endParaRPr lang="tr-TR" baseline="0" dirty="0"/>
          </a:p>
          <a:p>
            <a:r>
              <a:rPr lang="tr-TR" baseline="0" dirty="0" err="1"/>
              <a:t>Prtonation</a:t>
            </a:r>
            <a:r>
              <a:rPr lang="tr-TR" baseline="0" dirty="0"/>
              <a:t> </a:t>
            </a:r>
            <a:r>
              <a:rPr lang="tr-TR" baseline="0" dirty="0" err="1"/>
              <a:t>and</a:t>
            </a:r>
            <a:r>
              <a:rPr lang="tr-TR" baseline="0" dirty="0"/>
              <a:t> </a:t>
            </a:r>
            <a:r>
              <a:rPr lang="tr-TR" baseline="0" dirty="0" err="1"/>
              <a:t>deprotonation</a:t>
            </a:r>
            <a:r>
              <a:rPr lang="tr-TR" baseline="0" dirty="0"/>
              <a:t> : </a:t>
            </a:r>
            <a:r>
              <a:rPr lang="tr-TR" baseline="0" dirty="0" err="1"/>
              <a:t>The</a:t>
            </a:r>
            <a:r>
              <a:rPr lang="tr-TR" baseline="0" dirty="0"/>
              <a:t> </a:t>
            </a:r>
            <a:r>
              <a:rPr lang="tr-TR" baseline="0" dirty="0" err="1"/>
              <a:t>proporty</a:t>
            </a:r>
            <a:r>
              <a:rPr lang="tr-TR" baseline="0" dirty="0"/>
              <a:t> </a:t>
            </a:r>
            <a:r>
              <a:rPr lang="tr-TR" baseline="0" dirty="0" err="1"/>
              <a:t>that</a:t>
            </a:r>
            <a:r>
              <a:rPr lang="tr-TR" baseline="0" dirty="0"/>
              <a:t> can </a:t>
            </a:r>
            <a:r>
              <a:rPr lang="tr-TR" baseline="0" dirty="0" err="1"/>
              <a:t>load</a:t>
            </a:r>
            <a:r>
              <a:rPr lang="tr-TR" baseline="0" dirty="0"/>
              <a:t> </a:t>
            </a:r>
            <a:r>
              <a:rPr lang="tr-TR" baseline="0" dirty="0" err="1"/>
              <a:t>the</a:t>
            </a:r>
            <a:r>
              <a:rPr lang="tr-TR" baseline="0" dirty="0"/>
              <a:t> </a:t>
            </a:r>
            <a:r>
              <a:rPr lang="tr-TR" baseline="0" dirty="0" err="1"/>
              <a:t>drugs</a:t>
            </a:r>
            <a:r>
              <a:rPr lang="tr-TR" baseline="0" dirty="0"/>
              <a:t> in </a:t>
            </a:r>
            <a:r>
              <a:rPr lang="tr-TR" baseline="0" dirty="0" err="1"/>
              <a:t>carriers</a:t>
            </a:r>
            <a:r>
              <a:rPr lang="tr-TR" baseline="0" dirty="0"/>
              <a:t> </a:t>
            </a:r>
            <a:r>
              <a:rPr lang="tr-TR" baseline="0" dirty="0" err="1"/>
              <a:t>and</a:t>
            </a:r>
            <a:r>
              <a:rPr lang="tr-TR" baseline="0" dirty="0"/>
              <a:t> </a:t>
            </a:r>
            <a:r>
              <a:rPr lang="tr-TR" baseline="0" dirty="0" err="1"/>
              <a:t>releaze</a:t>
            </a:r>
            <a:r>
              <a:rPr lang="tr-TR" baseline="0" dirty="0"/>
              <a:t> </a:t>
            </a:r>
            <a:r>
              <a:rPr lang="tr-TR" baseline="0" dirty="0" err="1"/>
              <a:t>them</a:t>
            </a:r>
            <a:r>
              <a:rPr lang="tr-TR" baseline="0" dirty="0"/>
              <a:t> </a:t>
            </a:r>
            <a:r>
              <a:rPr lang="tr-TR" baseline="0" dirty="0" err="1"/>
              <a:t>when</a:t>
            </a:r>
            <a:r>
              <a:rPr lang="tr-TR" baseline="0" dirty="0"/>
              <a:t> </a:t>
            </a:r>
            <a:r>
              <a:rPr lang="tr-TR" baseline="0" dirty="0" err="1"/>
              <a:t>the</a:t>
            </a:r>
            <a:r>
              <a:rPr lang="tr-TR" baseline="0" dirty="0"/>
              <a:t> </a:t>
            </a:r>
            <a:r>
              <a:rPr lang="tr-TR" baseline="0" dirty="0" err="1"/>
              <a:t>environmental</a:t>
            </a:r>
            <a:r>
              <a:rPr lang="tr-TR" baseline="0" dirty="0"/>
              <a:t> </a:t>
            </a:r>
            <a:r>
              <a:rPr lang="tr-TR" baseline="0" dirty="0" err="1"/>
              <a:t>ph</a:t>
            </a:r>
            <a:r>
              <a:rPr lang="tr-TR" baseline="0" dirty="0"/>
              <a:t>  </a:t>
            </a:r>
            <a:r>
              <a:rPr lang="tr-TR" baseline="0" dirty="0" err="1"/>
              <a:t>changes</a:t>
            </a:r>
            <a:r>
              <a:rPr lang="tr-TR" baseline="0" dirty="0"/>
              <a:t>. </a:t>
            </a:r>
          </a:p>
          <a:p>
            <a:endParaRPr lang="tr-TR" baseline="0" dirty="0"/>
          </a:p>
          <a:p>
            <a:r>
              <a:rPr lang="tr-TR" baseline="0" dirty="0" err="1"/>
              <a:t>The</a:t>
            </a:r>
            <a:r>
              <a:rPr lang="tr-TR" baseline="0" dirty="0"/>
              <a:t> PH </a:t>
            </a:r>
            <a:r>
              <a:rPr lang="tr-TR" baseline="0" dirty="0" err="1"/>
              <a:t>induced</a:t>
            </a:r>
            <a:r>
              <a:rPr lang="tr-TR" baseline="0" dirty="0"/>
              <a:t> </a:t>
            </a:r>
            <a:r>
              <a:rPr lang="tr-TR" baseline="0" dirty="0" err="1"/>
              <a:t>hydrophobic</a:t>
            </a:r>
            <a:r>
              <a:rPr lang="tr-TR" baseline="0" dirty="0"/>
              <a:t>/</a:t>
            </a:r>
            <a:r>
              <a:rPr lang="tr-TR" baseline="0" dirty="0" err="1"/>
              <a:t>hydrophilic</a:t>
            </a:r>
            <a:r>
              <a:rPr lang="tr-TR" baseline="0" dirty="0"/>
              <a:t> </a:t>
            </a:r>
            <a:r>
              <a:rPr lang="tr-TR" baseline="0" dirty="0" err="1"/>
              <a:t>transation</a:t>
            </a:r>
            <a:r>
              <a:rPr lang="tr-TR" baseline="0" dirty="0"/>
              <a:t> can be </a:t>
            </a:r>
            <a:r>
              <a:rPr lang="tr-TR" baseline="0" dirty="0" err="1"/>
              <a:t>used</a:t>
            </a:r>
            <a:r>
              <a:rPr lang="tr-TR" baseline="0" dirty="0"/>
              <a:t> </a:t>
            </a:r>
            <a:r>
              <a:rPr lang="tr-TR" baseline="0" dirty="0" err="1"/>
              <a:t>to</a:t>
            </a:r>
            <a:r>
              <a:rPr lang="tr-TR" baseline="0" dirty="0"/>
              <a:t> </a:t>
            </a:r>
            <a:r>
              <a:rPr lang="tr-TR" baseline="0" dirty="0" err="1"/>
              <a:t>control</a:t>
            </a:r>
            <a:r>
              <a:rPr lang="tr-TR" baseline="0" dirty="0"/>
              <a:t> </a:t>
            </a:r>
            <a:r>
              <a:rPr lang="tr-TR" baseline="0" dirty="0" err="1"/>
              <a:t>the</a:t>
            </a:r>
            <a:r>
              <a:rPr lang="tr-TR" baseline="0" dirty="0"/>
              <a:t> </a:t>
            </a:r>
            <a:r>
              <a:rPr lang="tr-TR" baseline="0" dirty="0" err="1"/>
              <a:t>assembly</a:t>
            </a:r>
            <a:r>
              <a:rPr lang="tr-TR" baseline="0" dirty="0"/>
              <a:t> </a:t>
            </a:r>
            <a:r>
              <a:rPr lang="tr-TR" baseline="0" dirty="0" err="1"/>
              <a:t>and</a:t>
            </a:r>
            <a:r>
              <a:rPr lang="tr-TR" baseline="0" dirty="0"/>
              <a:t> </a:t>
            </a:r>
            <a:r>
              <a:rPr lang="tr-TR" baseline="0" dirty="0" err="1"/>
              <a:t>desassembly</a:t>
            </a:r>
            <a:r>
              <a:rPr lang="tr-TR" baseline="0" dirty="0"/>
              <a:t> of </a:t>
            </a:r>
            <a:r>
              <a:rPr lang="tr-TR" baseline="0" dirty="0" err="1"/>
              <a:t>nanoparticles</a:t>
            </a:r>
            <a:r>
              <a:rPr lang="tr-TR" baseline="0" dirty="0"/>
              <a:t> </a:t>
            </a:r>
            <a:r>
              <a:rPr lang="tr-TR" baseline="0" dirty="0" err="1"/>
              <a:t>and</a:t>
            </a:r>
            <a:r>
              <a:rPr lang="tr-TR" baseline="0" dirty="0"/>
              <a:t> </a:t>
            </a:r>
            <a:r>
              <a:rPr lang="tr-TR" baseline="0" dirty="0" err="1"/>
              <a:t>swelling</a:t>
            </a:r>
            <a:r>
              <a:rPr lang="tr-TR" baseline="0" dirty="0"/>
              <a:t> </a:t>
            </a:r>
            <a:r>
              <a:rPr lang="tr-TR" baseline="0" dirty="0" err="1"/>
              <a:t>and</a:t>
            </a:r>
            <a:r>
              <a:rPr lang="tr-TR" baseline="0" dirty="0"/>
              <a:t> </a:t>
            </a:r>
            <a:r>
              <a:rPr lang="tr-TR" baseline="0" dirty="0" err="1"/>
              <a:t>deswelling</a:t>
            </a:r>
            <a:r>
              <a:rPr lang="tr-TR" baseline="0" dirty="0"/>
              <a:t> of </a:t>
            </a:r>
            <a:r>
              <a:rPr lang="tr-TR" baseline="0" dirty="0" err="1"/>
              <a:t>hydrogels</a:t>
            </a:r>
            <a:r>
              <a:rPr lang="tr-TR" baseline="0" dirty="0"/>
              <a:t> in </a:t>
            </a:r>
            <a:r>
              <a:rPr lang="tr-TR" baseline="0" dirty="0" err="1"/>
              <a:t>the</a:t>
            </a:r>
            <a:r>
              <a:rPr lang="tr-TR" baseline="0" dirty="0"/>
              <a:t> </a:t>
            </a:r>
            <a:r>
              <a:rPr lang="tr-TR" baseline="0" dirty="0" err="1"/>
              <a:t>aquies</a:t>
            </a:r>
            <a:r>
              <a:rPr lang="tr-TR" baseline="0" dirty="0"/>
              <a:t> </a:t>
            </a:r>
            <a:r>
              <a:rPr lang="tr-TR" baseline="0" dirty="0" err="1"/>
              <a:t>environmet</a:t>
            </a:r>
            <a:r>
              <a:rPr lang="tr-TR" baseline="0" dirty="0"/>
              <a:t> .</a:t>
            </a:r>
          </a:p>
          <a:p>
            <a:r>
              <a:rPr lang="tr-TR" baseline="0" dirty="0" err="1"/>
              <a:t>Acidic</a:t>
            </a:r>
            <a:r>
              <a:rPr lang="tr-TR" baseline="0" dirty="0"/>
              <a:t> : </a:t>
            </a:r>
            <a:r>
              <a:rPr lang="tr-TR" baseline="0" dirty="0" err="1"/>
              <a:t>go</a:t>
            </a:r>
            <a:r>
              <a:rPr lang="tr-TR" baseline="0" dirty="0"/>
              <a:t> </a:t>
            </a:r>
            <a:r>
              <a:rPr lang="tr-TR" baseline="0" dirty="0" err="1"/>
              <a:t>under</a:t>
            </a:r>
            <a:r>
              <a:rPr lang="tr-TR" baseline="0" dirty="0"/>
              <a:t> </a:t>
            </a:r>
            <a:r>
              <a:rPr lang="tr-TR" baseline="0" dirty="0" err="1"/>
              <a:t>deprotonization</a:t>
            </a:r>
            <a:r>
              <a:rPr lang="tr-TR" baseline="0" dirty="0"/>
              <a:t> </a:t>
            </a:r>
            <a:r>
              <a:rPr lang="tr-TR" baseline="0" dirty="0" err="1"/>
              <a:t>forming</a:t>
            </a:r>
            <a:r>
              <a:rPr lang="tr-TR" baseline="0" dirty="0"/>
              <a:t> an </a:t>
            </a:r>
            <a:r>
              <a:rPr lang="tr-TR" baseline="0" dirty="0" err="1"/>
              <a:t>anions</a:t>
            </a:r>
            <a:r>
              <a:rPr lang="tr-TR" baseline="0" dirty="0"/>
              <a:t> at </a:t>
            </a:r>
            <a:r>
              <a:rPr lang="tr-TR" baseline="0" dirty="0" err="1"/>
              <a:t>law</a:t>
            </a:r>
            <a:r>
              <a:rPr lang="tr-TR" baseline="0" dirty="0"/>
              <a:t> PH </a:t>
            </a:r>
            <a:r>
              <a:rPr lang="tr-TR" baseline="0" dirty="0" err="1"/>
              <a:t>values</a:t>
            </a:r>
            <a:r>
              <a:rPr lang="tr-TR" baseline="0" dirty="0"/>
              <a:t>  </a:t>
            </a:r>
          </a:p>
          <a:p>
            <a:r>
              <a:rPr lang="tr-TR" baseline="0" dirty="0"/>
              <a:t>Basic : </a:t>
            </a:r>
            <a:r>
              <a:rPr lang="tr-TR" baseline="0" dirty="0" err="1"/>
              <a:t>goes</a:t>
            </a:r>
            <a:r>
              <a:rPr lang="tr-TR" baseline="0" dirty="0"/>
              <a:t> </a:t>
            </a:r>
            <a:r>
              <a:rPr lang="tr-TR" baseline="0" dirty="0" err="1"/>
              <a:t>under</a:t>
            </a:r>
            <a:r>
              <a:rPr lang="tr-TR" baseline="0" dirty="0"/>
              <a:t> </a:t>
            </a:r>
            <a:r>
              <a:rPr lang="tr-TR" baseline="0" dirty="0" err="1"/>
              <a:t>protonization</a:t>
            </a:r>
            <a:r>
              <a:rPr lang="tr-TR" baseline="0" dirty="0"/>
              <a:t> at </a:t>
            </a:r>
            <a:r>
              <a:rPr lang="tr-TR" baseline="0" dirty="0" err="1"/>
              <a:t>law</a:t>
            </a:r>
            <a:r>
              <a:rPr lang="tr-TR" baseline="0" dirty="0"/>
              <a:t> PH </a:t>
            </a:r>
            <a:r>
              <a:rPr lang="tr-TR" baseline="0" dirty="0" err="1"/>
              <a:t>values</a:t>
            </a:r>
            <a:r>
              <a:rPr lang="tr-TR" baseline="0" dirty="0"/>
              <a:t> </a:t>
            </a:r>
            <a:r>
              <a:rPr lang="tr-TR" baseline="0" dirty="0" err="1"/>
              <a:t>forming</a:t>
            </a:r>
            <a:r>
              <a:rPr lang="tr-TR" baseline="0" dirty="0"/>
              <a:t> </a:t>
            </a:r>
            <a:r>
              <a:rPr lang="tr-TR" baseline="0" dirty="0" err="1"/>
              <a:t>cationic</a:t>
            </a:r>
            <a:r>
              <a:rPr lang="tr-TR" baseline="0" dirty="0"/>
              <a:t> </a:t>
            </a:r>
            <a:r>
              <a:rPr lang="tr-TR" baseline="0" dirty="0" err="1"/>
              <a:t>amonuim</a:t>
            </a:r>
            <a:r>
              <a:rPr lang="tr-TR" baseline="0" dirty="0"/>
              <a:t> </a:t>
            </a:r>
            <a:r>
              <a:rPr lang="tr-TR" baseline="0" dirty="0" err="1"/>
              <a:t>groups</a:t>
            </a:r>
            <a:r>
              <a:rPr lang="tr-TR" baseline="0" dirty="0"/>
              <a:t> </a:t>
            </a:r>
            <a:r>
              <a:rPr lang="tr-TR" baseline="0" dirty="0" err="1"/>
              <a:t>and</a:t>
            </a:r>
            <a:r>
              <a:rPr lang="tr-TR" baseline="0" dirty="0"/>
              <a:t> </a:t>
            </a:r>
            <a:r>
              <a:rPr lang="tr-TR" baseline="0" dirty="0" err="1"/>
              <a:t>releazing</a:t>
            </a:r>
            <a:r>
              <a:rPr lang="tr-TR" baseline="0" dirty="0"/>
              <a:t> </a:t>
            </a:r>
            <a:r>
              <a:rPr lang="tr-TR" baseline="0" dirty="0" err="1"/>
              <a:t>them</a:t>
            </a:r>
            <a:r>
              <a:rPr lang="tr-TR" baseline="0" dirty="0"/>
              <a:t> </a:t>
            </a:r>
            <a:r>
              <a:rPr lang="tr-TR" baseline="0" dirty="0" err="1"/>
              <a:t>under</a:t>
            </a:r>
            <a:r>
              <a:rPr lang="tr-TR" baseline="0" dirty="0"/>
              <a:t> </a:t>
            </a:r>
            <a:r>
              <a:rPr lang="tr-TR" baseline="0" dirty="0" err="1"/>
              <a:t>basic</a:t>
            </a:r>
            <a:r>
              <a:rPr lang="tr-TR" baseline="0" dirty="0"/>
              <a:t> </a:t>
            </a:r>
            <a:r>
              <a:rPr lang="tr-TR" baseline="0" dirty="0" err="1"/>
              <a:t>conditoins</a:t>
            </a:r>
            <a:r>
              <a:rPr lang="tr-TR" baseline="0" dirty="0"/>
              <a:t>. </a:t>
            </a:r>
          </a:p>
          <a:p>
            <a:r>
              <a:rPr lang="tr-TR" baseline="0" dirty="0" err="1"/>
              <a:t>The</a:t>
            </a:r>
            <a:r>
              <a:rPr lang="tr-TR" baseline="0" dirty="0"/>
              <a:t> </a:t>
            </a:r>
            <a:r>
              <a:rPr lang="tr-TR" baseline="0" dirty="0" err="1"/>
              <a:t>carboxylic</a:t>
            </a:r>
            <a:r>
              <a:rPr lang="tr-TR" baseline="0" dirty="0"/>
              <a:t> </a:t>
            </a:r>
            <a:r>
              <a:rPr lang="tr-TR" baseline="0" dirty="0" err="1"/>
              <a:t>acid</a:t>
            </a:r>
            <a:r>
              <a:rPr lang="tr-TR" baseline="0" dirty="0"/>
              <a:t> </a:t>
            </a:r>
            <a:r>
              <a:rPr lang="tr-TR" baseline="0" dirty="0" err="1"/>
              <a:t>group</a:t>
            </a:r>
            <a:r>
              <a:rPr lang="tr-TR" baseline="0" dirty="0"/>
              <a:t> is </a:t>
            </a:r>
            <a:r>
              <a:rPr lang="tr-TR" baseline="0" dirty="0" err="1"/>
              <a:t>deprotonaizing</a:t>
            </a:r>
            <a:r>
              <a:rPr lang="tr-TR" baseline="0" dirty="0"/>
              <a:t> at </a:t>
            </a:r>
            <a:r>
              <a:rPr lang="tr-TR" baseline="0" dirty="0" err="1"/>
              <a:t>law</a:t>
            </a:r>
            <a:r>
              <a:rPr lang="tr-TR" baseline="0" dirty="0"/>
              <a:t> </a:t>
            </a:r>
            <a:r>
              <a:rPr lang="tr-TR" baseline="0" dirty="0" err="1"/>
              <a:t>ph</a:t>
            </a:r>
            <a:r>
              <a:rPr lang="tr-TR" baseline="0" dirty="0"/>
              <a:t> </a:t>
            </a:r>
            <a:r>
              <a:rPr lang="tr-TR" baseline="0" dirty="0" err="1"/>
              <a:t>value</a:t>
            </a:r>
            <a:r>
              <a:rPr lang="tr-TR" baseline="0" dirty="0"/>
              <a:t>, </a:t>
            </a:r>
            <a:r>
              <a:rPr lang="tr-TR" baseline="0" dirty="0" err="1"/>
              <a:t>polycarboxylate</a:t>
            </a:r>
            <a:r>
              <a:rPr lang="tr-TR" baseline="0" dirty="0"/>
              <a:t> </a:t>
            </a:r>
            <a:r>
              <a:rPr lang="tr-TR" baseline="0" dirty="0" err="1"/>
              <a:t>have</a:t>
            </a:r>
            <a:r>
              <a:rPr lang="tr-TR" baseline="0" dirty="0"/>
              <a:t> </a:t>
            </a:r>
            <a:r>
              <a:rPr lang="tr-TR" baseline="0" dirty="0" err="1"/>
              <a:t>been</a:t>
            </a:r>
            <a:r>
              <a:rPr lang="tr-TR" baseline="0" dirty="0"/>
              <a:t> </a:t>
            </a:r>
            <a:r>
              <a:rPr lang="tr-TR" baseline="0" dirty="0" err="1"/>
              <a:t>used</a:t>
            </a:r>
            <a:r>
              <a:rPr lang="tr-TR" baseline="0" dirty="0"/>
              <a:t> </a:t>
            </a:r>
            <a:r>
              <a:rPr lang="tr-TR" baseline="0" dirty="0" err="1"/>
              <a:t>to</a:t>
            </a:r>
            <a:r>
              <a:rPr lang="tr-TR" baseline="0" dirty="0"/>
              <a:t> </a:t>
            </a:r>
            <a:r>
              <a:rPr lang="tr-TR" baseline="0" dirty="0" err="1"/>
              <a:t>construct</a:t>
            </a:r>
            <a:r>
              <a:rPr lang="tr-TR" baseline="0" dirty="0"/>
              <a:t> </a:t>
            </a:r>
            <a:r>
              <a:rPr lang="tr-TR" baseline="0" dirty="0" err="1"/>
              <a:t>ph</a:t>
            </a:r>
            <a:r>
              <a:rPr lang="tr-TR" baseline="0" dirty="0"/>
              <a:t> </a:t>
            </a:r>
            <a:r>
              <a:rPr lang="tr-TR" baseline="0" dirty="0" err="1"/>
              <a:t>responsive</a:t>
            </a:r>
            <a:r>
              <a:rPr lang="tr-TR" baseline="0" dirty="0"/>
              <a:t> </a:t>
            </a:r>
            <a:r>
              <a:rPr lang="tr-TR" baseline="0" dirty="0" err="1"/>
              <a:t>vesicles</a:t>
            </a:r>
            <a:r>
              <a:rPr lang="tr-TR" baseline="0" dirty="0"/>
              <a:t> </a:t>
            </a:r>
            <a:r>
              <a:rPr lang="tr-TR" baseline="0" dirty="0" err="1"/>
              <a:t>polymeris</a:t>
            </a:r>
            <a:r>
              <a:rPr lang="tr-TR" baseline="0" dirty="0"/>
              <a:t> </a:t>
            </a:r>
            <a:r>
              <a:rPr lang="tr-TR" baseline="0" dirty="0" err="1"/>
              <a:t>micells</a:t>
            </a:r>
            <a:r>
              <a:rPr lang="tr-TR" baseline="0" dirty="0"/>
              <a:t> </a:t>
            </a:r>
            <a:r>
              <a:rPr lang="tr-TR" baseline="0" dirty="0" err="1"/>
              <a:t>dendrimer</a:t>
            </a:r>
            <a:r>
              <a:rPr lang="tr-TR" baseline="0" dirty="0"/>
              <a:t> </a:t>
            </a:r>
            <a:r>
              <a:rPr lang="tr-TR" baseline="0" dirty="0" err="1"/>
              <a:t>and</a:t>
            </a:r>
            <a:r>
              <a:rPr lang="tr-TR" baseline="0" dirty="0"/>
              <a:t> </a:t>
            </a:r>
            <a:r>
              <a:rPr lang="tr-TR" baseline="0" dirty="0" err="1"/>
              <a:t>nano</a:t>
            </a:r>
            <a:r>
              <a:rPr lang="tr-TR" baseline="0" dirty="0"/>
              <a:t> </a:t>
            </a:r>
            <a:r>
              <a:rPr lang="tr-TR" baseline="0" dirty="0" err="1"/>
              <a:t>spheres</a:t>
            </a:r>
            <a:r>
              <a:rPr lang="tr-TR" baseline="0" dirty="0"/>
              <a:t>. </a:t>
            </a:r>
          </a:p>
          <a:p>
            <a:endParaRPr lang="tr-TR" dirty="0"/>
          </a:p>
          <a:p>
            <a:r>
              <a:rPr lang="en-US" dirty="0"/>
              <a:t> In recent years, the use of natural biodegradable polymers has also gained great attention owing to their good biocompatibility and easy modification by simple chemistry. Several natural polymers are also used in the pH- responsive self-healing gel system. Dextran, hyaluronic acid (HA), heparin, </a:t>
            </a:r>
            <a:r>
              <a:rPr lang="en-US" dirty="0" err="1"/>
              <a:t>alginic</a:t>
            </a:r>
            <a:r>
              <a:rPr lang="en-US" dirty="0"/>
              <a:t> acid, cellulose, chitosan, and </a:t>
            </a:r>
            <a:r>
              <a:rPr lang="en-US" dirty="0" err="1"/>
              <a:t>gelatine</a:t>
            </a:r>
            <a:r>
              <a:rPr lang="en-US" dirty="0"/>
              <a:t> are among the most widely used natural polymers (Figure 3.4). By proper chemical modification, these polymers can exhibit pH-sensitivity for DDS.50,5 For example, chitosan is a </a:t>
            </a:r>
            <a:r>
              <a:rPr lang="en-US" dirty="0" err="1"/>
              <a:t>polycationic</a:t>
            </a:r>
            <a:r>
              <a:rPr lang="en-US" dirty="0"/>
              <a:t> biopolymer (</a:t>
            </a:r>
            <a:r>
              <a:rPr lang="en-US" dirty="0" err="1"/>
              <a:t>pK</a:t>
            </a:r>
            <a:r>
              <a:rPr lang="en-US" dirty="0"/>
              <a:t>, 6.3) which is soluble in acidic solution and widely used for drug and gene delivery. </a:t>
            </a:r>
            <a:endParaRPr lang="tr-TR" dirty="0"/>
          </a:p>
        </p:txBody>
      </p:sp>
      <p:sp>
        <p:nvSpPr>
          <p:cNvPr id="4" name="Slayt Numarası Yer Tutucusu 3"/>
          <p:cNvSpPr>
            <a:spLocks noGrp="1"/>
          </p:cNvSpPr>
          <p:nvPr>
            <p:ph type="sldNum" sz="quarter" idx="10"/>
          </p:nvPr>
        </p:nvSpPr>
        <p:spPr/>
        <p:txBody>
          <a:bodyPr/>
          <a:lstStyle/>
          <a:p>
            <a:fld id="{01E65D15-547D-4858-9E16-1DFE2E73CE7D}" type="slidenum">
              <a:rPr lang="tr-TR" smtClean="0"/>
              <a:pPr/>
              <a:t>23</a:t>
            </a:fld>
            <a:endParaRPr lang="tr-TR"/>
          </a:p>
        </p:txBody>
      </p:sp>
    </p:spTree>
    <p:extLst>
      <p:ext uri="{BB962C8B-B14F-4D97-AF65-F5344CB8AC3E}">
        <p14:creationId xmlns:p14="http://schemas.microsoft.com/office/powerpoint/2010/main" val="496268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GB" sz="1200" b="0" i="0" kern="1200" noProof="0" dirty="0">
                <a:solidFill>
                  <a:schemeClr val="tx1"/>
                </a:solidFill>
                <a:effectLst/>
                <a:latin typeface="+mn-lt"/>
                <a:ea typeface="+mn-ea"/>
                <a:cs typeface="+mn-cs"/>
              </a:rPr>
              <a:t>pH-Responsive linkages have been widely exploited in the development of polymeric drug delivery systems, which trigger drug release selectively at </a:t>
            </a:r>
            <a:r>
              <a:rPr lang="en-GB" sz="1200" b="0" i="0" kern="1200" noProof="0" dirty="0" err="1">
                <a:solidFill>
                  <a:schemeClr val="tx1"/>
                </a:solidFill>
                <a:effectLst/>
                <a:latin typeface="+mn-lt"/>
                <a:ea typeface="+mn-ea"/>
                <a:cs typeface="+mn-cs"/>
              </a:rPr>
              <a:t>tumor</a:t>
            </a:r>
            <a:r>
              <a:rPr lang="en-GB" sz="1200" b="0" i="0" kern="1200" noProof="0" dirty="0">
                <a:solidFill>
                  <a:schemeClr val="tx1"/>
                </a:solidFill>
                <a:effectLst/>
                <a:latin typeface="+mn-lt"/>
                <a:ea typeface="+mn-ea"/>
                <a:cs typeface="+mn-cs"/>
              </a:rPr>
              <a:t> tissues or endosomes and lysosomes of cells. Herein we report new </a:t>
            </a:r>
            <a:r>
              <a:rPr lang="en-GB" sz="1200" b="1" i="0" kern="1200" noProof="0" dirty="0">
                <a:solidFill>
                  <a:schemeClr val="tx1"/>
                </a:solidFill>
                <a:effectLst/>
                <a:latin typeface="+mn-lt"/>
                <a:ea typeface="+mn-ea"/>
                <a:cs typeface="+mn-cs"/>
              </a:rPr>
              <a:t>pH-sensitive amphiphilic poly</a:t>
            </a:r>
            <a:r>
              <a:rPr lang="en-GB" sz="1200" b="0" i="0" kern="1200" noProof="0" dirty="0">
                <a:solidFill>
                  <a:schemeClr val="tx1"/>
                </a:solidFill>
                <a:effectLst/>
                <a:latin typeface="+mn-lt"/>
                <a:ea typeface="+mn-ea"/>
                <a:cs typeface="+mn-cs"/>
              </a:rPr>
              <a:t>(ketal adipate)-</a:t>
            </a:r>
            <a:r>
              <a:rPr lang="en-GB" sz="1200" b="0" i="1" kern="1200" noProof="0" dirty="0">
                <a:solidFill>
                  <a:schemeClr val="tx1"/>
                </a:solidFill>
                <a:effectLst/>
                <a:latin typeface="+mn-lt"/>
                <a:ea typeface="+mn-ea"/>
                <a:cs typeface="+mn-cs"/>
              </a:rPr>
              <a:t>co</a:t>
            </a:r>
            <a:r>
              <a:rPr lang="en-GB" sz="1200" b="0" i="0" kern="1200" noProof="0" dirty="0">
                <a:solidFill>
                  <a:schemeClr val="tx1"/>
                </a:solidFill>
                <a:effectLst/>
                <a:latin typeface="+mn-lt"/>
                <a:ea typeface="+mn-ea"/>
                <a:cs typeface="+mn-cs"/>
              </a:rPr>
              <a:t>-poly(ethylene glycol) block copolymers (PKA-PEG), which </a:t>
            </a:r>
            <a:r>
              <a:rPr lang="en-GB" sz="1200" b="1" i="0" kern="1200" noProof="0" dirty="0">
                <a:solidFill>
                  <a:schemeClr val="tx1"/>
                </a:solidFill>
                <a:effectLst/>
                <a:latin typeface="+mn-lt"/>
                <a:ea typeface="+mn-ea"/>
                <a:cs typeface="+mn-cs"/>
              </a:rPr>
              <a:t>have acid-cleavable ketal linkages in their hydrophobic backbone</a:t>
            </a:r>
            <a:r>
              <a:rPr lang="en-GB" sz="1200" b="0" i="0" kern="1200" noProof="0" dirty="0">
                <a:solidFill>
                  <a:schemeClr val="tx1"/>
                </a:solidFill>
                <a:effectLst/>
                <a:latin typeface="+mn-lt"/>
                <a:ea typeface="+mn-ea"/>
                <a:cs typeface="+mn-cs"/>
              </a:rPr>
              <a:t>. PKA-PEG copolymers </a:t>
            </a:r>
            <a:r>
              <a:rPr lang="en-GB" sz="1200" b="1" i="0" kern="1200" noProof="0" dirty="0">
                <a:solidFill>
                  <a:schemeClr val="tx1"/>
                </a:solidFill>
                <a:effectLst/>
                <a:latin typeface="+mn-lt"/>
                <a:ea typeface="+mn-ea"/>
                <a:cs typeface="+mn-cs"/>
              </a:rPr>
              <a:t>self-assemble</a:t>
            </a:r>
            <a:r>
              <a:rPr lang="en-GB" sz="1200" b="0" i="0" kern="1200" noProof="0" dirty="0">
                <a:solidFill>
                  <a:schemeClr val="tx1"/>
                </a:solidFill>
                <a:effectLst/>
                <a:latin typeface="+mn-lt"/>
                <a:ea typeface="+mn-ea"/>
                <a:cs typeface="+mn-cs"/>
              </a:rPr>
              <a:t> to form stable micelles with a mean diameter of ~175 nm, which can </a:t>
            </a:r>
            <a:r>
              <a:rPr lang="en-GB" sz="1200" b="1" i="0" kern="1200" noProof="0" dirty="0">
                <a:solidFill>
                  <a:schemeClr val="tx1"/>
                </a:solidFill>
                <a:effectLst/>
                <a:latin typeface="+mn-lt"/>
                <a:ea typeface="+mn-ea"/>
                <a:cs typeface="+mn-cs"/>
              </a:rPr>
              <a:t>encapsulate a payload of anticancer </a:t>
            </a:r>
            <a:r>
              <a:rPr lang="en-GB" sz="1200" b="0" i="0" kern="1200" noProof="0" dirty="0">
                <a:solidFill>
                  <a:schemeClr val="tx1"/>
                </a:solidFill>
                <a:effectLst/>
                <a:latin typeface="+mn-lt"/>
                <a:ea typeface="+mn-ea"/>
                <a:cs typeface="+mn-cs"/>
              </a:rPr>
              <a:t>drugs and rapidly dissociate to release drug payload at the acid environment. The micelles are biocompatible and exhibit abilities to disrupt endosomes to enhance the cytosol drug delivery. Taken together, we anticipate that the pH-sensitive PKA-PEG micelles have great potential as anticancer drug carriers.</a:t>
            </a:r>
          </a:p>
        </p:txBody>
      </p:sp>
      <p:sp>
        <p:nvSpPr>
          <p:cNvPr id="4" name="Slayt Numarası Yer Tutucusu 3"/>
          <p:cNvSpPr>
            <a:spLocks noGrp="1"/>
          </p:cNvSpPr>
          <p:nvPr>
            <p:ph type="sldNum" sz="quarter" idx="10"/>
          </p:nvPr>
        </p:nvSpPr>
        <p:spPr/>
        <p:txBody>
          <a:bodyPr/>
          <a:lstStyle/>
          <a:p>
            <a:fld id="{01E65D15-547D-4858-9E16-1DFE2E73CE7D}" type="slidenum">
              <a:rPr lang="tr-TR" smtClean="0"/>
              <a:pPr/>
              <a:t>24</a:t>
            </a:fld>
            <a:endParaRPr lang="tr-TR"/>
          </a:p>
        </p:txBody>
      </p:sp>
    </p:spTree>
    <p:extLst>
      <p:ext uri="{BB962C8B-B14F-4D97-AF65-F5344CB8AC3E}">
        <p14:creationId xmlns:p14="http://schemas.microsoft.com/office/powerpoint/2010/main" val="20660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a:solidFill>
                  <a:schemeClr val="tx1"/>
                </a:solidFill>
                <a:effectLst/>
                <a:latin typeface="+mn-lt"/>
                <a:ea typeface="+mn-ea"/>
                <a:cs typeface="+mn-cs"/>
              </a:rPr>
              <a:t>1.</a:t>
            </a:r>
            <a:r>
              <a:rPr lang="tr-TR"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drug release level of CAD‐PEG‐CAD was low at neutral pH, while increased significantly with the decrease of </a:t>
            </a:r>
            <a:r>
              <a:rPr lang="en-US" sz="1200" b="0" i="0" kern="1200" dirty="0" err="1">
                <a:solidFill>
                  <a:schemeClr val="tx1"/>
                </a:solidFill>
                <a:effectLst/>
                <a:latin typeface="+mn-lt"/>
                <a:ea typeface="+mn-ea"/>
                <a:cs typeface="+mn-cs"/>
              </a:rPr>
              <a:t>pH.</a:t>
            </a:r>
            <a:r>
              <a:rPr lang="en-US" sz="1200" b="0" i="0" kern="1200" dirty="0">
                <a:solidFill>
                  <a:schemeClr val="tx1"/>
                </a:solidFill>
                <a:effectLst/>
                <a:latin typeface="+mn-lt"/>
                <a:ea typeface="+mn-ea"/>
                <a:cs typeface="+mn-cs"/>
              </a:rPr>
              <a:t> The stimuli‐responsive property of CAD‐PEG‐CAD could minimize the loss of drug in the circulatory system and then reduce the side effects in vivo. These properties make the pH‐responsive prodrug have great potential for tumor chemotherapy</a:t>
            </a:r>
            <a:r>
              <a:rPr lang="tr-TR" sz="1200" b="0" i="0" kern="1200" dirty="0">
                <a:solidFill>
                  <a:schemeClr val="tx1"/>
                </a:solidFill>
                <a:effectLst/>
                <a:latin typeface="+mn-lt"/>
                <a:ea typeface="+mn-ea"/>
                <a:cs typeface="+mn-cs"/>
              </a:rPr>
              <a:t>.</a:t>
            </a:r>
          </a:p>
          <a:p>
            <a:endParaRPr lang="tr-TR" sz="1200" b="0" i="0" kern="1200" dirty="0">
              <a:solidFill>
                <a:schemeClr val="tx1"/>
              </a:solidFill>
              <a:effectLst/>
              <a:latin typeface="+mn-lt"/>
              <a:ea typeface="+mn-ea"/>
              <a:cs typeface="+mn-cs"/>
            </a:endParaRPr>
          </a:p>
          <a:p>
            <a:r>
              <a:rPr lang="tr-TR" sz="1200" b="0" i="0" kern="1200" dirty="0">
                <a:solidFill>
                  <a:schemeClr val="tx1"/>
                </a:solidFill>
                <a:effectLst/>
                <a:latin typeface="+mn-lt"/>
                <a:ea typeface="+mn-ea"/>
                <a:cs typeface="+mn-cs"/>
              </a:rPr>
              <a:t>2. </a:t>
            </a:r>
            <a:r>
              <a:rPr lang="en-US" sz="1200" b="0" i="0" kern="1200" dirty="0">
                <a:solidFill>
                  <a:schemeClr val="tx1"/>
                </a:solidFill>
                <a:effectLst/>
                <a:latin typeface="+mn-lt"/>
                <a:ea typeface="+mn-ea"/>
                <a:cs typeface="+mn-cs"/>
              </a:rPr>
              <a:t>results showed that CAD‐PEG‐CAD exhibited the most efficient inhibition capability for cellular proliferation than the other groups at the same test condition, which should be resulted from the rapid release of DOX at the acidic intracellular microenvironment</a:t>
            </a:r>
            <a:r>
              <a:rPr lang="en-US" sz="1200" b="0" i="0" kern="1200" dirty="0" smtClean="0">
                <a:solidFill>
                  <a:schemeClr val="tx1"/>
                </a:solidFill>
                <a:effectLst/>
                <a:latin typeface="+mn-lt"/>
                <a:ea typeface="+mn-ea"/>
                <a:cs typeface="+mn-cs"/>
              </a:rPr>
              <a:t>.</a:t>
            </a:r>
            <a:r>
              <a:rPr lang="en-US" sz="1200" b="0" i="0" kern="1200" dirty="0">
                <a:solidFill>
                  <a:schemeClr val="tx1"/>
                </a:solidFill>
                <a:effectLst/>
                <a:latin typeface="+mn-lt"/>
                <a:ea typeface="+mn-ea"/>
                <a:cs typeface="+mn-cs"/>
              </a:rPr>
              <a:t> In contrast, the worst antitumor activity of SAD‐PEG‐SAD should be ascribed to its higher structural stability. </a:t>
            </a:r>
            <a:endParaRPr lang="tr-TR" dirty="0"/>
          </a:p>
        </p:txBody>
      </p:sp>
      <p:sp>
        <p:nvSpPr>
          <p:cNvPr id="4" name="Slayt Numarası Yer Tutucusu 3"/>
          <p:cNvSpPr>
            <a:spLocks noGrp="1"/>
          </p:cNvSpPr>
          <p:nvPr>
            <p:ph type="sldNum" sz="quarter" idx="10"/>
          </p:nvPr>
        </p:nvSpPr>
        <p:spPr/>
        <p:txBody>
          <a:bodyPr/>
          <a:lstStyle/>
          <a:p>
            <a:fld id="{01E65D15-547D-4858-9E16-1DFE2E73CE7D}" type="slidenum">
              <a:rPr lang="tr-TR" smtClean="0"/>
              <a:pPr/>
              <a:t>25</a:t>
            </a:fld>
            <a:endParaRPr lang="tr-TR"/>
          </a:p>
        </p:txBody>
      </p:sp>
    </p:spTree>
    <p:extLst>
      <p:ext uri="{BB962C8B-B14F-4D97-AF65-F5344CB8AC3E}">
        <p14:creationId xmlns:p14="http://schemas.microsoft.com/office/powerpoint/2010/main" val="2447528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err="1">
                <a:solidFill>
                  <a:schemeClr val="tx1"/>
                </a:solidFill>
                <a:effectLst/>
                <a:latin typeface="+mn-lt"/>
                <a:ea typeface="+mn-ea"/>
                <a:cs typeface="+mn-cs"/>
              </a:rPr>
              <a:t>preparation</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and</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characterization</a:t>
            </a:r>
            <a:r>
              <a:rPr lang="tr-TR" sz="1200" b="0" i="0" kern="1200" dirty="0">
                <a:solidFill>
                  <a:schemeClr val="tx1"/>
                </a:solidFill>
                <a:effectLst/>
                <a:latin typeface="+mn-lt"/>
                <a:ea typeface="+mn-ea"/>
                <a:cs typeface="+mn-cs"/>
              </a:rPr>
              <a:t> of </a:t>
            </a:r>
            <a:r>
              <a:rPr lang="tr-TR" sz="1200" b="0" i="0" kern="1200" dirty="0" err="1">
                <a:solidFill>
                  <a:schemeClr val="tx1"/>
                </a:solidFill>
                <a:effectLst/>
                <a:latin typeface="+mn-lt"/>
                <a:ea typeface="+mn-ea"/>
                <a:cs typeface="+mn-cs"/>
              </a:rPr>
              <a:t>dendronized</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heparin</a:t>
            </a:r>
            <a:r>
              <a:rPr lang="tr-TR" sz="1200" b="0" i="0" kern="1200" dirty="0">
                <a:solidFill>
                  <a:schemeClr val="tx1"/>
                </a:solidFill>
                <a:effectLst/>
                <a:latin typeface="+mn-lt"/>
                <a:ea typeface="+mn-ea"/>
                <a:cs typeface="+mn-cs"/>
              </a:rPr>
              <a:t>–DOX </a:t>
            </a:r>
            <a:r>
              <a:rPr lang="tr-TR" sz="1200" b="0" i="0" kern="1200" dirty="0" err="1">
                <a:solidFill>
                  <a:schemeClr val="tx1"/>
                </a:solidFill>
                <a:effectLst/>
                <a:latin typeface="+mn-lt"/>
                <a:ea typeface="+mn-ea"/>
                <a:cs typeface="+mn-cs"/>
              </a:rPr>
              <a:t>conjugate</a:t>
            </a:r>
            <a:r>
              <a:rPr lang="tr-TR" sz="1200" b="0" i="0" kern="1200" dirty="0">
                <a:solidFill>
                  <a:schemeClr val="tx1"/>
                </a:solidFill>
                <a:effectLst/>
                <a:latin typeface="+mn-lt"/>
                <a:ea typeface="+mn-ea"/>
                <a:cs typeface="+mn-cs"/>
              </a:rPr>
              <a:t> as </a:t>
            </a:r>
            <a:r>
              <a:rPr lang="tr-TR" sz="1200" b="0" i="0" kern="1200" dirty="0" err="1">
                <a:solidFill>
                  <a:schemeClr val="tx1"/>
                </a:solidFill>
                <a:effectLst/>
                <a:latin typeface="+mn-lt"/>
                <a:ea typeface="+mn-ea"/>
                <a:cs typeface="+mn-cs"/>
              </a:rPr>
              <a:t>pH-stimuli</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and</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nanoscale</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drug</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delivery</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system</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for</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breast</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tumor</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therapy</a:t>
            </a:r>
            <a:r>
              <a:rPr lang="tr-TR" sz="1200" b="0" i="0" kern="1200" dirty="0">
                <a:solidFill>
                  <a:schemeClr val="tx1"/>
                </a:solidFill>
                <a:effectLst/>
                <a:latin typeface="+mn-lt"/>
                <a:ea typeface="+mn-ea"/>
                <a:cs typeface="+mn-cs"/>
              </a:rPr>
              <a:t>. </a:t>
            </a:r>
          </a:p>
          <a:p>
            <a:r>
              <a:rPr lang="tr-TR" sz="1200" b="0" i="0" kern="1200" dirty="0" err="1">
                <a:solidFill>
                  <a:schemeClr val="tx1"/>
                </a:solidFill>
                <a:effectLst/>
                <a:latin typeface="+mn-lt"/>
                <a:ea typeface="+mn-ea"/>
                <a:cs typeface="+mn-cs"/>
              </a:rPr>
              <a:t>Its</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antitumor</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efficacy</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and</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biosafety</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were</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assessed</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well</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The</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heparin</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was</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dendronized</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with</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low</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generation</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dendron</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via</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click</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reaction</a:t>
            </a:r>
            <a:r>
              <a:rPr lang="tr-TR" sz="1200" b="0" i="0" kern="1200" dirty="0">
                <a:solidFill>
                  <a:schemeClr val="tx1"/>
                </a:solidFill>
                <a:effectLst/>
                <a:latin typeface="+mn-lt"/>
                <a:ea typeface="+mn-ea"/>
                <a:cs typeface="+mn-cs"/>
              </a:rPr>
              <a:t>; DOX </a:t>
            </a:r>
            <a:r>
              <a:rPr lang="tr-TR" sz="1200" b="0" i="0" kern="1200" dirty="0" err="1">
                <a:solidFill>
                  <a:schemeClr val="tx1"/>
                </a:solidFill>
                <a:effectLst/>
                <a:latin typeface="+mn-lt"/>
                <a:ea typeface="+mn-ea"/>
                <a:cs typeface="+mn-cs"/>
              </a:rPr>
              <a:t>was</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conjugated</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to</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the</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surface</a:t>
            </a:r>
            <a:r>
              <a:rPr lang="tr-TR" sz="1200" b="0" i="0" kern="1200" dirty="0">
                <a:solidFill>
                  <a:schemeClr val="tx1"/>
                </a:solidFill>
                <a:effectLst/>
                <a:latin typeface="+mn-lt"/>
                <a:ea typeface="+mn-ea"/>
                <a:cs typeface="+mn-cs"/>
              </a:rPr>
              <a:t> of </a:t>
            </a:r>
            <a:r>
              <a:rPr lang="tr-TR" sz="1200" b="0" i="0" kern="1200" dirty="0" err="1">
                <a:solidFill>
                  <a:schemeClr val="tx1"/>
                </a:solidFill>
                <a:effectLst/>
                <a:latin typeface="+mn-lt"/>
                <a:ea typeface="+mn-ea"/>
                <a:cs typeface="+mn-cs"/>
              </a:rPr>
              <a:t>dendron</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through</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pH-sensitive</a:t>
            </a:r>
            <a:r>
              <a:rPr lang="tr-TR" sz="1200" b="0" i="0" kern="1200" dirty="0">
                <a:solidFill>
                  <a:schemeClr val="tx1"/>
                </a:solidFill>
                <a:effectLst/>
                <a:latin typeface="+mn-lt"/>
                <a:ea typeface="+mn-ea"/>
                <a:cs typeface="+mn-cs"/>
              </a:rPr>
              <a:t> </a:t>
            </a:r>
            <a:r>
              <a:rPr lang="tr-TR" sz="1200" b="1" i="0" u="sng" kern="1200" dirty="0" err="1">
                <a:solidFill>
                  <a:schemeClr val="tx1"/>
                </a:solidFill>
                <a:effectLst/>
                <a:latin typeface="+mn-lt"/>
                <a:ea typeface="+mn-ea"/>
                <a:cs typeface="+mn-cs"/>
              </a:rPr>
              <a:t>hydrazone</a:t>
            </a:r>
            <a:r>
              <a:rPr lang="tr-TR" sz="1200" b="1" i="0" u="sng" kern="1200" dirty="0">
                <a:solidFill>
                  <a:schemeClr val="tx1"/>
                </a:solidFill>
                <a:effectLst/>
                <a:latin typeface="+mn-lt"/>
                <a:ea typeface="+mn-ea"/>
                <a:cs typeface="+mn-cs"/>
              </a:rPr>
              <a:t> </a:t>
            </a:r>
            <a:r>
              <a:rPr lang="tr-TR" sz="1200" b="1" i="0" u="sng" kern="1200" dirty="0" err="1">
                <a:solidFill>
                  <a:schemeClr val="tx1"/>
                </a:solidFill>
                <a:effectLst/>
                <a:latin typeface="+mn-lt"/>
                <a:ea typeface="+mn-ea"/>
                <a:cs typeface="+mn-cs"/>
              </a:rPr>
              <a:t>bond</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resulting</a:t>
            </a:r>
            <a:r>
              <a:rPr lang="tr-TR" sz="1200" b="0" i="0" kern="1200" dirty="0">
                <a:solidFill>
                  <a:schemeClr val="tx1"/>
                </a:solidFill>
                <a:effectLst/>
                <a:latin typeface="+mn-lt"/>
                <a:ea typeface="+mn-ea"/>
                <a:cs typeface="+mn-cs"/>
              </a:rPr>
              <a:t> in </a:t>
            </a:r>
            <a:r>
              <a:rPr lang="tr-TR" sz="1200" b="1" i="0" u="sng" kern="1200" dirty="0" err="1">
                <a:solidFill>
                  <a:schemeClr val="tx1"/>
                </a:solidFill>
                <a:effectLst/>
                <a:latin typeface="+mn-lt"/>
                <a:ea typeface="+mn-ea"/>
                <a:cs typeface="+mn-cs"/>
              </a:rPr>
              <a:t>compact</a:t>
            </a:r>
            <a:r>
              <a:rPr lang="tr-TR" sz="1200" b="1" i="0" u="sng" kern="1200" dirty="0">
                <a:solidFill>
                  <a:schemeClr val="tx1"/>
                </a:solidFill>
                <a:effectLst/>
                <a:latin typeface="+mn-lt"/>
                <a:ea typeface="+mn-ea"/>
                <a:cs typeface="+mn-cs"/>
              </a:rPr>
              <a:t> </a:t>
            </a:r>
            <a:r>
              <a:rPr lang="tr-TR" sz="1200" b="1" i="0" u="sng" kern="1200" dirty="0" err="1">
                <a:solidFill>
                  <a:schemeClr val="tx1"/>
                </a:solidFill>
                <a:effectLst/>
                <a:latin typeface="+mn-lt"/>
                <a:ea typeface="+mn-ea"/>
                <a:cs typeface="+mn-cs"/>
              </a:rPr>
              <a:t>nanoparitcle</a:t>
            </a:r>
            <a:r>
              <a:rPr lang="tr-TR" sz="1200" b="1" i="0" u="sng" kern="1200" dirty="0">
                <a:solidFill>
                  <a:schemeClr val="tx1"/>
                </a:solidFill>
                <a:effectLst/>
                <a:latin typeface="+mn-lt"/>
                <a:ea typeface="+mn-ea"/>
                <a:cs typeface="+mn-cs"/>
              </a:rPr>
              <a:t> </a:t>
            </a:r>
            <a:r>
              <a:rPr lang="tr-TR" sz="1200" b="1" i="0" u="sng" kern="1200" dirty="0" err="1">
                <a:solidFill>
                  <a:schemeClr val="tx1"/>
                </a:solidFill>
                <a:effectLst/>
                <a:latin typeface="+mn-lt"/>
                <a:ea typeface="+mn-ea"/>
                <a:cs typeface="+mn-cs"/>
              </a:rPr>
              <a:t>via</a:t>
            </a:r>
            <a:r>
              <a:rPr lang="tr-TR" sz="1200" b="1" i="0" u="sng" kern="1200" dirty="0">
                <a:solidFill>
                  <a:schemeClr val="tx1"/>
                </a:solidFill>
                <a:effectLst/>
                <a:latin typeface="+mn-lt"/>
                <a:ea typeface="+mn-ea"/>
                <a:cs typeface="+mn-cs"/>
              </a:rPr>
              <a:t> </a:t>
            </a:r>
            <a:r>
              <a:rPr lang="tr-TR" sz="1200" b="1" i="0" u="sng" kern="1200" dirty="0" err="1">
                <a:solidFill>
                  <a:schemeClr val="tx1"/>
                </a:solidFill>
                <a:effectLst/>
                <a:latin typeface="+mn-lt"/>
                <a:ea typeface="+mn-ea"/>
                <a:cs typeface="+mn-cs"/>
              </a:rPr>
              <a:t>the</a:t>
            </a:r>
            <a:r>
              <a:rPr lang="tr-TR" sz="1200" b="1" i="0" u="sng" kern="1200" dirty="0">
                <a:solidFill>
                  <a:schemeClr val="tx1"/>
                </a:solidFill>
                <a:effectLst/>
                <a:latin typeface="+mn-lt"/>
                <a:ea typeface="+mn-ea"/>
                <a:cs typeface="+mn-cs"/>
              </a:rPr>
              <a:t> self–</a:t>
            </a:r>
            <a:r>
              <a:rPr lang="tr-TR" sz="1200" b="1" i="0" u="sng" kern="1200" dirty="0" err="1">
                <a:solidFill>
                  <a:schemeClr val="tx1"/>
                </a:solidFill>
                <a:effectLst/>
                <a:latin typeface="+mn-lt"/>
                <a:ea typeface="+mn-ea"/>
                <a:cs typeface="+mn-cs"/>
              </a:rPr>
              <a:t>assembly</a:t>
            </a:r>
            <a:r>
              <a:rPr lang="tr-TR" sz="1200" b="0" i="0" kern="1200" dirty="0">
                <a:solidFill>
                  <a:schemeClr val="tx1"/>
                </a:solidFill>
                <a:effectLst/>
                <a:latin typeface="+mn-lt"/>
                <a:ea typeface="+mn-ea"/>
                <a:cs typeface="+mn-cs"/>
              </a:rPr>
              <a:t>, as </a:t>
            </a:r>
            <a:r>
              <a:rPr lang="tr-TR" sz="1200" b="0" i="0" kern="1200" dirty="0" err="1">
                <a:solidFill>
                  <a:schemeClr val="tx1"/>
                </a:solidFill>
                <a:effectLst/>
                <a:latin typeface="+mn-lt"/>
                <a:ea typeface="+mn-ea"/>
                <a:cs typeface="+mn-cs"/>
              </a:rPr>
              <a:t>shown</a:t>
            </a:r>
            <a:r>
              <a:rPr lang="tr-TR" sz="1200" b="0" i="0" kern="1200" dirty="0">
                <a:solidFill>
                  <a:schemeClr val="tx1"/>
                </a:solidFill>
                <a:effectLst/>
                <a:latin typeface="+mn-lt"/>
                <a:ea typeface="+mn-ea"/>
                <a:cs typeface="+mn-cs"/>
              </a:rPr>
              <a:t> ,</a:t>
            </a:r>
          </a:p>
          <a:p>
            <a:r>
              <a:rPr lang="tr-TR" sz="1200" b="0" i="0" kern="1200" dirty="0" err="1">
                <a:solidFill>
                  <a:schemeClr val="tx1"/>
                </a:solidFill>
                <a:effectLst/>
                <a:latin typeface="+mn-lt"/>
                <a:ea typeface="+mn-ea"/>
                <a:cs typeface="+mn-cs"/>
              </a:rPr>
              <a:t>The</a:t>
            </a:r>
            <a:r>
              <a:rPr lang="tr-TR" sz="1200" b="0" i="0" kern="1200" dirty="0">
                <a:solidFill>
                  <a:schemeClr val="tx1"/>
                </a:solidFill>
                <a:effectLst/>
                <a:latin typeface="+mn-lt"/>
                <a:ea typeface="+mn-ea"/>
                <a:cs typeface="+mn-cs"/>
              </a:rPr>
              <a:t> </a:t>
            </a:r>
            <a:r>
              <a:rPr lang="tr-TR" sz="1200" b="0" i="1" kern="1200" dirty="0">
                <a:solidFill>
                  <a:schemeClr val="tx1"/>
                </a:solidFill>
                <a:effectLst/>
                <a:latin typeface="+mn-lt"/>
                <a:ea typeface="+mn-ea"/>
                <a:cs typeface="+mn-cs"/>
              </a:rPr>
              <a:t>in </a:t>
            </a:r>
            <a:r>
              <a:rPr lang="tr-TR" sz="1200" b="0" i="1" kern="1200" dirty="0" err="1">
                <a:solidFill>
                  <a:schemeClr val="tx1"/>
                </a:solidFill>
                <a:effectLst/>
                <a:latin typeface="+mn-lt"/>
                <a:ea typeface="+mn-ea"/>
                <a:cs typeface="+mn-cs"/>
              </a:rPr>
              <a:t>vitro</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and</a:t>
            </a:r>
            <a:r>
              <a:rPr lang="tr-TR" sz="1200" b="0" i="0" kern="1200" dirty="0">
                <a:solidFill>
                  <a:schemeClr val="tx1"/>
                </a:solidFill>
                <a:effectLst/>
                <a:latin typeface="+mn-lt"/>
                <a:ea typeface="+mn-ea"/>
                <a:cs typeface="+mn-cs"/>
              </a:rPr>
              <a:t> </a:t>
            </a:r>
            <a:r>
              <a:rPr lang="tr-TR" sz="1200" b="0" i="1" kern="1200" dirty="0">
                <a:solidFill>
                  <a:schemeClr val="tx1"/>
                </a:solidFill>
                <a:effectLst/>
                <a:latin typeface="+mn-lt"/>
                <a:ea typeface="+mn-ea"/>
                <a:cs typeface="+mn-cs"/>
              </a:rPr>
              <a:t>in </a:t>
            </a:r>
            <a:r>
              <a:rPr lang="tr-TR" sz="1200" b="0" i="1" kern="1200" dirty="0" err="1">
                <a:solidFill>
                  <a:schemeClr val="tx1"/>
                </a:solidFill>
                <a:effectLst/>
                <a:latin typeface="+mn-lt"/>
                <a:ea typeface="+mn-ea"/>
                <a:cs typeface="+mn-cs"/>
              </a:rPr>
              <a:t>vivo</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characteristics</a:t>
            </a:r>
            <a:r>
              <a:rPr lang="tr-TR" sz="1200" b="0" i="0" kern="1200" dirty="0">
                <a:solidFill>
                  <a:schemeClr val="tx1"/>
                </a:solidFill>
                <a:effectLst/>
                <a:latin typeface="+mn-lt"/>
                <a:ea typeface="+mn-ea"/>
                <a:cs typeface="+mn-cs"/>
              </a:rPr>
              <a:t> of </a:t>
            </a:r>
            <a:r>
              <a:rPr lang="tr-TR" sz="1200" b="0" i="0" kern="1200" dirty="0" err="1">
                <a:solidFill>
                  <a:schemeClr val="tx1"/>
                </a:solidFill>
                <a:effectLst/>
                <a:latin typeface="+mn-lt"/>
                <a:ea typeface="+mn-ea"/>
                <a:cs typeface="+mn-cs"/>
              </a:rPr>
              <a:t>nanoparticle</a:t>
            </a:r>
            <a:r>
              <a:rPr lang="tr-TR" sz="1200" b="0" i="0" kern="1200" dirty="0">
                <a:solidFill>
                  <a:schemeClr val="tx1"/>
                </a:solidFill>
                <a:effectLst/>
                <a:latin typeface="+mn-lt"/>
                <a:ea typeface="+mn-ea"/>
                <a:cs typeface="+mn-cs"/>
              </a:rPr>
              <a:t> as </a:t>
            </a:r>
            <a:r>
              <a:rPr lang="tr-TR" sz="1200" b="0" i="0" kern="1200" dirty="0" err="1">
                <a:solidFill>
                  <a:schemeClr val="tx1"/>
                </a:solidFill>
                <a:effectLst/>
                <a:latin typeface="+mn-lt"/>
                <a:ea typeface="+mn-ea"/>
                <a:cs typeface="+mn-cs"/>
              </a:rPr>
              <a:t>pH-stimuli</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drug</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delivery</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system</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such</a:t>
            </a:r>
            <a:r>
              <a:rPr lang="tr-TR" sz="1200" b="0" i="0" kern="1200" dirty="0">
                <a:solidFill>
                  <a:schemeClr val="tx1"/>
                </a:solidFill>
                <a:effectLst/>
                <a:latin typeface="+mn-lt"/>
                <a:ea typeface="+mn-ea"/>
                <a:cs typeface="+mn-cs"/>
              </a:rPr>
              <a:t> as size, </a:t>
            </a:r>
            <a:r>
              <a:rPr lang="tr-TR" sz="1200" b="0" i="0" kern="1200" dirty="0" err="1">
                <a:solidFill>
                  <a:schemeClr val="tx1"/>
                </a:solidFill>
                <a:effectLst/>
                <a:latin typeface="+mn-lt"/>
                <a:ea typeface="+mn-ea"/>
                <a:cs typeface="+mn-cs"/>
              </a:rPr>
              <a:t>zeta</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potential</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drug</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release</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antitumor</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efficacy</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antiangiogenic</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effect</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and</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toxicity</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were</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evaluated</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which</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showed</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the</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dendronized</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heparin</a:t>
            </a:r>
            <a:r>
              <a:rPr lang="tr-TR" sz="1200" b="0" i="0" kern="1200" dirty="0">
                <a:solidFill>
                  <a:schemeClr val="tx1"/>
                </a:solidFill>
                <a:effectLst/>
                <a:latin typeface="+mn-lt"/>
                <a:ea typeface="+mn-ea"/>
                <a:cs typeface="+mn-cs"/>
              </a:rPr>
              <a:t>–DOX </a:t>
            </a:r>
            <a:r>
              <a:rPr lang="tr-TR" sz="1200" b="0" i="0" kern="1200" dirty="0" err="1">
                <a:solidFill>
                  <a:schemeClr val="tx1"/>
                </a:solidFill>
                <a:effectLst/>
                <a:latin typeface="+mn-lt"/>
                <a:ea typeface="+mn-ea"/>
                <a:cs typeface="+mn-cs"/>
              </a:rPr>
              <a:t>conjugate</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based</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nanoparticle</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provide</a:t>
            </a:r>
            <a:r>
              <a:rPr lang="tr-TR" sz="1200" b="0" i="0" kern="1200" dirty="0">
                <a:solidFill>
                  <a:schemeClr val="tx1"/>
                </a:solidFill>
                <a:effectLst/>
                <a:latin typeface="+mn-lt"/>
                <a:ea typeface="+mn-ea"/>
                <a:cs typeface="+mn-cs"/>
              </a:rPr>
              <a:t> a </a:t>
            </a:r>
            <a:r>
              <a:rPr lang="tr-TR" sz="1200" b="0" i="0" kern="1200" dirty="0" err="1">
                <a:solidFill>
                  <a:schemeClr val="tx1"/>
                </a:solidFill>
                <a:effectLst/>
                <a:latin typeface="+mn-lt"/>
                <a:ea typeface="+mn-ea"/>
                <a:cs typeface="+mn-cs"/>
              </a:rPr>
              <a:t>potential</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drug</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delivery</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vehicle</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for</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breast</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cancer</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therapy</a:t>
            </a:r>
            <a:r>
              <a:rPr lang="tr-TR" sz="1200" b="0" i="0" kern="1200" dirty="0">
                <a:solidFill>
                  <a:schemeClr val="tx1"/>
                </a:solidFill>
                <a:effectLst/>
                <a:latin typeface="+mn-lt"/>
                <a:ea typeface="+mn-ea"/>
                <a:cs typeface="+mn-cs"/>
              </a:rPr>
              <a:t>.</a:t>
            </a:r>
            <a:endParaRPr lang="tr-TR" dirty="0"/>
          </a:p>
        </p:txBody>
      </p:sp>
      <p:sp>
        <p:nvSpPr>
          <p:cNvPr id="4" name="Slayt Numarası Yer Tutucusu 3"/>
          <p:cNvSpPr>
            <a:spLocks noGrp="1"/>
          </p:cNvSpPr>
          <p:nvPr>
            <p:ph type="sldNum" sz="quarter" idx="10"/>
          </p:nvPr>
        </p:nvSpPr>
        <p:spPr/>
        <p:txBody>
          <a:bodyPr/>
          <a:lstStyle/>
          <a:p>
            <a:fld id="{01E65D15-547D-4858-9E16-1DFE2E73CE7D}" type="slidenum">
              <a:rPr lang="tr-TR" smtClean="0"/>
              <a:pPr/>
              <a:t>26</a:t>
            </a:fld>
            <a:endParaRPr lang="tr-TR"/>
          </a:p>
        </p:txBody>
      </p:sp>
    </p:spTree>
    <p:extLst>
      <p:ext uri="{BB962C8B-B14F-4D97-AF65-F5344CB8AC3E}">
        <p14:creationId xmlns:p14="http://schemas.microsoft.com/office/powerpoint/2010/main" val="2889819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GSH in 2 to 3 orders higher in the intracellular the extracellular. 2-10 mM and 2-20uM</a:t>
            </a:r>
          </a:p>
          <a:p>
            <a:r>
              <a:rPr lang="en-GB" dirty="0"/>
              <a:t>Which provide law redox potential inside the cell.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It’s found that Redox-responsive vehicles releasing </a:t>
            </a:r>
            <a:r>
              <a:rPr lang="en-GB" dirty="0" err="1"/>
              <a:t>ph</a:t>
            </a:r>
            <a:r>
              <a:rPr lang="en-GB" dirty="0"/>
              <a:t>-responsive vehicles tend to release drug in the cytosol.</a:t>
            </a:r>
          </a:p>
        </p:txBody>
      </p:sp>
      <p:sp>
        <p:nvSpPr>
          <p:cNvPr id="4" name="Slide Number Placeholder 3"/>
          <p:cNvSpPr>
            <a:spLocks noGrp="1"/>
          </p:cNvSpPr>
          <p:nvPr>
            <p:ph type="sldNum" sz="quarter" idx="5"/>
          </p:nvPr>
        </p:nvSpPr>
        <p:spPr/>
        <p:txBody>
          <a:bodyPr/>
          <a:lstStyle/>
          <a:p>
            <a:fld id="{01E65D15-547D-4858-9E16-1DFE2E73CE7D}" type="slidenum">
              <a:rPr lang="tr-TR" smtClean="0"/>
              <a:pPr/>
              <a:t>28</a:t>
            </a:fld>
            <a:endParaRPr lang="tr-TR"/>
          </a:p>
        </p:txBody>
      </p:sp>
    </p:spTree>
    <p:extLst>
      <p:ext uri="{BB962C8B-B14F-4D97-AF65-F5344CB8AC3E}">
        <p14:creationId xmlns:p14="http://schemas.microsoft.com/office/powerpoint/2010/main" val="3518427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E65D15-547D-4858-9E16-1DFE2E73CE7D}" type="slidenum">
              <a:rPr lang="tr-TR" smtClean="0"/>
              <a:pPr/>
              <a:t>30</a:t>
            </a:fld>
            <a:endParaRPr lang="tr-TR"/>
          </a:p>
        </p:txBody>
      </p:sp>
    </p:spTree>
    <p:extLst>
      <p:ext uri="{BB962C8B-B14F-4D97-AF65-F5344CB8AC3E}">
        <p14:creationId xmlns:p14="http://schemas.microsoft.com/office/powerpoint/2010/main" val="4010823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644A79-9AF3-45A3-BC97-9A8878A516E2}"/>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BFDEBE2A-B4FC-4E2B-90DD-9BCCD01DC7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B3011E5-6F79-4E6A-ADB2-878B435C7B46}"/>
              </a:ext>
            </a:extLst>
          </p:cNvPr>
          <p:cNvSpPr>
            <a:spLocks noGrp="1"/>
          </p:cNvSpPr>
          <p:nvPr>
            <p:ph type="dt" sz="half" idx="10"/>
          </p:nvPr>
        </p:nvSpPr>
        <p:spPr/>
        <p:txBody>
          <a:bodyPr/>
          <a:lstStyle/>
          <a:p>
            <a:fld id="{EDFCD9A1-C331-45E9-8C9A-26E64E769BDF}" type="datetimeFigureOut">
              <a:rPr lang="tr-TR" smtClean="0"/>
              <a:pPr/>
              <a:t>20.11.2019</a:t>
            </a:fld>
            <a:endParaRPr lang="tr-TR"/>
          </a:p>
        </p:txBody>
      </p:sp>
      <p:sp>
        <p:nvSpPr>
          <p:cNvPr id="5" name="Alt Bilgi Yer Tutucusu 4">
            <a:extLst>
              <a:ext uri="{FF2B5EF4-FFF2-40B4-BE49-F238E27FC236}">
                <a16:creationId xmlns:a16="http://schemas.microsoft.com/office/drawing/2014/main" id="{6CB6B504-BBF5-4355-B384-19A61B1E9AB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40991EC-B148-459C-9BB2-7B2050328048}"/>
              </a:ext>
            </a:extLst>
          </p:cNvPr>
          <p:cNvSpPr>
            <a:spLocks noGrp="1"/>
          </p:cNvSpPr>
          <p:nvPr>
            <p:ph type="sldNum" sz="quarter" idx="12"/>
          </p:nvPr>
        </p:nvSpPr>
        <p:spPr/>
        <p:txBody>
          <a:bodyPr/>
          <a:lstStyle/>
          <a:p>
            <a:fld id="{DAA335F0-84BA-42DE-B426-FC9F9A1C15D5}" type="slidenum">
              <a:rPr lang="tr-TR" smtClean="0"/>
              <a:pPr/>
              <a:t>‹#›</a:t>
            </a:fld>
            <a:endParaRPr lang="tr-TR"/>
          </a:p>
        </p:txBody>
      </p:sp>
    </p:spTree>
    <p:extLst>
      <p:ext uri="{BB962C8B-B14F-4D97-AF65-F5344CB8AC3E}">
        <p14:creationId xmlns:p14="http://schemas.microsoft.com/office/powerpoint/2010/main" val="2600785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76C0D0-1CC5-4E96-B6E0-C2BD45A17ABE}"/>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7ECF6F5E-29A3-4EDF-A632-D18324F9C54D}"/>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EBCDEC7-530A-494D-AC3C-1A16B7579168}"/>
              </a:ext>
            </a:extLst>
          </p:cNvPr>
          <p:cNvSpPr>
            <a:spLocks noGrp="1"/>
          </p:cNvSpPr>
          <p:nvPr>
            <p:ph type="dt" sz="half" idx="10"/>
          </p:nvPr>
        </p:nvSpPr>
        <p:spPr/>
        <p:txBody>
          <a:bodyPr/>
          <a:lstStyle/>
          <a:p>
            <a:fld id="{EDFCD9A1-C331-45E9-8C9A-26E64E769BDF}" type="datetimeFigureOut">
              <a:rPr lang="tr-TR" smtClean="0"/>
              <a:pPr/>
              <a:t>20.11.2019</a:t>
            </a:fld>
            <a:endParaRPr lang="tr-TR"/>
          </a:p>
        </p:txBody>
      </p:sp>
      <p:sp>
        <p:nvSpPr>
          <p:cNvPr id="5" name="Alt Bilgi Yer Tutucusu 4">
            <a:extLst>
              <a:ext uri="{FF2B5EF4-FFF2-40B4-BE49-F238E27FC236}">
                <a16:creationId xmlns:a16="http://schemas.microsoft.com/office/drawing/2014/main" id="{0785FD25-E8FA-4365-9DD6-07516644F5D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E3070BB-60A1-4C1F-B090-1703F60273DB}"/>
              </a:ext>
            </a:extLst>
          </p:cNvPr>
          <p:cNvSpPr>
            <a:spLocks noGrp="1"/>
          </p:cNvSpPr>
          <p:nvPr>
            <p:ph type="sldNum" sz="quarter" idx="12"/>
          </p:nvPr>
        </p:nvSpPr>
        <p:spPr/>
        <p:txBody>
          <a:bodyPr/>
          <a:lstStyle/>
          <a:p>
            <a:fld id="{DAA335F0-84BA-42DE-B426-FC9F9A1C15D5}" type="slidenum">
              <a:rPr lang="tr-TR" smtClean="0"/>
              <a:pPr/>
              <a:t>‹#›</a:t>
            </a:fld>
            <a:endParaRPr lang="tr-TR"/>
          </a:p>
        </p:txBody>
      </p:sp>
    </p:spTree>
    <p:extLst>
      <p:ext uri="{BB962C8B-B14F-4D97-AF65-F5344CB8AC3E}">
        <p14:creationId xmlns:p14="http://schemas.microsoft.com/office/powerpoint/2010/main" val="2458429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9110A9A-2713-400A-8FBF-546BEB77217F}"/>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414EAD8D-53C1-4D29-B519-525BF3AC89CD}"/>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0214B93-F3E0-4D47-AB76-82295D7D6972}"/>
              </a:ext>
            </a:extLst>
          </p:cNvPr>
          <p:cNvSpPr>
            <a:spLocks noGrp="1"/>
          </p:cNvSpPr>
          <p:nvPr>
            <p:ph type="dt" sz="half" idx="10"/>
          </p:nvPr>
        </p:nvSpPr>
        <p:spPr/>
        <p:txBody>
          <a:bodyPr/>
          <a:lstStyle/>
          <a:p>
            <a:fld id="{EDFCD9A1-C331-45E9-8C9A-26E64E769BDF}" type="datetimeFigureOut">
              <a:rPr lang="tr-TR" smtClean="0"/>
              <a:pPr/>
              <a:t>20.11.2019</a:t>
            </a:fld>
            <a:endParaRPr lang="tr-TR"/>
          </a:p>
        </p:txBody>
      </p:sp>
      <p:sp>
        <p:nvSpPr>
          <p:cNvPr id="5" name="Alt Bilgi Yer Tutucusu 4">
            <a:extLst>
              <a:ext uri="{FF2B5EF4-FFF2-40B4-BE49-F238E27FC236}">
                <a16:creationId xmlns:a16="http://schemas.microsoft.com/office/drawing/2014/main" id="{B8ECBB27-8B05-4633-9591-AA0C36AE4B9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B57A027-D52C-47E2-9576-39FA2BE0C439}"/>
              </a:ext>
            </a:extLst>
          </p:cNvPr>
          <p:cNvSpPr>
            <a:spLocks noGrp="1"/>
          </p:cNvSpPr>
          <p:nvPr>
            <p:ph type="sldNum" sz="quarter" idx="12"/>
          </p:nvPr>
        </p:nvSpPr>
        <p:spPr/>
        <p:txBody>
          <a:bodyPr/>
          <a:lstStyle/>
          <a:p>
            <a:fld id="{DAA335F0-84BA-42DE-B426-FC9F9A1C15D5}" type="slidenum">
              <a:rPr lang="tr-TR" smtClean="0"/>
              <a:pPr/>
              <a:t>‹#›</a:t>
            </a:fld>
            <a:endParaRPr lang="tr-TR"/>
          </a:p>
        </p:txBody>
      </p:sp>
    </p:spTree>
    <p:extLst>
      <p:ext uri="{BB962C8B-B14F-4D97-AF65-F5344CB8AC3E}">
        <p14:creationId xmlns:p14="http://schemas.microsoft.com/office/powerpoint/2010/main" val="2609725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2E0930-FDD5-48C5-ABC1-476D4C2D000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22CE8C1-8FA3-49D9-8D53-28E6AB4DD831}"/>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6993568-93DA-42A6-8AA6-5645940E115D}"/>
              </a:ext>
            </a:extLst>
          </p:cNvPr>
          <p:cNvSpPr>
            <a:spLocks noGrp="1"/>
          </p:cNvSpPr>
          <p:nvPr>
            <p:ph type="dt" sz="half" idx="10"/>
          </p:nvPr>
        </p:nvSpPr>
        <p:spPr/>
        <p:txBody>
          <a:bodyPr/>
          <a:lstStyle/>
          <a:p>
            <a:fld id="{EDFCD9A1-C331-45E9-8C9A-26E64E769BDF}" type="datetimeFigureOut">
              <a:rPr lang="tr-TR" smtClean="0"/>
              <a:pPr/>
              <a:t>20.11.2019</a:t>
            </a:fld>
            <a:endParaRPr lang="tr-TR"/>
          </a:p>
        </p:txBody>
      </p:sp>
      <p:sp>
        <p:nvSpPr>
          <p:cNvPr id="5" name="Alt Bilgi Yer Tutucusu 4">
            <a:extLst>
              <a:ext uri="{FF2B5EF4-FFF2-40B4-BE49-F238E27FC236}">
                <a16:creationId xmlns:a16="http://schemas.microsoft.com/office/drawing/2014/main" id="{EB4C75DD-83B9-470F-B183-9B5513F8B4C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70A40FA-8311-49B9-8EA1-E708C596FA9D}"/>
              </a:ext>
            </a:extLst>
          </p:cNvPr>
          <p:cNvSpPr>
            <a:spLocks noGrp="1"/>
          </p:cNvSpPr>
          <p:nvPr>
            <p:ph type="sldNum" sz="quarter" idx="12"/>
          </p:nvPr>
        </p:nvSpPr>
        <p:spPr/>
        <p:txBody>
          <a:bodyPr/>
          <a:lstStyle/>
          <a:p>
            <a:fld id="{DAA335F0-84BA-42DE-B426-FC9F9A1C15D5}" type="slidenum">
              <a:rPr lang="tr-TR" smtClean="0"/>
              <a:pPr/>
              <a:t>‹#›</a:t>
            </a:fld>
            <a:endParaRPr lang="tr-TR"/>
          </a:p>
        </p:txBody>
      </p:sp>
    </p:spTree>
    <p:extLst>
      <p:ext uri="{BB962C8B-B14F-4D97-AF65-F5344CB8AC3E}">
        <p14:creationId xmlns:p14="http://schemas.microsoft.com/office/powerpoint/2010/main" val="277901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D0CE19-C5B4-462A-8298-DB0593579D00}"/>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F478091-0BED-41C8-8B42-58B3789E77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0021C710-1F14-435A-A7D5-86D08EEB6AC0}"/>
              </a:ext>
            </a:extLst>
          </p:cNvPr>
          <p:cNvSpPr>
            <a:spLocks noGrp="1"/>
          </p:cNvSpPr>
          <p:nvPr>
            <p:ph type="dt" sz="half" idx="10"/>
          </p:nvPr>
        </p:nvSpPr>
        <p:spPr/>
        <p:txBody>
          <a:bodyPr/>
          <a:lstStyle/>
          <a:p>
            <a:fld id="{EDFCD9A1-C331-45E9-8C9A-26E64E769BDF}" type="datetimeFigureOut">
              <a:rPr lang="tr-TR" smtClean="0"/>
              <a:pPr/>
              <a:t>20.11.2019</a:t>
            </a:fld>
            <a:endParaRPr lang="tr-TR"/>
          </a:p>
        </p:txBody>
      </p:sp>
      <p:sp>
        <p:nvSpPr>
          <p:cNvPr id="5" name="Alt Bilgi Yer Tutucusu 4">
            <a:extLst>
              <a:ext uri="{FF2B5EF4-FFF2-40B4-BE49-F238E27FC236}">
                <a16:creationId xmlns:a16="http://schemas.microsoft.com/office/drawing/2014/main" id="{BA59B5C4-5B28-40D6-8019-1ABF2D4AD61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3F68F2B-A204-4E52-8FD4-A17852D37F70}"/>
              </a:ext>
            </a:extLst>
          </p:cNvPr>
          <p:cNvSpPr>
            <a:spLocks noGrp="1"/>
          </p:cNvSpPr>
          <p:nvPr>
            <p:ph type="sldNum" sz="quarter" idx="12"/>
          </p:nvPr>
        </p:nvSpPr>
        <p:spPr/>
        <p:txBody>
          <a:bodyPr/>
          <a:lstStyle/>
          <a:p>
            <a:fld id="{DAA335F0-84BA-42DE-B426-FC9F9A1C15D5}" type="slidenum">
              <a:rPr lang="tr-TR" smtClean="0"/>
              <a:pPr/>
              <a:t>‹#›</a:t>
            </a:fld>
            <a:endParaRPr lang="tr-TR"/>
          </a:p>
        </p:txBody>
      </p:sp>
    </p:spTree>
    <p:extLst>
      <p:ext uri="{BB962C8B-B14F-4D97-AF65-F5344CB8AC3E}">
        <p14:creationId xmlns:p14="http://schemas.microsoft.com/office/powerpoint/2010/main" val="3420511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5C5300-7815-4CBF-8F82-646C78BC1C2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13CBECB-675C-46C0-8A09-1626FBA170A4}"/>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494DECD-B882-4B9A-9EDF-EC852A90349D}"/>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11DF1ADB-7EBC-4266-904B-C5D459373061}"/>
              </a:ext>
            </a:extLst>
          </p:cNvPr>
          <p:cNvSpPr>
            <a:spLocks noGrp="1"/>
          </p:cNvSpPr>
          <p:nvPr>
            <p:ph type="dt" sz="half" idx="10"/>
          </p:nvPr>
        </p:nvSpPr>
        <p:spPr/>
        <p:txBody>
          <a:bodyPr/>
          <a:lstStyle/>
          <a:p>
            <a:fld id="{EDFCD9A1-C331-45E9-8C9A-26E64E769BDF}" type="datetimeFigureOut">
              <a:rPr lang="tr-TR" smtClean="0"/>
              <a:pPr/>
              <a:t>20.11.2019</a:t>
            </a:fld>
            <a:endParaRPr lang="tr-TR"/>
          </a:p>
        </p:txBody>
      </p:sp>
      <p:sp>
        <p:nvSpPr>
          <p:cNvPr id="6" name="Alt Bilgi Yer Tutucusu 5">
            <a:extLst>
              <a:ext uri="{FF2B5EF4-FFF2-40B4-BE49-F238E27FC236}">
                <a16:creationId xmlns:a16="http://schemas.microsoft.com/office/drawing/2014/main" id="{CCD28DA8-F941-460F-B567-E22DDC53435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8EAC452-5C9C-4BE3-BF6F-01CD0480FE84}"/>
              </a:ext>
            </a:extLst>
          </p:cNvPr>
          <p:cNvSpPr>
            <a:spLocks noGrp="1"/>
          </p:cNvSpPr>
          <p:nvPr>
            <p:ph type="sldNum" sz="quarter" idx="12"/>
          </p:nvPr>
        </p:nvSpPr>
        <p:spPr/>
        <p:txBody>
          <a:bodyPr/>
          <a:lstStyle/>
          <a:p>
            <a:fld id="{DAA335F0-84BA-42DE-B426-FC9F9A1C15D5}" type="slidenum">
              <a:rPr lang="tr-TR" smtClean="0"/>
              <a:pPr/>
              <a:t>‹#›</a:t>
            </a:fld>
            <a:endParaRPr lang="tr-TR"/>
          </a:p>
        </p:txBody>
      </p:sp>
    </p:spTree>
    <p:extLst>
      <p:ext uri="{BB962C8B-B14F-4D97-AF65-F5344CB8AC3E}">
        <p14:creationId xmlns:p14="http://schemas.microsoft.com/office/powerpoint/2010/main" val="223301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D55C2AC-74CB-4262-B174-EEC8AB7A410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F3E9A92-052C-4783-A6DA-0E90BB04C3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94F785D2-EED1-4FDF-B6E8-5EA16F0B753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8B934968-3A4B-46A1-913A-EA3B85AE78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844803AF-B573-420D-A627-1F92C909D503}"/>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ADE59992-0A7B-4AD6-97D7-4CF8BEFF25CA}"/>
              </a:ext>
            </a:extLst>
          </p:cNvPr>
          <p:cNvSpPr>
            <a:spLocks noGrp="1"/>
          </p:cNvSpPr>
          <p:nvPr>
            <p:ph type="dt" sz="half" idx="10"/>
          </p:nvPr>
        </p:nvSpPr>
        <p:spPr/>
        <p:txBody>
          <a:bodyPr/>
          <a:lstStyle/>
          <a:p>
            <a:fld id="{EDFCD9A1-C331-45E9-8C9A-26E64E769BDF}" type="datetimeFigureOut">
              <a:rPr lang="tr-TR" smtClean="0"/>
              <a:pPr/>
              <a:t>20.11.2019</a:t>
            </a:fld>
            <a:endParaRPr lang="tr-TR"/>
          </a:p>
        </p:txBody>
      </p:sp>
      <p:sp>
        <p:nvSpPr>
          <p:cNvPr id="8" name="Alt Bilgi Yer Tutucusu 7">
            <a:extLst>
              <a:ext uri="{FF2B5EF4-FFF2-40B4-BE49-F238E27FC236}">
                <a16:creationId xmlns:a16="http://schemas.microsoft.com/office/drawing/2014/main" id="{E6234FA5-3159-4CCE-B4E2-180C371CF51D}"/>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9CFF3D76-7C4E-43B8-BA0C-EE2D685E84B5}"/>
              </a:ext>
            </a:extLst>
          </p:cNvPr>
          <p:cNvSpPr>
            <a:spLocks noGrp="1"/>
          </p:cNvSpPr>
          <p:nvPr>
            <p:ph type="sldNum" sz="quarter" idx="12"/>
          </p:nvPr>
        </p:nvSpPr>
        <p:spPr/>
        <p:txBody>
          <a:bodyPr/>
          <a:lstStyle/>
          <a:p>
            <a:fld id="{DAA335F0-84BA-42DE-B426-FC9F9A1C15D5}" type="slidenum">
              <a:rPr lang="tr-TR" smtClean="0"/>
              <a:pPr/>
              <a:t>‹#›</a:t>
            </a:fld>
            <a:endParaRPr lang="tr-TR"/>
          </a:p>
        </p:txBody>
      </p:sp>
    </p:spTree>
    <p:extLst>
      <p:ext uri="{BB962C8B-B14F-4D97-AF65-F5344CB8AC3E}">
        <p14:creationId xmlns:p14="http://schemas.microsoft.com/office/powerpoint/2010/main" val="2051597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2009B8-2F94-420D-BFE3-D78A014154A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64A42C4F-D3CD-4B52-9579-5083D56A0C2D}"/>
              </a:ext>
            </a:extLst>
          </p:cNvPr>
          <p:cNvSpPr>
            <a:spLocks noGrp="1"/>
          </p:cNvSpPr>
          <p:nvPr>
            <p:ph type="dt" sz="half" idx="10"/>
          </p:nvPr>
        </p:nvSpPr>
        <p:spPr/>
        <p:txBody>
          <a:bodyPr/>
          <a:lstStyle/>
          <a:p>
            <a:fld id="{EDFCD9A1-C331-45E9-8C9A-26E64E769BDF}" type="datetimeFigureOut">
              <a:rPr lang="tr-TR" smtClean="0"/>
              <a:pPr/>
              <a:t>20.11.2019</a:t>
            </a:fld>
            <a:endParaRPr lang="tr-TR"/>
          </a:p>
        </p:txBody>
      </p:sp>
      <p:sp>
        <p:nvSpPr>
          <p:cNvPr id="4" name="Alt Bilgi Yer Tutucusu 3">
            <a:extLst>
              <a:ext uri="{FF2B5EF4-FFF2-40B4-BE49-F238E27FC236}">
                <a16:creationId xmlns:a16="http://schemas.microsoft.com/office/drawing/2014/main" id="{6E86C30A-E808-4F65-9159-5C296191F4F7}"/>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14E55714-A45A-49CB-A205-0A51CD281E50}"/>
              </a:ext>
            </a:extLst>
          </p:cNvPr>
          <p:cNvSpPr>
            <a:spLocks noGrp="1"/>
          </p:cNvSpPr>
          <p:nvPr>
            <p:ph type="sldNum" sz="quarter" idx="12"/>
          </p:nvPr>
        </p:nvSpPr>
        <p:spPr/>
        <p:txBody>
          <a:bodyPr/>
          <a:lstStyle/>
          <a:p>
            <a:fld id="{DAA335F0-84BA-42DE-B426-FC9F9A1C15D5}" type="slidenum">
              <a:rPr lang="tr-TR" smtClean="0"/>
              <a:pPr/>
              <a:t>‹#›</a:t>
            </a:fld>
            <a:endParaRPr lang="tr-TR"/>
          </a:p>
        </p:txBody>
      </p:sp>
    </p:spTree>
    <p:extLst>
      <p:ext uri="{BB962C8B-B14F-4D97-AF65-F5344CB8AC3E}">
        <p14:creationId xmlns:p14="http://schemas.microsoft.com/office/powerpoint/2010/main" val="1372758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276C316-F573-44C3-B952-87A78CF45463}"/>
              </a:ext>
            </a:extLst>
          </p:cNvPr>
          <p:cNvSpPr>
            <a:spLocks noGrp="1"/>
          </p:cNvSpPr>
          <p:nvPr>
            <p:ph type="dt" sz="half" idx="10"/>
          </p:nvPr>
        </p:nvSpPr>
        <p:spPr/>
        <p:txBody>
          <a:bodyPr/>
          <a:lstStyle/>
          <a:p>
            <a:fld id="{EDFCD9A1-C331-45E9-8C9A-26E64E769BDF}" type="datetimeFigureOut">
              <a:rPr lang="tr-TR" smtClean="0"/>
              <a:pPr/>
              <a:t>20.11.2019</a:t>
            </a:fld>
            <a:endParaRPr lang="tr-TR"/>
          </a:p>
        </p:txBody>
      </p:sp>
      <p:sp>
        <p:nvSpPr>
          <p:cNvPr id="3" name="Alt Bilgi Yer Tutucusu 2">
            <a:extLst>
              <a:ext uri="{FF2B5EF4-FFF2-40B4-BE49-F238E27FC236}">
                <a16:creationId xmlns:a16="http://schemas.microsoft.com/office/drawing/2014/main" id="{13B06808-ADCC-4A37-A2C2-A07F579FA09A}"/>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11313C4D-4961-4BF5-839F-7C18759E26B1}"/>
              </a:ext>
            </a:extLst>
          </p:cNvPr>
          <p:cNvSpPr>
            <a:spLocks noGrp="1"/>
          </p:cNvSpPr>
          <p:nvPr>
            <p:ph type="sldNum" sz="quarter" idx="12"/>
          </p:nvPr>
        </p:nvSpPr>
        <p:spPr/>
        <p:txBody>
          <a:bodyPr/>
          <a:lstStyle/>
          <a:p>
            <a:fld id="{DAA335F0-84BA-42DE-B426-FC9F9A1C15D5}" type="slidenum">
              <a:rPr lang="tr-TR" smtClean="0"/>
              <a:pPr/>
              <a:t>‹#›</a:t>
            </a:fld>
            <a:endParaRPr lang="tr-TR"/>
          </a:p>
        </p:txBody>
      </p:sp>
    </p:spTree>
    <p:extLst>
      <p:ext uri="{BB962C8B-B14F-4D97-AF65-F5344CB8AC3E}">
        <p14:creationId xmlns:p14="http://schemas.microsoft.com/office/powerpoint/2010/main" val="772427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06699F-2EB8-44CF-8AA2-EEFF0AE7320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77A8D770-5412-432F-9DAF-D631AA34CB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44AEE028-ED65-4204-922E-4F8CA2B112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584A207-7B4F-4DA5-8AAB-1E8791778851}"/>
              </a:ext>
            </a:extLst>
          </p:cNvPr>
          <p:cNvSpPr>
            <a:spLocks noGrp="1"/>
          </p:cNvSpPr>
          <p:nvPr>
            <p:ph type="dt" sz="half" idx="10"/>
          </p:nvPr>
        </p:nvSpPr>
        <p:spPr/>
        <p:txBody>
          <a:bodyPr/>
          <a:lstStyle/>
          <a:p>
            <a:fld id="{EDFCD9A1-C331-45E9-8C9A-26E64E769BDF}" type="datetimeFigureOut">
              <a:rPr lang="tr-TR" smtClean="0"/>
              <a:pPr/>
              <a:t>20.11.2019</a:t>
            </a:fld>
            <a:endParaRPr lang="tr-TR"/>
          </a:p>
        </p:txBody>
      </p:sp>
      <p:sp>
        <p:nvSpPr>
          <p:cNvPr id="6" name="Alt Bilgi Yer Tutucusu 5">
            <a:extLst>
              <a:ext uri="{FF2B5EF4-FFF2-40B4-BE49-F238E27FC236}">
                <a16:creationId xmlns:a16="http://schemas.microsoft.com/office/drawing/2014/main" id="{BD7CF41E-40D0-44D8-A4E1-DA7131A7B65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1879740-97FA-497A-BFE5-1ED6C0CDBA84}"/>
              </a:ext>
            </a:extLst>
          </p:cNvPr>
          <p:cNvSpPr>
            <a:spLocks noGrp="1"/>
          </p:cNvSpPr>
          <p:nvPr>
            <p:ph type="sldNum" sz="quarter" idx="12"/>
          </p:nvPr>
        </p:nvSpPr>
        <p:spPr/>
        <p:txBody>
          <a:bodyPr/>
          <a:lstStyle/>
          <a:p>
            <a:fld id="{DAA335F0-84BA-42DE-B426-FC9F9A1C15D5}" type="slidenum">
              <a:rPr lang="tr-TR" smtClean="0"/>
              <a:pPr/>
              <a:t>‹#›</a:t>
            </a:fld>
            <a:endParaRPr lang="tr-TR"/>
          </a:p>
        </p:txBody>
      </p:sp>
    </p:spTree>
    <p:extLst>
      <p:ext uri="{BB962C8B-B14F-4D97-AF65-F5344CB8AC3E}">
        <p14:creationId xmlns:p14="http://schemas.microsoft.com/office/powerpoint/2010/main" val="3246740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6D111B4-6705-4DE8-B61F-CF2CAA5AE09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313E65C2-7A0B-40CA-9894-C45625DCDF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924DC6E3-F57D-47FC-A713-9D1CC4E61E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2DDBE10-0B24-4FEE-9AD5-81EE0E77A3F5}"/>
              </a:ext>
            </a:extLst>
          </p:cNvPr>
          <p:cNvSpPr>
            <a:spLocks noGrp="1"/>
          </p:cNvSpPr>
          <p:nvPr>
            <p:ph type="dt" sz="half" idx="10"/>
          </p:nvPr>
        </p:nvSpPr>
        <p:spPr/>
        <p:txBody>
          <a:bodyPr/>
          <a:lstStyle/>
          <a:p>
            <a:fld id="{EDFCD9A1-C331-45E9-8C9A-26E64E769BDF}" type="datetimeFigureOut">
              <a:rPr lang="tr-TR" smtClean="0"/>
              <a:pPr/>
              <a:t>20.11.2019</a:t>
            </a:fld>
            <a:endParaRPr lang="tr-TR"/>
          </a:p>
        </p:txBody>
      </p:sp>
      <p:sp>
        <p:nvSpPr>
          <p:cNvPr id="6" name="Alt Bilgi Yer Tutucusu 5">
            <a:extLst>
              <a:ext uri="{FF2B5EF4-FFF2-40B4-BE49-F238E27FC236}">
                <a16:creationId xmlns:a16="http://schemas.microsoft.com/office/drawing/2014/main" id="{A8FB7251-8D99-42D1-8726-4FAD8CF6C4C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07EFE2B-71F7-4C89-AB1C-10A9859C3255}"/>
              </a:ext>
            </a:extLst>
          </p:cNvPr>
          <p:cNvSpPr>
            <a:spLocks noGrp="1"/>
          </p:cNvSpPr>
          <p:nvPr>
            <p:ph type="sldNum" sz="quarter" idx="12"/>
          </p:nvPr>
        </p:nvSpPr>
        <p:spPr/>
        <p:txBody>
          <a:bodyPr/>
          <a:lstStyle/>
          <a:p>
            <a:fld id="{DAA335F0-84BA-42DE-B426-FC9F9A1C15D5}" type="slidenum">
              <a:rPr lang="tr-TR" smtClean="0"/>
              <a:pPr/>
              <a:t>‹#›</a:t>
            </a:fld>
            <a:endParaRPr lang="tr-TR"/>
          </a:p>
        </p:txBody>
      </p:sp>
    </p:spTree>
    <p:extLst>
      <p:ext uri="{BB962C8B-B14F-4D97-AF65-F5344CB8AC3E}">
        <p14:creationId xmlns:p14="http://schemas.microsoft.com/office/powerpoint/2010/main" val="2436070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E9C9F2B5-DB3B-4AD4-A607-B71D575533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F6A44A9-CF15-414B-8FCC-31E8D5BB4C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74EB2A2-DFB5-402F-B688-E54E0A5D70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FCD9A1-C331-45E9-8C9A-26E64E769BDF}" type="datetimeFigureOut">
              <a:rPr lang="tr-TR" smtClean="0"/>
              <a:pPr/>
              <a:t>20.11.2019</a:t>
            </a:fld>
            <a:endParaRPr lang="tr-TR"/>
          </a:p>
        </p:txBody>
      </p:sp>
      <p:sp>
        <p:nvSpPr>
          <p:cNvPr id="5" name="Alt Bilgi Yer Tutucusu 4">
            <a:extLst>
              <a:ext uri="{FF2B5EF4-FFF2-40B4-BE49-F238E27FC236}">
                <a16:creationId xmlns:a16="http://schemas.microsoft.com/office/drawing/2014/main" id="{77C58678-3ED7-4F9A-B241-6076810EB5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0404F518-81E9-4444-9D9F-9DCD59F47E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A335F0-84BA-42DE-B426-FC9F9A1C15D5}" type="slidenum">
              <a:rPr lang="tr-TR" smtClean="0"/>
              <a:pPr/>
              <a:t>‹#›</a:t>
            </a:fld>
            <a:endParaRPr lang="tr-TR"/>
          </a:p>
        </p:txBody>
      </p:sp>
    </p:spTree>
    <p:extLst>
      <p:ext uri="{BB962C8B-B14F-4D97-AF65-F5344CB8AC3E}">
        <p14:creationId xmlns:p14="http://schemas.microsoft.com/office/powerpoint/2010/main" val="1315491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B332A4-D438-4773-A77F-5ED49A448D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DF9AD32D-FF05-44F4-BD4D-9CEE89B71E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E7477436-5721-4949-B4B3-0C18418D6228}"/>
              </a:ext>
            </a:extLst>
          </p:cNvPr>
          <p:cNvSpPr>
            <a:spLocks noGrp="1"/>
          </p:cNvSpPr>
          <p:nvPr>
            <p:ph type="ctrTitle" idx="4294967295"/>
          </p:nvPr>
        </p:nvSpPr>
        <p:spPr>
          <a:xfrm>
            <a:off x="2555631" y="1441938"/>
            <a:ext cx="7080738" cy="3974124"/>
          </a:xfrm>
        </p:spPr>
        <p:txBody>
          <a:bodyPr vert="horz" lIns="91440" tIns="45720" rIns="91440" bIns="45720" rtlCol="0" anchor="ctr">
            <a:normAutofit/>
          </a:bodyPr>
          <a:lstStyle/>
          <a:p>
            <a:pPr algn="ctr"/>
            <a:r>
              <a:rPr lang="en-US" sz="5400" dirty="0">
                <a:solidFill>
                  <a:schemeClr val="bg1">
                    <a:lumMod val="95000"/>
                    <a:lumOff val="5000"/>
                  </a:schemeClr>
                </a:solidFill>
              </a:rPr>
              <a:t>Smart Micro/nanoparticles in Stimulus-Responsive Drug/gene Delivery Systems</a:t>
            </a:r>
          </a:p>
        </p:txBody>
      </p:sp>
      <p:sp>
        <p:nvSpPr>
          <p:cNvPr id="3" name="Metin kutusu 2"/>
          <p:cNvSpPr txBox="1"/>
          <p:nvPr/>
        </p:nvSpPr>
        <p:spPr>
          <a:xfrm>
            <a:off x="216131" y="5602778"/>
            <a:ext cx="3516284" cy="1477328"/>
          </a:xfrm>
          <a:prstGeom prst="rect">
            <a:avLst/>
          </a:prstGeom>
          <a:noFill/>
        </p:spPr>
        <p:txBody>
          <a:bodyPr wrap="square" rtlCol="0">
            <a:spAutoFit/>
          </a:bodyPr>
          <a:lstStyle/>
          <a:p>
            <a:r>
              <a:rPr lang="tr-TR" dirty="0" err="1" smtClean="0"/>
              <a:t>Mohamed</a:t>
            </a:r>
            <a:r>
              <a:rPr lang="tr-TR" dirty="0" smtClean="0"/>
              <a:t> </a:t>
            </a:r>
            <a:r>
              <a:rPr lang="tr-TR" dirty="0" err="1" smtClean="0"/>
              <a:t>Belal</a:t>
            </a:r>
            <a:r>
              <a:rPr lang="tr-TR" dirty="0" smtClean="0"/>
              <a:t> ABBADİ</a:t>
            </a:r>
          </a:p>
          <a:p>
            <a:r>
              <a:rPr lang="tr-TR" dirty="0" err="1" smtClean="0"/>
              <a:t>Mohammad</a:t>
            </a:r>
            <a:r>
              <a:rPr lang="tr-TR" dirty="0" smtClean="0"/>
              <a:t> </a:t>
            </a:r>
            <a:r>
              <a:rPr lang="tr-TR" dirty="0" err="1" smtClean="0"/>
              <a:t>Ahmed</a:t>
            </a:r>
            <a:r>
              <a:rPr lang="tr-TR" dirty="0" smtClean="0"/>
              <a:t> </a:t>
            </a:r>
            <a:r>
              <a:rPr lang="tr-TR" dirty="0" err="1" smtClean="0"/>
              <a:t>Malluhi</a:t>
            </a:r>
            <a:endParaRPr lang="tr-TR" dirty="0" smtClean="0"/>
          </a:p>
          <a:p>
            <a:r>
              <a:rPr lang="tr-TR" dirty="0" smtClean="0"/>
              <a:t>Hicran Aldemir </a:t>
            </a:r>
          </a:p>
          <a:p>
            <a:r>
              <a:rPr lang="tr-TR" dirty="0" smtClean="0"/>
              <a:t>Emine </a:t>
            </a:r>
            <a:r>
              <a:rPr lang="tr-TR" dirty="0" err="1" smtClean="0"/>
              <a:t>Çökelik</a:t>
            </a:r>
            <a:endParaRPr lang="tr-TR" dirty="0" smtClean="0"/>
          </a:p>
          <a:p>
            <a:endParaRPr lang="tr-TR" dirty="0"/>
          </a:p>
        </p:txBody>
      </p:sp>
    </p:spTree>
    <p:extLst>
      <p:ext uri="{BB962C8B-B14F-4D97-AF65-F5344CB8AC3E}">
        <p14:creationId xmlns:p14="http://schemas.microsoft.com/office/powerpoint/2010/main" val="367759268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Down Arrow 7">
            <a:extLst>
              <a:ext uri="{FF2B5EF4-FFF2-40B4-BE49-F238E27FC236}">
                <a16:creationId xmlns:a16="http://schemas.microsoft.com/office/drawing/2014/main" id="{73DE2CFE-42F2-48F0-8706-5264E012B1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0CC99417-937C-434F-A6F4-2AFB4843DE07}"/>
              </a:ext>
            </a:extLst>
          </p:cNvPr>
          <p:cNvSpPr>
            <a:spLocks noGrp="1"/>
          </p:cNvSpPr>
          <p:nvPr>
            <p:ph type="title"/>
          </p:nvPr>
        </p:nvSpPr>
        <p:spPr>
          <a:xfrm>
            <a:off x="966952" y="1204108"/>
            <a:ext cx="2669406" cy="1781175"/>
          </a:xfrm>
        </p:spPr>
        <p:txBody>
          <a:bodyPr>
            <a:normAutofit/>
          </a:bodyPr>
          <a:lstStyle/>
          <a:p>
            <a:r>
              <a:rPr lang="tr-TR" sz="2700">
                <a:solidFill>
                  <a:srgbClr val="FFFFFF"/>
                </a:solidFill>
              </a:rPr>
              <a:t/>
            </a:r>
            <a:br>
              <a:rPr lang="tr-TR" sz="2700">
                <a:solidFill>
                  <a:srgbClr val="FFFFFF"/>
                </a:solidFill>
              </a:rPr>
            </a:br>
            <a:r>
              <a:rPr lang="tr-TR" sz="2700">
                <a:solidFill>
                  <a:srgbClr val="FFFFFF"/>
                </a:solidFill>
              </a:rPr>
              <a:t>4- Light-Responsive MNPs</a:t>
            </a:r>
            <a:br>
              <a:rPr lang="tr-TR" sz="2700">
                <a:solidFill>
                  <a:srgbClr val="FFFFFF"/>
                </a:solidFill>
              </a:rPr>
            </a:br>
            <a:r>
              <a:rPr lang="tr-TR" sz="2700">
                <a:solidFill>
                  <a:srgbClr val="FFFFFF"/>
                </a:solidFill>
              </a:rPr>
              <a:t> </a:t>
            </a:r>
          </a:p>
        </p:txBody>
      </p:sp>
      <p:sp>
        <p:nvSpPr>
          <p:cNvPr id="22" name="İçerik Yer Tutucusu 2">
            <a:extLst>
              <a:ext uri="{FF2B5EF4-FFF2-40B4-BE49-F238E27FC236}">
                <a16:creationId xmlns:a16="http://schemas.microsoft.com/office/drawing/2014/main" id="{E2E14D2D-3EE8-4B08-A89E-89A229E7B0D2}"/>
              </a:ext>
            </a:extLst>
          </p:cNvPr>
          <p:cNvSpPr>
            <a:spLocks noGrp="1"/>
          </p:cNvSpPr>
          <p:nvPr>
            <p:ph idx="1"/>
          </p:nvPr>
        </p:nvSpPr>
        <p:spPr>
          <a:xfrm>
            <a:off x="966951" y="3355130"/>
            <a:ext cx="2669407" cy="2427333"/>
          </a:xfrm>
        </p:spPr>
        <p:txBody>
          <a:bodyPr>
            <a:normAutofit/>
          </a:bodyPr>
          <a:lstStyle/>
          <a:p>
            <a:r>
              <a:rPr lang="tr-TR" sz="1200" dirty="0" err="1"/>
              <a:t>Light</a:t>
            </a:r>
            <a:r>
              <a:rPr lang="tr-TR" sz="1200" dirty="0"/>
              <a:t> </a:t>
            </a:r>
            <a:r>
              <a:rPr lang="tr-TR" sz="1200" dirty="0" err="1"/>
              <a:t>irradiation</a:t>
            </a:r>
            <a:r>
              <a:rPr lang="tr-TR" sz="1200" dirty="0"/>
              <a:t> is </a:t>
            </a:r>
            <a:r>
              <a:rPr lang="tr-TR" sz="1200" dirty="0" err="1"/>
              <a:t>used</a:t>
            </a:r>
            <a:r>
              <a:rPr lang="tr-TR" sz="1200" dirty="0"/>
              <a:t> to </a:t>
            </a:r>
            <a:r>
              <a:rPr lang="tr-TR" sz="1200" dirty="0" err="1"/>
              <a:t>stimulate</a:t>
            </a:r>
            <a:r>
              <a:rPr lang="tr-TR" sz="1200" dirty="0"/>
              <a:t> </a:t>
            </a:r>
            <a:r>
              <a:rPr lang="tr-TR" sz="1200" dirty="0" err="1"/>
              <a:t>or</a:t>
            </a:r>
            <a:r>
              <a:rPr lang="tr-TR" sz="1200" dirty="0"/>
              <a:t> </a:t>
            </a:r>
            <a:r>
              <a:rPr lang="tr-TR" sz="1200" dirty="0" err="1"/>
              <a:t>trigger</a:t>
            </a:r>
            <a:r>
              <a:rPr lang="tr-TR" sz="1200" dirty="0"/>
              <a:t> </a:t>
            </a:r>
            <a:r>
              <a:rPr lang="tr-TR" sz="1200" dirty="0" err="1"/>
              <a:t>drug</a:t>
            </a:r>
            <a:r>
              <a:rPr lang="tr-TR" sz="1200" dirty="0"/>
              <a:t> </a:t>
            </a:r>
            <a:r>
              <a:rPr lang="tr-TR" sz="1200" dirty="0" err="1"/>
              <a:t>release</a:t>
            </a:r>
            <a:r>
              <a:rPr lang="tr-TR" sz="1200" dirty="0"/>
              <a:t>.</a:t>
            </a:r>
          </a:p>
          <a:p>
            <a:r>
              <a:rPr lang="tr-TR" sz="1200" dirty="0" err="1"/>
              <a:t>Ultraviolet</a:t>
            </a:r>
            <a:r>
              <a:rPr lang="tr-TR" sz="1200" dirty="0"/>
              <a:t> (10–400 </a:t>
            </a:r>
            <a:r>
              <a:rPr lang="tr-TR" sz="1200" dirty="0" err="1"/>
              <a:t>nm</a:t>
            </a:r>
            <a:r>
              <a:rPr lang="tr-TR" sz="1200" dirty="0"/>
              <a:t>)</a:t>
            </a:r>
          </a:p>
          <a:p>
            <a:pPr marL="0" indent="0">
              <a:buNone/>
            </a:pPr>
            <a:r>
              <a:rPr lang="tr-TR" sz="1200" dirty="0"/>
              <a:t>     </a:t>
            </a:r>
            <a:r>
              <a:rPr lang="tr-TR" sz="1200" dirty="0" err="1"/>
              <a:t>Visible</a:t>
            </a:r>
            <a:endParaRPr lang="tr-TR" sz="1200" dirty="0"/>
          </a:p>
          <a:p>
            <a:pPr marL="0" indent="0">
              <a:buNone/>
            </a:pPr>
            <a:r>
              <a:rPr lang="tr-TR" sz="1200" dirty="0"/>
              <a:t>     </a:t>
            </a:r>
            <a:r>
              <a:rPr lang="tr-TR" sz="1200" dirty="0" err="1"/>
              <a:t>Near</a:t>
            </a:r>
            <a:r>
              <a:rPr lang="tr-TR" sz="1200" dirty="0"/>
              <a:t> </a:t>
            </a:r>
            <a:r>
              <a:rPr lang="tr-TR" sz="1200" dirty="0" err="1"/>
              <a:t>infrared</a:t>
            </a:r>
            <a:r>
              <a:rPr lang="tr-TR" sz="1200" dirty="0"/>
              <a:t> (650–900 </a:t>
            </a:r>
            <a:r>
              <a:rPr lang="tr-TR" sz="1200" dirty="0" err="1"/>
              <a:t>nm</a:t>
            </a:r>
            <a:r>
              <a:rPr lang="tr-TR" sz="1200" dirty="0"/>
              <a:t>) of the         </a:t>
            </a:r>
            <a:r>
              <a:rPr lang="tr-TR" sz="1200" dirty="0" err="1"/>
              <a:t>light</a:t>
            </a:r>
            <a:r>
              <a:rPr lang="tr-TR" sz="1200" dirty="0"/>
              <a:t> </a:t>
            </a:r>
            <a:r>
              <a:rPr lang="tr-TR" sz="1200" dirty="0" err="1"/>
              <a:t>spectrum</a:t>
            </a:r>
            <a:endParaRPr lang="tr-TR" sz="1200" dirty="0"/>
          </a:p>
          <a:p>
            <a:r>
              <a:rPr lang="tr-TR" sz="1200" dirty="0"/>
              <a:t>All of </a:t>
            </a:r>
            <a:r>
              <a:rPr lang="tr-TR" sz="1200" dirty="0" err="1"/>
              <a:t>MNPs</a:t>
            </a:r>
            <a:r>
              <a:rPr lang="tr-TR" sz="1200" dirty="0"/>
              <a:t> </a:t>
            </a:r>
            <a:r>
              <a:rPr lang="tr-TR" sz="1200" dirty="0" err="1"/>
              <a:t>have</a:t>
            </a:r>
            <a:r>
              <a:rPr lang="tr-TR" sz="1200" dirty="0"/>
              <a:t> a </a:t>
            </a:r>
            <a:r>
              <a:rPr lang="tr-TR" sz="1200" dirty="0" err="1"/>
              <a:t>chromophore</a:t>
            </a:r>
            <a:r>
              <a:rPr lang="tr-TR" sz="1200" dirty="0"/>
              <a:t> in </a:t>
            </a:r>
            <a:r>
              <a:rPr lang="tr-TR" sz="1200" dirty="0" err="1"/>
              <a:t>their</a:t>
            </a:r>
            <a:r>
              <a:rPr lang="tr-TR" sz="1200" dirty="0"/>
              <a:t> </a:t>
            </a:r>
            <a:r>
              <a:rPr lang="tr-TR" sz="1200" dirty="0" err="1"/>
              <a:t>architecture</a:t>
            </a:r>
            <a:r>
              <a:rPr lang="tr-TR" sz="1200" dirty="0"/>
              <a:t> to </a:t>
            </a:r>
            <a:r>
              <a:rPr lang="tr-TR" sz="1200" dirty="0" err="1"/>
              <a:t>harvest</a:t>
            </a:r>
            <a:r>
              <a:rPr lang="tr-TR" sz="1200" dirty="0"/>
              <a:t> the </a:t>
            </a:r>
            <a:r>
              <a:rPr lang="tr-TR" sz="1200" dirty="0" err="1"/>
              <a:t>light</a:t>
            </a:r>
            <a:r>
              <a:rPr lang="tr-TR" sz="1200" dirty="0"/>
              <a:t>. </a:t>
            </a:r>
          </a:p>
        </p:txBody>
      </p:sp>
      <p:pic>
        <p:nvPicPr>
          <p:cNvPr id="19" name="Resim 18" descr="6- Ultrasound-Responsive MNPs ile ilgili görsel sonucu">
            <a:extLst>
              <a:ext uri="{FF2B5EF4-FFF2-40B4-BE49-F238E27FC236}">
                <a16:creationId xmlns:a16="http://schemas.microsoft.com/office/drawing/2014/main" id="{9D32CC28-FA42-494B-B872-E14AEE0F6359}"/>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4662102" y="1789488"/>
            <a:ext cx="6903723" cy="3155987"/>
          </a:xfrm>
          <a:prstGeom prst="rect">
            <a:avLst/>
          </a:prstGeom>
          <a:noFill/>
        </p:spPr>
      </p:pic>
    </p:spTree>
    <p:extLst>
      <p:ext uri="{BB962C8B-B14F-4D97-AF65-F5344CB8AC3E}">
        <p14:creationId xmlns:p14="http://schemas.microsoft.com/office/powerpoint/2010/main" val="2328463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548F4E-9AFA-4D89-8965-97989AE61594}"/>
              </a:ext>
            </a:extLst>
          </p:cNvPr>
          <p:cNvSpPr>
            <a:spLocks noGrp="1"/>
          </p:cNvSpPr>
          <p:nvPr>
            <p:ph type="title"/>
          </p:nvPr>
        </p:nvSpPr>
        <p:spPr/>
        <p:txBody>
          <a:bodyPr>
            <a:normAutofit fontScale="90000"/>
          </a:bodyPr>
          <a:lstStyle/>
          <a:p>
            <a:r>
              <a:rPr lang="tr-TR" dirty="0"/>
              <a:t/>
            </a:r>
            <a:br>
              <a:rPr lang="tr-TR" dirty="0"/>
            </a:br>
            <a:r>
              <a:rPr lang="en-US" dirty="0"/>
              <a:t>Variety of mechanisms that can cause light-triggered cargos released from nanocarriers:</a:t>
            </a:r>
            <a:r>
              <a:rPr lang="tr-TR" dirty="0"/>
              <a:t/>
            </a:r>
            <a:br>
              <a:rPr lang="tr-TR" dirty="0"/>
            </a:br>
            <a:endParaRPr lang="tr-TR" dirty="0"/>
          </a:p>
        </p:txBody>
      </p:sp>
      <p:sp>
        <p:nvSpPr>
          <p:cNvPr id="3" name="İçerik Yer Tutucusu 2">
            <a:extLst>
              <a:ext uri="{FF2B5EF4-FFF2-40B4-BE49-F238E27FC236}">
                <a16:creationId xmlns:a16="http://schemas.microsoft.com/office/drawing/2014/main" id="{731F3FE1-C4D1-4F02-A9D8-DE05109859B5}"/>
              </a:ext>
            </a:extLst>
          </p:cNvPr>
          <p:cNvSpPr>
            <a:spLocks noGrp="1"/>
          </p:cNvSpPr>
          <p:nvPr>
            <p:ph idx="1"/>
          </p:nvPr>
        </p:nvSpPr>
        <p:spPr/>
        <p:txBody>
          <a:bodyPr/>
          <a:lstStyle/>
          <a:p>
            <a:pPr>
              <a:buFont typeface="Wingdings" panose="05000000000000000000" pitchFamily="2" charset="2"/>
              <a:buChar char="ü"/>
            </a:pPr>
            <a:r>
              <a:rPr lang="tr-TR" dirty="0" err="1"/>
              <a:t>photo-isomerization</a:t>
            </a:r>
            <a:r>
              <a:rPr lang="tr-TR" dirty="0"/>
              <a:t> </a:t>
            </a:r>
          </a:p>
          <a:p>
            <a:pPr>
              <a:buFont typeface="Wingdings" panose="05000000000000000000" pitchFamily="2" charset="2"/>
              <a:buChar char="ü"/>
            </a:pPr>
            <a:r>
              <a:rPr lang="tr-TR" dirty="0" err="1"/>
              <a:t>photo-induced</a:t>
            </a:r>
            <a:r>
              <a:rPr lang="tr-TR" dirty="0"/>
              <a:t> </a:t>
            </a:r>
            <a:r>
              <a:rPr lang="tr-TR" dirty="0" err="1"/>
              <a:t>cleavage</a:t>
            </a:r>
            <a:r>
              <a:rPr lang="tr-TR" dirty="0"/>
              <a:t> of </a:t>
            </a:r>
            <a:r>
              <a:rPr lang="tr-TR" dirty="0" err="1"/>
              <a:t>bonds</a:t>
            </a:r>
            <a:endParaRPr lang="tr-TR" dirty="0"/>
          </a:p>
          <a:p>
            <a:pPr>
              <a:buFont typeface="Wingdings" panose="05000000000000000000" pitchFamily="2" charset="2"/>
              <a:buChar char="ü"/>
            </a:pPr>
            <a:r>
              <a:rPr lang="tr-TR" dirty="0" err="1"/>
              <a:t>photo-oxidation</a:t>
            </a:r>
            <a:endParaRPr lang="tr-TR" dirty="0"/>
          </a:p>
          <a:p>
            <a:pPr>
              <a:buFont typeface="Wingdings" panose="05000000000000000000" pitchFamily="2" charset="2"/>
              <a:buChar char="ü"/>
            </a:pPr>
            <a:r>
              <a:rPr lang="tr-TR" dirty="0" err="1"/>
              <a:t>reversible</a:t>
            </a:r>
            <a:r>
              <a:rPr lang="tr-TR" dirty="0"/>
              <a:t> </a:t>
            </a:r>
            <a:r>
              <a:rPr lang="tr-TR" dirty="0" err="1"/>
              <a:t>photo-cross-linking</a:t>
            </a:r>
            <a:endParaRPr lang="tr-TR" dirty="0"/>
          </a:p>
          <a:p>
            <a:pPr>
              <a:buFont typeface="Wingdings" panose="05000000000000000000" pitchFamily="2" charset="2"/>
              <a:buChar char="ü"/>
            </a:pPr>
            <a:r>
              <a:rPr lang="tr-TR" dirty="0" err="1"/>
              <a:t>light-triggered</a:t>
            </a:r>
            <a:r>
              <a:rPr lang="tr-TR" dirty="0"/>
              <a:t> </a:t>
            </a:r>
            <a:r>
              <a:rPr lang="tr-TR" dirty="0" err="1"/>
              <a:t>switch</a:t>
            </a:r>
            <a:r>
              <a:rPr lang="tr-TR" dirty="0"/>
              <a:t> in </a:t>
            </a:r>
            <a:r>
              <a:rPr lang="tr-TR" dirty="0" err="1"/>
              <a:t>polarity</a:t>
            </a:r>
            <a:r>
              <a:rPr lang="tr-TR" dirty="0"/>
              <a:t>.</a:t>
            </a:r>
          </a:p>
          <a:p>
            <a:endParaRPr lang="tr-TR" dirty="0"/>
          </a:p>
          <a:p>
            <a:r>
              <a:rPr lang="tr-TR" dirty="0" err="1"/>
              <a:t>For</a:t>
            </a:r>
            <a:r>
              <a:rPr lang="tr-TR" dirty="0"/>
              <a:t> </a:t>
            </a:r>
            <a:r>
              <a:rPr lang="tr-TR" dirty="0" err="1"/>
              <a:t>example</a:t>
            </a:r>
            <a:r>
              <a:rPr lang="tr-TR" dirty="0"/>
              <a:t>: </a:t>
            </a:r>
          </a:p>
          <a:p>
            <a:pPr lvl="1">
              <a:buFont typeface="Wingdings" panose="05000000000000000000" pitchFamily="2" charset="2"/>
              <a:buChar char="Ø"/>
            </a:pPr>
            <a:r>
              <a:rPr lang="tr-TR" dirty="0" err="1"/>
              <a:t>Azobenzene</a:t>
            </a:r>
            <a:r>
              <a:rPr lang="tr-TR" dirty="0"/>
              <a:t> (</a:t>
            </a:r>
            <a:r>
              <a:rPr lang="tr-TR" dirty="0" err="1"/>
              <a:t>commonly</a:t>
            </a:r>
            <a:r>
              <a:rPr lang="tr-TR" dirty="0"/>
              <a:t> </a:t>
            </a:r>
            <a:r>
              <a:rPr lang="tr-TR" dirty="0" err="1"/>
              <a:t>used</a:t>
            </a:r>
            <a:r>
              <a:rPr lang="tr-TR" dirty="0"/>
              <a:t> </a:t>
            </a:r>
            <a:r>
              <a:rPr lang="tr-TR" dirty="0" err="1"/>
              <a:t>chromophore</a:t>
            </a:r>
            <a:r>
              <a:rPr lang="tr-TR" dirty="0"/>
              <a:t>) : </a:t>
            </a:r>
            <a:r>
              <a:rPr lang="tr-TR" dirty="0" err="1"/>
              <a:t>Reversible</a:t>
            </a:r>
            <a:r>
              <a:rPr lang="tr-TR" dirty="0"/>
              <a:t> </a:t>
            </a:r>
            <a:r>
              <a:rPr lang="tr-TR" dirty="0" err="1"/>
              <a:t>isomerization</a:t>
            </a:r>
            <a:endParaRPr lang="tr-TR" dirty="0"/>
          </a:p>
          <a:p>
            <a:pPr lvl="1">
              <a:buFont typeface="Wingdings" panose="05000000000000000000" pitchFamily="2" charset="2"/>
              <a:buChar char="Ø"/>
            </a:pPr>
            <a:endParaRPr lang="tr-TR" dirty="0"/>
          </a:p>
          <a:p>
            <a:pPr lvl="1"/>
            <a:endParaRPr lang="tr-TR" dirty="0"/>
          </a:p>
        </p:txBody>
      </p:sp>
    </p:spTree>
    <p:extLst>
      <p:ext uri="{BB962C8B-B14F-4D97-AF65-F5344CB8AC3E}">
        <p14:creationId xmlns:p14="http://schemas.microsoft.com/office/powerpoint/2010/main" val="3976188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205F55-CED7-4917-A3E0-65B44DAB8356}"/>
              </a:ext>
            </a:extLst>
          </p:cNvPr>
          <p:cNvSpPr>
            <a:spLocks noGrp="1"/>
          </p:cNvSpPr>
          <p:nvPr>
            <p:ph type="title"/>
          </p:nvPr>
        </p:nvSpPr>
        <p:spPr>
          <a:xfrm>
            <a:off x="886968" y="1252728"/>
            <a:ext cx="3493008" cy="4352544"/>
          </a:xfrm>
        </p:spPr>
        <p:txBody>
          <a:bodyPr>
            <a:normAutofit/>
          </a:bodyPr>
          <a:lstStyle/>
          <a:p>
            <a:pPr algn="r"/>
            <a:r>
              <a:rPr lang="tr-TR" sz="4000"/>
              <a:t>Example : colloidosome microcapsules</a:t>
            </a:r>
            <a:br>
              <a:rPr lang="tr-TR" sz="4000"/>
            </a:br>
            <a:endParaRPr lang="tr-TR" sz="4000"/>
          </a:p>
        </p:txBody>
      </p:sp>
      <p:sp>
        <p:nvSpPr>
          <p:cNvPr id="46" name="Isosceles Triangle 45">
            <a:extLst>
              <a:ext uri="{FF2B5EF4-FFF2-40B4-BE49-F238E27FC236}">
                <a16:creationId xmlns:a16="http://schemas.microsoft.com/office/drawing/2014/main" id="{8817AC51-5572-44EE-A0DE-7A3748336F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588603" y="3336426"/>
            <a:ext cx="200040" cy="17244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İçerik Yer Tutucusu 2">
            <a:extLst>
              <a:ext uri="{FF2B5EF4-FFF2-40B4-BE49-F238E27FC236}">
                <a16:creationId xmlns:a16="http://schemas.microsoft.com/office/drawing/2014/main" id="{778AC969-92E3-4BD1-A491-503216DEFEB4}"/>
              </a:ext>
            </a:extLst>
          </p:cNvPr>
          <p:cNvSpPr>
            <a:spLocks noGrp="1"/>
          </p:cNvSpPr>
          <p:nvPr>
            <p:ph idx="1"/>
          </p:nvPr>
        </p:nvSpPr>
        <p:spPr>
          <a:xfrm>
            <a:off x="5020056" y="811022"/>
            <a:ext cx="5724144" cy="5248656"/>
          </a:xfrm>
        </p:spPr>
        <p:txBody>
          <a:bodyPr anchor="ctr">
            <a:normAutofit/>
          </a:bodyPr>
          <a:lstStyle/>
          <a:p>
            <a:r>
              <a:rPr lang="tr-TR" sz="2400"/>
              <a:t>O</a:t>
            </a:r>
            <a:r>
              <a:rPr lang="en-US" sz="2400"/>
              <a:t>rganosilica NPs with oppositely charged surfaces were exposed to light irradiation (365 nm). </a:t>
            </a:r>
            <a:endParaRPr lang="tr-TR" sz="2400"/>
          </a:p>
          <a:p>
            <a:r>
              <a:rPr lang="en-US" sz="2400"/>
              <a:t>This induced electrostatic interactions leading to surface charge reversion</a:t>
            </a:r>
            <a:r>
              <a:rPr lang="tr-TR" sz="2400"/>
              <a:t> (</a:t>
            </a:r>
            <a:r>
              <a:rPr lang="en-US" sz="2400"/>
              <a:t>the positive charges turned to negative</a:t>
            </a:r>
            <a:r>
              <a:rPr lang="tr-TR" sz="2400"/>
              <a:t>)</a:t>
            </a:r>
          </a:p>
          <a:p>
            <a:r>
              <a:rPr lang="tr-TR" sz="2400"/>
              <a:t>T</a:t>
            </a:r>
            <a:r>
              <a:rPr lang="en-US" sz="2400"/>
              <a:t>he repulsive forces between negative charges disassembled the colloidosomes and resulted in drug releas</a:t>
            </a:r>
            <a:r>
              <a:rPr lang="tr-TR" sz="2400"/>
              <a:t>ed.</a:t>
            </a:r>
            <a:endParaRPr lang="tr-TR" sz="2400" dirty="0"/>
          </a:p>
        </p:txBody>
      </p:sp>
    </p:spTree>
    <p:extLst>
      <p:ext uri="{BB962C8B-B14F-4D97-AF65-F5344CB8AC3E}">
        <p14:creationId xmlns:p14="http://schemas.microsoft.com/office/powerpoint/2010/main" val="2127059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2468898-5A6E-4D55-85EC-308E785EE0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8756D57-140A-4546-9777-32D045E951E8}"/>
              </a:ext>
            </a:extLst>
          </p:cNvPr>
          <p:cNvSpPr>
            <a:spLocks noGrp="1"/>
          </p:cNvSpPr>
          <p:nvPr>
            <p:ph type="title"/>
          </p:nvPr>
        </p:nvSpPr>
        <p:spPr>
          <a:xfrm>
            <a:off x="429768" y="411480"/>
            <a:ext cx="11201400" cy="1106424"/>
          </a:xfrm>
        </p:spPr>
        <p:txBody>
          <a:bodyPr>
            <a:normAutofit/>
          </a:bodyPr>
          <a:lstStyle/>
          <a:p>
            <a:r>
              <a:rPr lang="tr-TR" sz="3600"/>
              <a:t>T</a:t>
            </a:r>
            <a:r>
              <a:rPr lang="en-US" sz="3600"/>
              <a:t>he light absorbed by a nanomaterial is converted to localized heat</a:t>
            </a:r>
            <a:endParaRPr lang="tr-TR" sz="3600"/>
          </a:p>
        </p:txBody>
      </p:sp>
      <p:sp>
        <p:nvSpPr>
          <p:cNvPr id="20" name="Rectangle 19">
            <a:extLst>
              <a:ext uri="{FF2B5EF4-FFF2-40B4-BE49-F238E27FC236}">
                <a16:creationId xmlns:a16="http://schemas.microsoft.com/office/drawing/2014/main" id="{3E23A947-2D45-4208-AE2B-64948C87A3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845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İçerik Yer Tutucusu 3">
            <a:extLst>
              <a:ext uri="{FF2B5EF4-FFF2-40B4-BE49-F238E27FC236}">
                <a16:creationId xmlns:a16="http://schemas.microsoft.com/office/drawing/2014/main" id="{A43355F0-AB07-40BF-B4E0-80795CC749F7}"/>
              </a:ext>
            </a:extLst>
          </p:cNvPr>
          <p:cNvPicPr>
            <a:picLocks noChangeAspect="1"/>
          </p:cNvPicPr>
          <p:nvPr/>
        </p:nvPicPr>
        <p:blipFill>
          <a:blip r:embed="rId2"/>
          <a:stretch>
            <a:fillRect/>
          </a:stretch>
        </p:blipFill>
        <p:spPr>
          <a:xfrm>
            <a:off x="429768" y="1721922"/>
            <a:ext cx="6956870" cy="4520559"/>
          </a:xfrm>
          <a:prstGeom prst="rect">
            <a:avLst/>
          </a:prstGeom>
        </p:spPr>
      </p:pic>
      <p:sp useBgFill="1">
        <p:nvSpPr>
          <p:cNvPr id="22" name="Rectangle 21">
            <a:extLst>
              <a:ext uri="{FF2B5EF4-FFF2-40B4-BE49-F238E27FC236}">
                <a16:creationId xmlns:a16="http://schemas.microsoft.com/office/drawing/2014/main" id="{E5BBB0F9-6A59-4D02-A9C7-A2D6516684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FEFEF"/>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Content Placeholder 7">
            <a:extLst>
              <a:ext uri="{FF2B5EF4-FFF2-40B4-BE49-F238E27FC236}">
                <a16:creationId xmlns:a16="http://schemas.microsoft.com/office/drawing/2014/main" id="{99F250CE-BC34-4235-B475-EF97557F0420}"/>
              </a:ext>
            </a:extLst>
          </p:cNvPr>
          <p:cNvSpPr>
            <a:spLocks noGrp="1"/>
          </p:cNvSpPr>
          <p:nvPr>
            <p:ph idx="1"/>
          </p:nvPr>
        </p:nvSpPr>
        <p:spPr>
          <a:xfrm>
            <a:off x="7938752" y="2020824"/>
            <a:ext cx="3455097" cy="3959352"/>
          </a:xfrm>
        </p:spPr>
        <p:txBody>
          <a:bodyPr anchor="ctr">
            <a:normAutofit/>
          </a:bodyPr>
          <a:lstStyle/>
          <a:p>
            <a:r>
              <a:rPr lang="en-US" sz="1800" dirty="0"/>
              <a:t>DOX loaded GO–poly(allylamine hydrochloride) (PAH) composite capsule </a:t>
            </a:r>
            <a:endParaRPr lang="tr-TR" sz="1800" dirty="0"/>
          </a:p>
          <a:p>
            <a:r>
              <a:rPr lang="en-US" sz="1800" dirty="0"/>
              <a:t>NIR irradiation ruptured the</a:t>
            </a:r>
            <a:r>
              <a:rPr lang="tr-TR" sz="1800" dirty="0"/>
              <a:t> </a:t>
            </a:r>
            <a:r>
              <a:rPr lang="en-US" sz="1800" dirty="0"/>
              <a:t>capsules</a:t>
            </a:r>
            <a:r>
              <a:rPr lang="tr-TR" sz="1800" dirty="0"/>
              <a:t> </a:t>
            </a:r>
            <a:r>
              <a:rPr lang="en-US" sz="1800" dirty="0"/>
              <a:t>and</a:t>
            </a:r>
            <a:r>
              <a:rPr lang="tr-TR" sz="1800" dirty="0"/>
              <a:t> </a:t>
            </a:r>
            <a:r>
              <a:rPr lang="en-US" sz="1800" dirty="0"/>
              <a:t>drugs</a:t>
            </a:r>
            <a:r>
              <a:rPr lang="tr-TR" sz="1800" dirty="0"/>
              <a:t> </a:t>
            </a:r>
            <a:r>
              <a:rPr lang="en-US" sz="1800" dirty="0"/>
              <a:t>were</a:t>
            </a:r>
            <a:r>
              <a:rPr lang="tr-TR" sz="1800" dirty="0"/>
              <a:t> </a:t>
            </a:r>
            <a:r>
              <a:rPr lang="en-US" sz="1800" dirty="0"/>
              <a:t>released.</a:t>
            </a:r>
          </a:p>
        </p:txBody>
      </p:sp>
    </p:spTree>
    <p:extLst>
      <p:ext uri="{BB962C8B-B14F-4D97-AF65-F5344CB8AC3E}">
        <p14:creationId xmlns:p14="http://schemas.microsoft.com/office/powerpoint/2010/main" val="1027317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73DE2CFE-42F2-48F0-8706-5264E012B1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E6FFAAA8-1341-4179-BCA3-6CBBEF49D07F}"/>
              </a:ext>
            </a:extLst>
          </p:cNvPr>
          <p:cNvSpPr>
            <a:spLocks noGrp="1"/>
          </p:cNvSpPr>
          <p:nvPr>
            <p:ph type="title"/>
          </p:nvPr>
        </p:nvSpPr>
        <p:spPr>
          <a:xfrm>
            <a:off x="966952" y="1204108"/>
            <a:ext cx="2669406" cy="1781175"/>
          </a:xfrm>
        </p:spPr>
        <p:txBody>
          <a:bodyPr>
            <a:normAutofit/>
          </a:bodyPr>
          <a:lstStyle/>
          <a:p>
            <a:r>
              <a:rPr lang="tr-TR" sz="2700">
                <a:solidFill>
                  <a:srgbClr val="FFFFFF"/>
                </a:solidFill>
              </a:rPr>
              <a:t/>
            </a:r>
            <a:br>
              <a:rPr lang="tr-TR" sz="2700">
                <a:solidFill>
                  <a:srgbClr val="FFFFFF"/>
                </a:solidFill>
              </a:rPr>
            </a:br>
            <a:r>
              <a:rPr lang="tr-TR" sz="2700">
                <a:solidFill>
                  <a:srgbClr val="FFFFFF"/>
                </a:solidFill>
              </a:rPr>
              <a:t>5- Mechanical-Responsive MNPs</a:t>
            </a:r>
            <a:br>
              <a:rPr lang="tr-TR" sz="2700">
                <a:solidFill>
                  <a:srgbClr val="FFFFFF"/>
                </a:solidFill>
              </a:rPr>
            </a:br>
            <a:endParaRPr lang="tr-TR" sz="2700">
              <a:solidFill>
                <a:srgbClr val="FFFFFF"/>
              </a:solidFill>
            </a:endParaRPr>
          </a:p>
        </p:txBody>
      </p:sp>
      <p:sp>
        <p:nvSpPr>
          <p:cNvPr id="8" name="Content Placeholder 7">
            <a:extLst>
              <a:ext uri="{FF2B5EF4-FFF2-40B4-BE49-F238E27FC236}">
                <a16:creationId xmlns:a16="http://schemas.microsoft.com/office/drawing/2014/main" id="{1ADAE231-F6C3-4679-8E7D-4ED6E5DC99EB}"/>
              </a:ext>
            </a:extLst>
          </p:cNvPr>
          <p:cNvSpPr>
            <a:spLocks noGrp="1"/>
          </p:cNvSpPr>
          <p:nvPr>
            <p:ph idx="1"/>
          </p:nvPr>
        </p:nvSpPr>
        <p:spPr>
          <a:xfrm>
            <a:off x="966951" y="3355130"/>
            <a:ext cx="2669407" cy="2427333"/>
          </a:xfrm>
        </p:spPr>
        <p:txBody>
          <a:bodyPr>
            <a:normAutofit/>
          </a:bodyPr>
          <a:lstStyle/>
          <a:p>
            <a:r>
              <a:rPr lang="tr-TR" sz="1600" dirty="0"/>
              <a:t>B</a:t>
            </a:r>
            <a:r>
              <a:rPr lang="en-US" sz="1600" dirty="0" err="1"/>
              <a:t>ased</a:t>
            </a:r>
            <a:r>
              <a:rPr lang="en-US" sz="1600" dirty="0"/>
              <a:t> on the assembly and disassembly of </a:t>
            </a:r>
            <a:r>
              <a:rPr lang="en-US" sz="1600" dirty="0" err="1"/>
              <a:t>mechano</a:t>
            </a:r>
            <a:r>
              <a:rPr lang="tr-TR" sz="1600" dirty="0"/>
              <a:t>-</a:t>
            </a:r>
            <a:r>
              <a:rPr lang="en-US" sz="1600" dirty="0"/>
              <a:t>responsive molecule</a:t>
            </a:r>
            <a:r>
              <a:rPr lang="tr-TR" sz="1600" dirty="0"/>
              <a:t>s</a:t>
            </a:r>
            <a:r>
              <a:rPr lang="en-US" sz="1600" dirty="0"/>
              <a:t> with applied physical</a:t>
            </a:r>
            <a:r>
              <a:rPr lang="tr-TR" sz="1600" dirty="0"/>
              <a:t> </a:t>
            </a:r>
            <a:r>
              <a:rPr lang="en-US" sz="1600" dirty="0"/>
              <a:t>stimuli</a:t>
            </a:r>
            <a:r>
              <a:rPr lang="tr-TR" sz="1600" dirty="0"/>
              <a:t> </a:t>
            </a:r>
            <a:r>
              <a:rPr lang="tr-TR" sz="1600" dirty="0" err="1"/>
              <a:t>such</a:t>
            </a:r>
            <a:r>
              <a:rPr lang="tr-TR" sz="1600" dirty="0"/>
              <a:t> as </a:t>
            </a:r>
            <a:r>
              <a:rPr lang="en-US" sz="1600" dirty="0"/>
              <a:t>pressure</a:t>
            </a:r>
            <a:r>
              <a:rPr lang="tr-TR" sz="1600" dirty="0"/>
              <a:t>, </a:t>
            </a:r>
            <a:r>
              <a:rPr lang="tr-TR" sz="1600" dirty="0" err="1"/>
              <a:t>shear</a:t>
            </a:r>
            <a:r>
              <a:rPr lang="tr-TR" sz="1600" dirty="0"/>
              <a:t> </a:t>
            </a:r>
            <a:r>
              <a:rPr lang="tr-TR" sz="1600" dirty="0" err="1"/>
              <a:t>stress</a:t>
            </a:r>
            <a:r>
              <a:rPr lang="tr-TR" sz="1600" dirty="0"/>
              <a:t>, </a:t>
            </a:r>
            <a:r>
              <a:rPr lang="tr-TR" sz="1600" dirty="0" err="1"/>
              <a:t>compressive</a:t>
            </a:r>
            <a:r>
              <a:rPr lang="tr-TR" sz="1600" dirty="0"/>
              <a:t> </a:t>
            </a:r>
            <a:r>
              <a:rPr lang="tr-TR" sz="1600" dirty="0" err="1"/>
              <a:t>force</a:t>
            </a:r>
            <a:r>
              <a:rPr lang="tr-TR" sz="1600" dirty="0"/>
              <a:t>, tensile </a:t>
            </a:r>
            <a:r>
              <a:rPr lang="tr-TR" sz="1600" dirty="0" err="1"/>
              <a:t>force</a:t>
            </a:r>
            <a:r>
              <a:rPr lang="tr-TR" sz="1600" dirty="0"/>
              <a:t> </a:t>
            </a:r>
            <a:r>
              <a:rPr lang="tr-TR" sz="1600" dirty="0" err="1"/>
              <a:t>etc</a:t>
            </a:r>
            <a:r>
              <a:rPr lang="tr-TR" sz="1600" dirty="0"/>
              <a:t>.</a:t>
            </a:r>
            <a:endParaRPr lang="en-US" sz="1600" dirty="0"/>
          </a:p>
        </p:txBody>
      </p:sp>
      <p:pic>
        <p:nvPicPr>
          <p:cNvPr id="4" name="İçerik Yer Tutucusu 3">
            <a:extLst>
              <a:ext uri="{FF2B5EF4-FFF2-40B4-BE49-F238E27FC236}">
                <a16:creationId xmlns:a16="http://schemas.microsoft.com/office/drawing/2014/main" id="{21E0D1EB-2CBB-4E1D-9FB6-FE380693F543}"/>
              </a:ext>
            </a:extLst>
          </p:cNvPr>
          <p:cNvPicPr>
            <a:picLocks noChangeAspect="1"/>
          </p:cNvPicPr>
          <p:nvPr/>
        </p:nvPicPr>
        <p:blipFill>
          <a:blip r:embed="rId2"/>
          <a:stretch>
            <a:fillRect/>
          </a:stretch>
        </p:blipFill>
        <p:spPr>
          <a:xfrm>
            <a:off x="4662102" y="1667440"/>
            <a:ext cx="6903723" cy="3400083"/>
          </a:xfrm>
          <a:prstGeom prst="rect">
            <a:avLst/>
          </a:prstGeom>
        </p:spPr>
      </p:pic>
    </p:spTree>
    <p:extLst>
      <p:ext uri="{BB962C8B-B14F-4D97-AF65-F5344CB8AC3E}">
        <p14:creationId xmlns:p14="http://schemas.microsoft.com/office/powerpoint/2010/main" val="3612343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E967475B-D64E-4C65-B04E-AA4B0D3EC88E}"/>
              </a:ext>
            </a:extLst>
          </p:cNvPr>
          <p:cNvSpPr>
            <a:spLocks noGrp="1"/>
          </p:cNvSpPr>
          <p:nvPr>
            <p:ph type="title"/>
          </p:nvPr>
        </p:nvSpPr>
        <p:spPr>
          <a:xfrm>
            <a:off x="863029" y="1012004"/>
            <a:ext cx="3416158" cy="4795408"/>
          </a:xfrm>
        </p:spPr>
        <p:txBody>
          <a:bodyPr>
            <a:normAutofit/>
          </a:bodyPr>
          <a:lstStyle/>
          <a:p>
            <a:r>
              <a:rPr lang="tr-TR">
                <a:solidFill>
                  <a:srgbClr val="FFFFFF"/>
                </a:solidFill>
              </a:rPr>
              <a:t/>
            </a:r>
            <a:br>
              <a:rPr lang="tr-TR">
                <a:solidFill>
                  <a:srgbClr val="FFFFFF"/>
                </a:solidFill>
              </a:rPr>
            </a:br>
            <a:r>
              <a:rPr lang="tr-TR">
                <a:solidFill>
                  <a:srgbClr val="FFFFFF"/>
                </a:solidFill>
              </a:rPr>
              <a:t>6- Ultrasound-Responsive MNPs</a:t>
            </a:r>
            <a:br>
              <a:rPr lang="tr-TR">
                <a:solidFill>
                  <a:srgbClr val="FFFFFF"/>
                </a:solidFill>
              </a:rPr>
            </a:br>
            <a:endParaRPr lang="tr-TR">
              <a:solidFill>
                <a:srgbClr val="FFFFFF"/>
              </a:solidFill>
            </a:endParaRPr>
          </a:p>
        </p:txBody>
      </p:sp>
      <p:graphicFrame>
        <p:nvGraphicFramePr>
          <p:cNvPr id="12" name="İçerik Yer Tutucusu 2">
            <a:extLst>
              <a:ext uri="{FF2B5EF4-FFF2-40B4-BE49-F238E27FC236}">
                <a16:creationId xmlns:a16="http://schemas.microsoft.com/office/drawing/2014/main" id="{32225D91-3513-4262-9D33-D1608B5C735E}"/>
              </a:ext>
            </a:extLst>
          </p:cNvPr>
          <p:cNvGraphicFramePr>
            <a:graphicFrameLocks noGrp="1"/>
          </p:cNvGraphicFramePr>
          <p:nvPr>
            <p:ph idx="1"/>
            <p:extLst>
              <p:ext uri="{D42A27DB-BD31-4B8C-83A1-F6EECF244321}">
                <p14:modId xmlns:p14="http://schemas.microsoft.com/office/powerpoint/2010/main" val="35707757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2814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73DE2CFE-42F2-48F0-8706-5264E012B1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9CB3E86A-555F-4AA3-A311-95924FB4E257}"/>
              </a:ext>
            </a:extLst>
          </p:cNvPr>
          <p:cNvSpPr>
            <a:spLocks noGrp="1"/>
          </p:cNvSpPr>
          <p:nvPr>
            <p:ph type="title"/>
          </p:nvPr>
        </p:nvSpPr>
        <p:spPr>
          <a:xfrm>
            <a:off x="966952" y="1204108"/>
            <a:ext cx="2669406" cy="1781175"/>
          </a:xfrm>
        </p:spPr>
        <p:txBody>
          <a:bodyPr>
            <a:normAutofit/>
          </a:bodyPr>
          <a:lstStyle/>
          <a:p>
            <a:r>
              <a:rPr lang="tr-TR" sz="3200">
                <a:solidFill>
                  <a:srgbClr val="FFFFFF"/>
                </a:solidFill>
              </a:rPr>
              <a:t>Microbubbles </a:t>
            </a:r>
          </a:p>
        </p:txBody>
      </p:sp>
      <p:sp>
        <p:nvSpPr>
          <p:cNvPr id="8" name="Content Placeholder 7">
            <a:extLst>
              <a:ext uri="{FF2B5EF4-FFF2-40B4-BE49-F238E27FC236}">
                <a16:creationId xmlns:a16="http://schemas.microsoft.com/office/drawing/2014/main" id="{67792696-FD68-42D8-933D-98F3FB5F1316}"/>
              </a:ext>
            </a:extLst>
          </p:cNvPr>
          <p:cNvSpPr>
            <a:spLocks noGrp="1"/>
          </p:cNvSpPr>
          <p:nvPr>
            <p:ph idx="1"/>
          </p:nvPr>
        </p:nvSpPr>
        <p:spPr>
          <a:xfrm>
            <a:off x="966951" y="3355130"/>
            <a:ext cx="2669407" cy="2427333"/>
          </a:xfrm>
        </p:spPr>
        <p:txBody>
          <a:bodyPr>
            <a:normAutofit/>
          </a:bodyPr>
          <a:lstStyle/>
          <a:p>
            <a:r>
              <a:rPr lang="tr-TR" sz="2400" dirty="0"/>
              <a:t>A </a:t>
            </a:r>
            <a:r>
              <a:rPr lang="tr-TR" sz="2400" dirty="0" err="1"/>
              <a:t>microbubbles</a:t>
            </a:r>
            <a:r>
              <a:rPr lang="tr-TR" sz="2400" dirty="0"/>
              <a:t> </a:t>
            </a:r>
            <a:r>
              <a:rPr lang="tr-TR" sz="2400" dirty="0" err="1"/>
              <a:t>consists</a:t>
            </a:r>
            <a:r>
              <a:rPr lang="tr-TR" sz="2400" dirty="0"/>
              <a:t> of a </a:t>
            </a:r>
            <a:r>
              <a:rPr lang="tr-TR" sz="2400" dirty="0" err="1"/>
              <a:t>gas</a:t>
            </a:r>
            <a:r>
              <a:rPr lang="tr-TR" sz="2400" dirty="0"/>
              <a:t> </a:t>
            </a:r>
            <a:r>
              <a:rPr lang="tr-TR" sz="2400" dirty="0" err="1"/>
              <a:t>core</a:t>
            </a:r>
            <a:r>
              <a:rPr lang="tr-TR" sz="2400" dirty="0"/>
              <a:t> and a </a:t>
            </a:r>
            <a:r>
              <a:rPr lang="tr-TR" sz="2400" dirty="0" err="1"/>
              <a:t>shell</a:t>
            </a:r>
            <a:r>
              <a:rPr lang="tr-TR" sz="2400" dirty="0"/>
              <a:t>.</a:t>
            </a:r>
          </a:p>
          <a:p>
            <a:r>
              <a:rPr lang="tr-TR" sz="2400" dirty="0" err="1"/>
              <a:t>Microfluidic</a:t>
            </a:r>
            <a:r>
              <a:rPr lang="tr-TR" sz="2400" dirty="0"/>
              <a:t> </a:t>
            </a:r>
            <a:r>
              <a:rPr lang="tr-TR" sz="2400" dirty="0" err="1"/>
              <a:t>Technology</a:t>
            </a:r>
            <a:endParaRPr lang="en-US" sz="2400" dirty="0"/>
          </a:p>
        </p:txBody>
      </p:sp>
      <p:pic>
        <p:nvPicPr>
          <p:cNvPr id="4" name="İçerik Yer Tutucusu 3">
            <a:extLst>
              <a:ext uri="{FF2B5EF4-FFF2-40B4-BE49-F238E27FC236}">
                <a16:creationId xmlns:a16="http://schemas.microsoft.com/office/drawing/2014/main" id="{A5C1CADD-80BC-4038-B21E-27505E251729}"/>
              </a:ext>
            </a:extLst>
          </p:cNvPr>
          <p:cNvPicPr>
            <a:picLocks noChangeAspect="1"/>
          </p:cNvPicPr>
          <p:nvPr/>
        </p:nvPicPr>
        <p:blipFill>
          <a:blip r:embed="rId2"/>
          <a:stretch>
            <a:fillRect/>
          </a:stretch>
        </p:blipFill>
        <p:spPr>
          <a:xfrm>
            <a:off x="5255997" y="952500"/>
            <a:ext cx="5715932" cy="4829963"/>
          </a:xfrm>
          <a:prstGeom prst="rect">
            <a:avLst/>
          </a:prstGeom>
        </p:spPr>
      </p:pic>
    </p:spTree>
    <p:extLst>
      <p:ext uri="{BB962C8B-B14F-4D97-AF65-F5344CB8AC3E}">
        <p14:creationId xmlns:p14="http://schemas.microsoft.com/office/powerpoint/2010/main" val="497504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C9A9DA9-7DC8-488B-A882-123947B0F3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19">
            <a:extLst>
              <a:ext uri="{FF2B5EF4-FFF2-40B4-BE49-F238E27FC236}">
                <a16:creationId xmlns:a16="http://schemas.microsoft.com/office/drawing/2014/main" id="{57F6BDD4-E066-4008-8011-6CC31AEB45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FEFEF"/>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32C97D65-4AFF-4EEA-9D43-9A67450F4652}"/>
              </a:ext>
            </a:extLst>
          </p:cNvPr>
          <p:cNvSpPr>
            <a:spLocks noGrp="1"/>
          </p:cNvSpPr>
          <p:nvPr>
            <p:ph type="title"/>
          </p:nvPr>
        </p:nvSpPr>
        <p:spPr>
          <a:xfrm>
            <a:off x="841247" y="978619"/>
            <a:ext cx="3410712" cy="1106424"/>
          </a:xfrm>
        </p:spPr>
        <p:txBody>
          <a:bodyPr>
            <a:normAutofit/>
          </a:bodyPr>
          <a:lstStyle/>
          <a:p>
            <a:r>
              <a:rPr lang="tr-TR" sz="2800" dirty="0" err="1"/>
              <a:t>Example</a:t>
            </a:r>
            <a:r>
              <a:rPr lang="tr-TR" sz="2800" dirty="0"/>
              <a:t> : </a:t>
            </a:r>
            <a:r>
              <a:rPr lang="tr-TR" sz="2800" dirty="0" err="1"/>
              <a:t>Au</a:t>
            </a:r>
            <a:r>
              <a:rPr lang="tr-TR" sz="2800" dirty="0"/>
              <a:t> </a:t>
            </a:r>
            <a:r>
              <a:rPr lang="tr-TR" sz="2800" dirty="0" err="1"/>
              <a:t>Nanocages</a:t>
            </a:r>
            <a:endParaRPr lang="tr-TR" sz="2800" dirty="0"/>
          </a:p>
        </p:txBody>
      </p:sp>
      <p:sp>
        <p:nvSpPr>
          <p:cNvPr id="22" name="Rectangle 21">
            <a:extLst>
              <a:ext uri="{FF2B5EF4-FFF2-40B4-BE49-F238E27FC236}">
                <a16:creationId xmlns:a16="http://schemas.microsoft.com/office/drawing/2014/main" id="{2711A8FB-68FC-45FC-B01E-38F809E2D4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2A865FE3-5FC9-4049-87CF-30019C46C0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Content Placeholder 7">
            <a:extLst>
              <a:ext uri="{FF2B5EF4-FFF2-40B4-BE49-F238E27FC236}">
                <a16:creationId xmlns:a16="http://schemas.microsoft.com/office/drawing/2014/main" id="{300405A8-6A3E-4CBE-BA2B-B1210417C1AA}"/>
              </a:ext>
            </a:extLst>
          </p:cNvPr>
          <p:cNvSpPr>
            <a:spLocks noGrp="1"/>
          </p:cNvSpPr>
          <p:nvPr>
            <p:ph idx="1"/>
          </p:nvPr>
        </p:nvSpPr>
        <p:spPr>
          <a:xfrm>
            <a:off x="841248" y="2252870"/>
            <a:ext cx="3412219" cy="3560251"/>
          </a:xfrm>
        </p:spPr>
        <p:txBody>
          <a:bodyPr>
            <a:normAutofit/>
          </a:bodyPr>
          <a:lstStyle/>
          <a:p>
            <a:r>
              <a:rPr lang="tr-TR" sz="1700" dirty="0" err="1"/>
              <a:t>Encapsulating</a:t>
            </a:r>
            <a:r>
              <a:rPr lang="tr-TR" sz="1700" dirty="0"/>
              <a:t> </a:t>
            </a:r>
            <a:r>
              <a:rPr lang="tr-TR" sz="1700" dirty="0" err="1"/>
              <a:t>anticancer</a:t>
            </a:r>
            <a:r>
              <a:rPr lang="tr-TR" sz="1700" dirty="0"/>
              <a:t> </a:t>
            </a:r>
            <a:r>
              <a:rPr lang="tr-TR" sz="1700" dirty="0" err="1"/>
              <a:t>drugs</a:t>
            </a:r>
            <a:r>
              <a:rPr lang="tr-TR" sz="1700" dirty="0"/>
              <a:t> and </a:t>
            </a:r>
            <a:r>
              <a:rPr lang="tr-TR" sz="1700" dirty="0" err="1"/>
              <a:t>phase-change</a:t>
            </a:r>
            <a:r>
              <a:rPr lang="tr-TR" sz="1700" dirty="0"/>
              <a:t> </a:t>
            </a:r>
            <a:r>
              <a:rPr lang="tr-TR" sz="1700" dirty="0" err="1"/>
              <a:t>materials</a:t>
            </a:r>
            <a:r>
              <a:rPr lang="tr-TR" sz="1700" dirty="0"/>
              <a:t>(PCM)</a:t>
            </a:r>
          </a:p>
          <a:p>
            <a:r>
              <a:rPr lang="tr-TR" sz="1700" dirty="0"/>
              <a:t>US t</a:t>
            </a:r>
            <a:r>
              <a:rPr lang="en-US" sz="1700" dirty="0" err="1"/>
              <a:t>ransfer</a:t>
            </a:r>
            <a:r>
              <a:rPr lang="tr-TR" sz="1700" dirty="0"/>
              <a:t>s</a:t>
            </a:r>
            <a:r>
              <a:rPr lang="en-US" sz="1700" dirty="0"/>
              <a:t> acoustic energy in the focal site to raise the temperature rapidly </a:t>
            </a:r>
            <a:endParaRPr lang="tr-TR" sz="1700" dirty="0"/>
          </a:p>
          <a:p>
            <a:r>
              <a:rPr lang="tr-TR" sz="1700" dirty="0"/>
              <a:t>T</a:t>
            </a:r>
            <a:r>
              <a:rPr lang="en-US" sz="1700" dirty="0"/>
              <a:t>he PCM inside the cages would be melted </a:t>
            </a:r>
            <a:endParaRPr lang="tr-TR" sz="1700" dirty="0"/>
          </a:p>
          <a:p>
            <a:r>
              <a:rPr lang="en-US" sz="1700" dirty="0"/>
              <a:t>the ﬂuid PCM would escape from the interiors of nanocages </a:t>
            </a:r>
            <a:endParaRPr lang="tr-TR" sz="1700" dirty="0"/>
          </a:p>
          <a:p>
            <a:r>
              <a:rPr lang="tr-TR" sz="1700" dirty="0"/>
              <a:t>And r</a:t>
            </a:r>
            <a:r>
              <a:rPr lang="en-US" sz="1700" dirty="0" err="1"/>
              <a:t>elease</a:t>
            </a:r>
            <a:r>
              <a:rPr lang="en-US" sz="1700" dirty="0"/>
              <a:t> the encapsulated small molecule drugs into the surrounding medium</a:t>
            </a:r>
            <a:r>
              <a:rPr lang="tr-TR" sz="1700" dirty="0"/>
              <a:t>.</a:t>
            </a:r>
          </a:p>
          <a:p>
            <a:endParaRPr lang="en-US" sz="1700" dirty="0"/>
          </a:p>
        </p:txBody>
      </p:sp>
      <p:pic>
        <p:nvPicPr>
          <p:cNvPr id="5" name="Resim 4">
            <a:extLst>
              <a:ext uri="{FF2B5EF4-FFF2-40B4-BE49-F238E27FC236}">
                <a16:creationId xmlns:a16="http://schemas.microsoft.com/office/drawing/2014/main" id="{B054A744-AF6B-45A6-9AB2-8800728D8668}"/>
              </a:ext>
            </a:extLst>
          </p:cNvPr>
          <p:cNvPicPr>
            <a:picLocks noChangeAspect="1"/>
          </p:cNvPicPr>
          <p:nvPr/>
        </p:nvPicPr>
        <p:blipFill>
          <a:blip r:embed="rId2"/>
          <a:stretch>
            <a:fillRect/>
          </a:stretch>
        </p:blipFill>
        <p:spPr>
          <a:xfrm>
            <a:off x="5120640" y="699333"/>
            <a:ext cx="6656832" cy="5358749"/>
          </a:xfrm>
          <a:prstGeom prst="rect">
            <a:avLst/>
          </a:prstGeom>
        </p:spPr>
      </p:pic>
    </p:spTree>
    <p:extLst>
      <p:ext uri="{BB962C8B-B14F-4D97-AF65-F5344CB8AC3E}">
        <p14:creationId xmlns:p14="http://schemas.microsoft.com/office/powerpoint/2010/main" val="3342569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E5BFB3-1A1F-427E-826A-94DEBDA37AC0}"/>
              </a:ext>
            </a:extLst>
          </p:cNvPr>
          <p:cNvSpPr>
            <a:spLocks noGrp="1"/>
          </p:cNvSpPr>
          <p:nvPr>
            <p:ph type="ctrTitle"/>
          </p:nvPr>
        </p:nvSpPr>
        <p:spPr>
          <a:xfrm>
            <a:off x="838199" y="4525347"/>
            <a:ext cx="6801321" cy="1737360"/>
          </a:xfrm>
        </p:spPr>
        <p:txBody>
          <a:bodyPr anchor="ctr">
            <a:normAutofit/>
          </a:bodyPr>
          <a:lstStyle/>
          <a:p>
            <a:pPr algn="r"/>
            <a:r>
              <a:rPr lang="en-GB"/>
              <a:t>Chemical stimuli-responsive MNPs </a:t>
            </a:r>
          </a:p>
        </p:txBody>
      </p:sp>
      <p:sp>
        <p:nvSpPr>
          <p:cNvPr id="3" name="Subtitle 2">
            <a:extLst>
              <a:ext uri="{FF2B5EF4-FFF2-40B4-BE49-F238E27FC236}">
                <a16:creationId xmlns:a16="http://schemas.microsoft.com/office/drawing/2014/main" id="{0CC96B29-A3A7-4C40-8212-A8BE5AFA8614}"/>
              </a:ext>
            </a:extLst>
          </p:cNvPr>
          <p:cNvSpPr>
            <a:spLocks noGrp="1"/>
          </p:cNvSpPr>
          <p:nvPr>
            <p:ph type="subTitle" idx="1"/>
          </p:nvPr>
        </p:nvSpPr>
        <p:spPr>
          <a:xfrm>
            <a:off x="7961258" y="4525347"/>
            <a:ext cx="3258675" cy="1737360"/>
          </a:xfrm>
        </p:spPr>
        <p:txBody>
          <a:bodyPr anchor="ctr">
            <a:normAutofit/>
          </a:bodyPr>
          <a:lstStyle/>
          <a:p>
            <a:pPr algn="l"/>
            <a:r>
              <a:rPr lang="en-GB" dirty="0"/>
              <a:t>pH-Responsive MNPs</a:t>
            </a:r>
          </a:p>
          <a:p>
            <a:pPr algn="l"/>
            <a:r>
              <a:rPr lang="en-GB" dirty="0"/>
              <a:t>Redox-responsive MNPs</a:t>
            </a:r>
          </a:p>
        </p:txBody>
      </p:sp>
      <p:sp>
        <p:nvSpPr>
          <p:cNvPr id="10" name="Oval 9">
            <a:extLst>
              <a:ext uri="{FF2B5EF4-FFF2-40B4-BE49-F238E27FC236}">
                <a16:creationId xmlns:a16="http://schemas.microsoft.com/office/drawing/2014/main" id="{6437D937-A7F1-4011-92B4-328E5BE1B1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672F332-AF08-46C6-94F0-77684310D7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1023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829B43C-2DFB-4062-AF71-3191FB9F30E0}"/>
              </a:ext>
            </a:extLst>
          </p:cNvPr>
          <p:cNvSpPr txBox="1"/>
          <p:nvPr/>
        </p:nvSpPr>
        <p:spPr>
          <a:xfrm>
            <a:off x="546351" y="1276783"/>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dirty="0">
                <a:solidFill>
                  <a:srgbClr val="FFFFFF"/>
                </a:solidFill>
                <a:latin typeface="+mj-lt"/>
                <a:ea typeface="+mj-ea"/>
                <a:cs typeface="+mj-cs"/>
              </a:rPr>
              <a:t>pH-Responsive MNPs</a:t>
            </a:r>
          </a:p>
          <a:p>
            <a:pPr algn="ctr">
              <a:lnSpc>
                <a:spcPct val="90000"/>
              </a:lnSpc>
              <a:spcBef>
                <a:spcPct val="0"/>
              </a:spcBef>
              <a:spcAft>
                <a:spcPts val="600"/>
              </a:spcAft>
            </a:pPr>
            <a:endParaRPr lang="en-US" sz="5400" dirty="0">
              <a:solidFill>
                <a:srgbClr val="FFFFFF"/>
              </a:solidFill>
              <a:latin typeface="+mj-lt"/>
              <a:ea typeface="+mj-ea"/>
              <a:cs typeface="+mj-cs"/>
            </a:endParaRP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8553" y="2207230"/>
            <a:ext cx="3255390" cy="4459438"/>
          </a:xfrm>
          <a:prstGeom prst="rect">
            <a:avLst/>
          </a:prstGeom>
        </p:spPr>
      </p:pic>
      <p:cxnSp>
        <p:nvCxnSpPr>
          <p:cNvPr id="14" name="Straight Connector 13">
            <a:extLst>
              <a:ext uri="{FF2B5EF4-FFF2-40B4-BE49-F238E27FC236}">
                <a16:creationId xmlns:a16="http://schemas.microsoft.com/office/drawing/2014/main" id="{DB146403-F3D6-484B-B2ED-97F9565D037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8963" y="2370139"/>
            <a:ext cx="5739677" cy="3917329"/>
          </a:xfrm>
          <a:prstGeom prst="rect">
            <a:avLst/>
          </a:prstGeom>
        </p:spPr>
      </p:pic>
      <p:sp>
        <p:nvSpPr>
          <p:cNvPr id="3" name="TextBox 2">
            <a:extLst>
              <a:ext uri="{FF2B5EF4-FFF2-40B4-BE49-F238E27FC236}">
                <a16:creationId xmlns:a16="http://schemas.microsoft.com/office/drawing/2014/main" id="{C00DF577-6C4A-4E7A-ADF9-939117D46D43}"/>
              </a:ext>
            </a:extLst>
          </p:cNvPr>
          <p:cNvSpPr txBox="1"/>
          <p:nvPr/>
        </p:nvSpPr>
        <p:spPr>
          <a:xfrm>
            <a:off x="4340772" y="1621338"/>
            <a:ext cx="3626069" cy="369332"/>
          </a:xfrm>
          <a:prstGeom prst="rect">
            <a:avLst/>
          </a:prstGeom>
          <a:noFill/>
        </p:spPr>
        <p:txBody>
          <a:bodyPr wrap="square" rtlCol="0">
            <a:spAutoFit/>
          </a:bodyPr>
          <a:lstStyle/>
          <a:p>
            <a:r>
              <a:rPr lang="en-GB" dirty="0">
                <a:solidFill>
                  <a:schemeClr val="bg1"/>
                </a:solidFill>
              </a:rPr>
              <a:t>Delivery of protein and peptide drug</a:t>
            </a:r>
          </a:p>
        </p:txBody>
      </p:sp>
    </p:spTree>
    <p:extLst>
      <p:ext uri="{BB962C8B-B14F-4D97-AF65-F5344CB8AC3E}">
        <p14:creationId xmlns:p14="http://schemas.microsoft.com/office/powerpoint/2010/main" val="3161859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30B25DF3-607C-4C91-B323-7C6E9AFE5F02}"/>
              </a:ext>
            </a:extLst>
          </p:cNvPr>
          <p:cNvSpPr>
            <a:spLocks noGrp="1"/>
          </p:cNvSpPr>
          <p:nvPr>
            <p:ph type="title"/>
          </p:nvPr>
        </p:nvSpPr>
        <p:spPr/>
        <p:txBody>
          <a:bodyPr/>
          <a:lstStyle/>
          <a:p>
            <a:r>
              <a:rPr lang="tr-TR" dirty="0"/>
              <a:t>Micro/</a:t>
            </a:r>
            <a:r>
              <a:rPr lang="tr-TR" dirty="0" err="1"/>
              <a:t>Nanoparticles</a:t>
            </a:r>
            <a:endParaRPr lang="tr-TR" dirty="0"/>
          </a:p>
        </p:txBody>
      </p:sp>
      <p:sp>
        <p:nvSpPr>
          <p:cNvPr id="3" name="İçerik Yer Tutucusu 2">
            <a:extLst>
              <a:ext uri="{FF2B5EF4-FFF2-40B4-BE49-F238E27FC236}">
                <a16:creationId xmlns:a16="http://schemas.microsoft.com/office/drawing/2014/main" id="{79D38928-8D8D-4EDD-BE00-A6C8B33EAC14}"/>
              </a:ext>
            </a:extLst>
          </p:cNvPr>
          <p:cNvSpPr>
            <a:spLocks noGrp="1"/>
          </p:cNvSpPr>
          <p:nvPr>
            <p:ph sz="half" idx="1"/>
          </p:nvPr>
        </p:nvSpPr>
        <p:spPr/>
        <p:txBody>
          <a:bodyPr>
            <a:normAutofit fontScale="92500"/>
          </a:bodyPr>
          <a:lstStyle/>
          <a:p>
            <a:r>
              <a:rPr lang="tr-TR" dirty="0" err="1"/>
              <a:t>DDSs</a:t>
            </a:r>
            <a:r>
              <a:rPr lang="tr-TR" dirty="0"/>
              <a:t> </a:t>
            </a:r>
            <a:r>
              <a:rPr lang="tr-TR" dirty="0" err="1"/>
              <a:t>for</a:t>
            </a:r>
            <a:r>
              <a:rPr lang="tr-TR" dirty="0"/>
              <a:t> </a:t>
            </a:r>
            <a:r>
              <a:rPr lang="tr-TR" dirty="0" err="1"/>
              <a:t>targeted-delivery</a:t>
            </a:r>
            <a:r>
              <a:rPr lang="tr-TR" dirty="0"/>
              <a:t> and </a:t>
            </a:r>
            <a:r>
              <a:rPr lang="tr-TR" dirty="0" err="1"/>
              <a:t>controlled-release</a:t>
            </a:r>
            <a:r>
              <a:rPr lang="tr-TR" dirty="0"/>
              <a:t> of </a:t>
            </a:r>
            <a:r>
              <a:rPr lang="tr-TR" dirty="0" err="1"/>
              <a:t>drugs</a:t>
            </a:r>
            <a:r>
              <a:rPr lang="tr-TR" dirty="0"/>
              <a:t> and </a:t>
            </a:r>
            <a:r>
              <a:rPr lang="tr-TR" dirty="0" err="1"/>
              <a:t>other</a:t>
            </a:r>
            <a:r>
              <a:rPr lang="tr-TR" dirty="0"/>
              <a:t> </a:t>
            </a:r>
            <a:r>
              <a:rPr lang="tr-TR" dirty="0" err="1"/>
              <a:t>cargos</a:t>
            </a:r>
            <a:r>
              <a:rPr lang="tr-TR" dirty="0"/>
              <a:t> </a:t>
            </a:r>
            <a:r>
              <a:rPr lang="tr-TR" dirty="0" err="1"/>
              <a:t>such</a:t>
            </a:r>
            <a:r>
              <a:rPr lang="tr-TR" dirty="0"/>
              <a:t> as gene, </a:t>
            </a:r>
            <a:r>
              <a:rPr lang="tr-TR" dirty="0" err="1"/>
              <a:t>nucleic</a:t>
            </a:r>
            <a:r>
              <a:rPr lang="tr-TR" dirty="0"/>
              <a:t> </a:t>
            </a:r>
            <a:r>
              <a:rPr lang="tr-TR" dirty="0" err="1"/>
              <a:t>acid</a:t>
            </a:r>
            <a:r>
              <a:rPr lang="tr-TR" dirty="0"/>
              <a:t> </a:t>
            </a:r>
            <a:r>
              <a:rPr lang="tr-TR" dirty="0" err="1"/>
              <a:t>etc</a:t>
            </a:r>
            <a:r>
              <a:rPr lang="tr-TR" dirty="0"/>
              <a:t>.</a:t>
            </a:r>
          </a:p>
          <a:p>
            <a:r>
              <a:rPr lang="tr-TR" dirty="0" err="1"/>
              <a:t>DDSs</a:t>
            </a:r>
            <a:r>
              <a:rPr lang="tr-TR" dirty="0"/>
              <a:t> </a:t>
            </a:r>
            <a:r>
              <a:rPr lang="tr-TR" dirty="0" err="1"/>
              <a:t>must</a:t>
            </a:r>
            <a:r>
              <a:rPr lang="tr-TR" dirty="0"/>
              <a:t> be site-</a:t>
            </a:r>
            <a:r>
              <a:rPr lang="tr-TR" dirty="0" err="1"/>
              <a:t>spesific</a:t>
            </a:r>
            <a:r>
              <a:rPr lang="tr-TR" dirty="0"/>
              <a:t> and time </a:t>
            </a:r>
            <a:r>
              <a:rPr lang="tr-TR" dirty="0" err="1"/>
              <a:t>released</a:t>
            </a:r>
            <a:r>
              <a:rPr lang="tr-TR" dirty="0"/>
              <a:t> </a:t>
            </a:r>
            <a:r>
              <a:rPr lang="tr-TR" dirty="0" err="1"/>
              <a:t>control</a:t>
            </a:r>
            <a:r>
              <a:rPr lang="tr-TR" dirty="0"/>
              <a:t>.</a:t>
            </a:r>
          </a:p>
          <a:p>
            <a:r>
              <a:rPr lang="en-US" dirty="0"/>
              <a:t> </a:t>
            </a:r>
            <a:r>
              <a:rPr lang="en-US" dirty="0" err="1"/>
              <a:t>Thes</a:t>
            </a:r>
            <a:r>
              <a:rPr lang="tr-TR" dirty="0"/>
              <a:t>e</a:t>
            </a:r>
            <a:r>
              <a:rPr lang="en-US" dirty="0"/>
              <a:t> MNPs </a:t>
            </a:r>
            <a:r>
              <a:rPr lang="tr-TR" dirty="0" err="1"/>
              <a:t>designed</a:t>
            </a:r>
            <a:r>
              <a:rPr lang="en-US" dirty="0"/>
              <a:t> to be responsive to pH variations, redox potential, enzymatic activation, thermal gradients, magnetic fields, light, and ultrasound (US</a:t>
            </a:r>
            <a:r>
              <a:rPr lang="tr-TR" dirty="0"/>
              <a:t>) </a:t>
            </a:r>
            <a:r>
              <a:rPr lang="tr-TR" dirty="0" err="1"/>
              <a:t>etc</a:t>
            </a:r>
            <a:r>
              <a:rPr lang="tr-TR" dirty="0"/>
              <a:t>.</a:t>
            </a:r>
          </a:p>
          <a:p>
            <a:endParaRPr lang="tr-TR" dirty="0"/>
          </a:p>
          <a:p>
            <a:pPr marL="0" indent="0">
              <a:buNone/>
            </a:pPr>
            <a:endParaRPr lang="tr-TR" dirty="0"/>
          </a:p>
          <a:p>
            <a:endParaRPr lang="tr-TR" dirty="0"/>
          </a:p>
        </p:txBody>
      </p:sp>
      <p:sp>
        <p:nvSpPr>
          <p:cNvPr id="6" name="İçerik Yer Tutucusu 5">
            <a:extLst>
              <a:ext uri="{FF2B5EF4-FFF2-40B4-BE49-F238E27FC236}">
                <a16:creationId xmlns:a16="http://schemas.microsoft.com/office/drawing/2014/main" id="{94FCC28C-297F-4A6C-9825-4FE3CD770043}"/>
              </a:ext>
            </a:extLst>
          </p:cNvPr>
          <p:cNvSpPr>
            <a:spLocks noGrp="1"/>
          </p:cNvSpPr>
          <p:nvPr>
            <p:ph sz="half" idx="2"/>
          </p:nvPr>
        </p:nvSpPr>
        <p:spPr/>
        <p:txBody>
          <a:bodyPr>
            <a:normAutofit fontScale="92500"/>
          </a:bodyPr>
          <a:lstStyle/>
          <a:p>
            <a:endParaRPr lang="tr-TR"/>
          </a:p>
        </p:txBody>
      </p:sp>
      <p:pic>
        <p:nvPicPr>
          <p:cNvPr id="4" name="Resim 3">
            <a:extLst>
              <a:ext uri="{FF2B5EF4-FFF2-40B4-BE49-F238E27FC236}">
                <a16:creationId xmlns:a16="http://schemas.microsoft.com/office/drawing/2014/main" id="{21942540-904B-4629-82B2-B84865ABF5E2}"/>
              </a:ext>
            </a:extLst>
          </p:cNvPr>
          <p:cNvPicPr>
            <a:picLocks noChangeAspect="1"/>
          </p:cNvPicPr>
          <p:nvPr/>
        </p:nvPicPr>
        <p:blipFill>
          <a:blip r:embed="rId2"/>
          <a:stretch>
            <a:fillRect/>
          </a:stretch>
        </p:blipFill>
        <p:spPr>
          <a:xfrm>
            <a:off x="6172200" y="1825624"/>
            <a:ext cx="5181600" cy="4351337"/>
          </a:xfrm>
          <a:prstGeom prst="rect">
            <a:avLst/>
          </a:prstGeom>
        </p:spPr>
      </p:pic>
    </p:spTree>
    <p:extLst>
      <p:ext uri="{BB962C8B-B14F-4D97-AF65-F5344CB8AC3E}">
        <p14:creationId xmlns:p14="http://schemas.microsoft.com/office/powerpoint/2010/main" val="395799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2A07643-CB70-4E7B-AC1C-F3E46142A0E3}"/>
              </a:ext>
            </a:extLst>
          </p:cNvPr>
          <p:cNvSpPr/>
          <p:nvPr/>
        </p:nvSpPr>
        <p:spPr>
          <a:xfrm>
            <a:off x="526073" y="1303584"/>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dirty="0">
                <a:solidFill>
                  <a:srgbClr val="FFFFFF"/>
                </a:solidFill>
                <a:latin typeface="+mj-lt"/>
                <a:ea typeface="+mj-ea"/>
                <a:cs typeface="+mj-cs"/>
              </a:rPr>
              <a:t>pH-Responsive MNPs</a:t>
            </a:r>
          </a:p>
          <a:p>
            <a:pPr algn="ctr">
              <a:lnSpc>
                <a:spcPct val="90000"/>
              </a:lnSpc>
              <a:spcBef>
                <a:spcPct val="0"/>
              </a:spcBef>
              <a:spcAft>
                <a:spcPts val="600"/>
              </a:spcAft>
            </a:pPr>
            <a:endParaRPr lang="en-US" sz="5400" dirty="0">
              <a:solidFill>
                <a:srgbClr val="FFFFFF"/>
              </a:solidFill>
              <a:latin typeface="+mj-lt"/>
              <a:ea typeface="+mj-ea"/>
              <a:cs typeface="+mj-cs"/>
            </a:endParaRP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567" y="2850240"/>
            <a:ext cx="5455917" cy="3150792"/>
          </a:xfrm>
          <a:prstGeom prst="rect">
            <a:avLst/>
          </a:prstGeom>
        </p:spPr>
      </p:pic>
      <p:cxnSp>
        <p:nvCxnSpPr>
          <p:cNvPr id="14" name="Straight Connector 13">
            <a:extLst>
              <a:ext uri="{FF2B5EF4-FFF2-40B4-BE49-F238E27FC236}">
                <a16:creationId xmlns:a16="http://schemas.microsoft.com/office/drawing/2014/main" id="{DB146403-F3D6-484B-B2ED-97F9565D037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5073" y="2888352"/>
            <a:ext cx="5455917" cy="3074569"/>
          </a:xfrm>
          <a:prstGeom prst="rect">
            <a:avLst/>
          </a:prstGeom>
        </p:spPr>
      </p:pic>
      <p:sp>
        <p:nvSpPr>
          <p:cNvPr id="8" name="TextBox 7">
            <a:extLst>
              <a:ext uri="{FF2B5EF4-FFF2-40B4-BE49-F238E27FC236}">
                <a16:creationId xmlns:a16="http://schemas.microsoft.com/office/drawing/2014/main" id="{644C02BE-E8F1-4E7A-A46C-C349ECFF875C}"/>
              </a:ext>
            </a:extLst>
          </p:cNvPr>
          <p:cNvSpPr txBox="1"/>
          <p:nvPr/>
        </p:nvSpPr>
        <p:spPr>
          <a:xfrm>
            <a:off x="4340772" y="1621338"/>
            <a:ext cx="3626069" cy="369332"/>
          </a:xfrm>
          <a:prstGeom prst="rect">
            <a:avLst/>
          </a:prstGeom>
          <a:noFill/>
        </p:spPr>
        <p:txBody>
          <a:bodyPr wrap="square" rtlCol="0">
            <a:spAutoFit/>
          </a:bodyPr>
          <a:lstStyle/>
          <a:p>
            <a:r>
              <a:rPr lang="en-GB" dirty="0">
                <a:solidFill>
                  <a:schemeClr val="bg1"/>
                </a:solidFill>
              </a:rPr>
              <a:t>Delivery of protein and peptide drug</a:t>
            </a:r>
          </a:p>
        </p:txBody>
      </p:sp>
    </p:spTree>
    <p:extLst>
      <p:ext uri="{BB962C8B-B14F-4D97-AF65-F5344CB8AC3E}">
        <p14:creationId xmlns:p14="http://schemas.microsoft.com/office/powerpoint/2010/main" val="1640918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8103" y="1158319"/>
            <a:ext cx="5774040" cy="5080509"/>
          </a:xfrm>
          <a:prstGeom prst="rect">
            <a:avLst/>
          </a:prstGeom>
        </p:spPr>
      </p:pic>
    </p:spTree>
    <p:extLst>
      <p:ext uri="{BB962C8B-B14F-4D97-AF65-F5344CB8AC3E}">
        <p14:creationId xmlns:p14="http://schemas.microsoft.com/office/powerpoint/2010/main" val="1441859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E8F65-389F-44CC-BCBB-1AF922EBB3B2}"/>
              </a:ext>
            </a:extLst>
          </p:cNvPr>
          <p:cNvSpPr>
            <a:spLocks noGrp="1"/>
          </p:cNvSpPr>
          <p:nvPr>
            <p:ph type="title"/>
          </p:nvPr>
        </p:nvSpPr>
        <p:spPr>
          <a:xfrm>
            <a:off x="838200" y="344104"/>
            <a:ext cx="10515600" cy="1325563"/>
          </a:xfrm>
        </p:spPr>
        <p:txBody>
          <a:bodyPr/>
          <a:lstStyle/>
          <a:p>
            <a:r>
              <a:rPr lang="en-GB" dirty="0"/>
              <a:t>pH-responsive MNPs</a:t>
            </a:r>
          </a:p>
        </p:txBody>
      </p:sp>
      <p:sp>
        <p:nvSpPr>
          <p:cNvPr id="3" name="Content Placeholder 2">
            <a:extLst>
              <a:ext uri="{FF2B5EF4-FFF2-40B4-BE49-F238E27FC236}">
                <a16:creationId xmlns:a16="http://schemas.microsoft.com/office/drawing/2014/main" id="{9C9FE1B9-E670-4501-A2D0-401139E1D6A5}"/>
              </a:ext>
            </a:extLst>
          </p:cNvPr>
          <p:cNvSpPr>
            <a:spLocks noGrp="1"/>
          </p:cNvSpPr>
          <p:nvPr>
            <p:ph idx="1"/>
          </p:nvPr>
        </p:nvSpPr>
        <p:spPr>
          <a:xfrm>
            <a:off x="838200" y="1825625"/>
            <a:ext cx="10050517" cy="2546678"/>
          </a:xfrm>
        </p:spPr>
        <p:txBody>
          <a:bodyPr>
            <a:normAutofit fontScale="92500" lnSpcReduction="20000"/>
          </a:bodyPr>
          <a:lstStyle/>
          <a:p>
            <a:r>
              <a:rPr lang="en-GB" dirty="0"/>
              <a:t>Fundamental mechanisms of designing:</a:t>
            </a:r>
          </a:p>
          <a:p>
            <a:pPr lvl="2"/>
            <a:r>
              <a:rPr lang="en-GB" dirty="0"/>
              <a:t>Protonation of the copolymers with the ionic groups ( charge conversion ) </a:t>
            </a:r>
          </a:p>
          <a:p>
            <a:pPr marL="1371600" lvl="3" indent="0">
              <a:buNone/>
            </a:pPr>
            <a:r>
              <a:rPr lang="en-GB" dirty="0"/>
              <a:t>Chitosan drug release in the intestinal environment </a:t>
            </a:r>
          </a:p>
          <a:p>
            <a:pPr lvl="2"/>
            <a:r>
              <a:rPr lang="en-GB" dirty="0"/>
              <a:t>Acid cleavable bonds ( breaking the covalent bond in acidic solution )</a:t>
            </a:r>
          </a:p>
          <a:p>
            <a:pPr marL="1371600" lvl="3" indent="0">
              <a:buNone/>
            </a:pPr>
            <a:r>
              <a:rPr lang="en-GB" dirty="0"/>
              <a:t>Acyl hydrazine , acetal/ketal, cis-</a:t>
            </a:r>
            <a:r>
              <a:rPr lang="en-GB" dirty="0" err="1"/>
              <a:t>acotinyl</a:t>
            </a:r>
            <a:r>
              <a:rPr lang="en-GB" dirty="0"/>
              <a:t> , imine, substituted trityl,  </a:t>
            </a:r>
            <a:r>
              <a:rPr lang="en-GB" dirty="0" err="1"/>
              <a:t>orthoester</a:t>
            </a:r>
            <a:r>
              <a:rPr lang="en-GB" dirty="0"/>
              <a:t> linkers </a:t>
            </a:r>
          </a:p>
          <a:p>
            <a:pPr marL="1371600" lvl="3" indent="0">
              <a:buNone/>
            </a:pPr>
            <a:r>
              <a:rPr lang="en-GB" dirty="0"/>
              <a:t>are pH-labile bonds</a:t>
            </a:r>
          </a:p>
          <a:p>
            <a:r>
              <a:rPr lang="en-GB" dirty="0"/>
              <a:t>Formulations used :</a:t>
            </a:r>
          </a:p>
          <a:p>
            <a:pPr lvl="2"/>
            <a:r>
              <a:rPr lang="en-GB" dirty="0"/>
              <a:t>Micelles, liposomes, polymersomes, protein Nano capsule, ( in organic ) mesoporous silica nanoparticles.	</a:t>
            </a:r>
          </a:p>
          <a:p>
            <a:pPr lvl="2"/>
            <a:endParaRPr lang="en-GB" dirty="0"/>
          </a:p>
        </p:txBody>
      </p:sp>
    </p:spTree>
    <p:extLst>
      <p:ext uri="{BB962C8B-B14F-4D97-AF65-F5344CB8AC3E}">
        <p14:creationId xmlns:p14="http://schemas.microsoft.com/office/powerpoint/2010/main" val="4060113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4427" y="597138"/>
            <a:ext cx="10257430" cy="808582"/>
          </a:xfrm>
        </p:spPr>
        <p:txBody>
          <a:bodyPr>
            <a:noAutofit/>
          </a:bodyPr>
          <a:lstStyle/>
          <a:p>
            <a:r>
              <a:rPr lang="tr-TR" sz="2800" dirty="0" err="1"/>
              <a:t>İonizable</a:t>
            </a:r>
            <a:r>
              <a:rPr lang="tr-TR" sz="2800" dirty="0"/>
              <a:t> PH </a:t>
            </a:r>
            <a:r>
              <a:rPr lang="tr-TR" sz="2800" dirty="0" err="1"/>
              <a:t>sensitive</a:t>
            </a:r>
            <a:r>
              <a:rPr lang="tr-TR" sz="2800" dirty="0"/>
              <a:t> </a:t>
            </a:r>
            <a:r>
              <a:rPr lang="tr-TR" sz="2800" dirty="0" err="1"/>
              <a:t>groups</a:t>
            </a:r>
            <a:r>
              <a:rPr lang="tr-TR" sz="2800" dirty="0"/>
              <a:t> </a:t>
            </a:r>
            <a:r>
              <a:rPr lang="tr-TR" sz="2800" dirty="0" err="1"/>
              <a:t>present</a:t>
            </a:r>
            <a:r>
              <a:rPr lang="tr-TR" sz="2800" dirty="0"/>
              <a:t> in </a:t>
            </a:r>
            <a:r>
              <a:rPr lang="tr-TR" sz="2800" dirty="0" err="1"/>
              <a:t>polymeric</a:t>
            </a:r>
            <a:r>
              <a:rPr lang="tr-TR" sz="2800" dirty="0"/>
              <a:t> </a:t>
            </a:r>
            <a:r>
              <a:rPr lang="tr-TR" sz="2800" dirty="0" err="1"/>
              <a:t>NPs</a:t>
            </a:r>
            <a:r>
              <a:rPr lang="tr-TR" sz="2800" dirty="0"/>
              <a:t>.</a:t>
            </a:r>
            <a:br>
              <a:rPr lang="tr-TR" sz="2800" dirty="0"/>
            </a:br>
            <a:endParaRPr lang="tr-TR" sz="2800" dirty="0"/>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8135" y="2540991"/>
            <a:ext cx="3097155" cy="1565110"/>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0474" y="1136825"/>
            <a:ext cx="3691348" cy="5306800"/>
          </a:xfrm>
          <a:prstGeom prst="rect">
            <a:avLst/>
          </a:prstGeom>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05720"/>
            <a:ext cx="4544059" cy="4563112"/>
          </a:xfrm>
          <a:prstGeom prst="rect">
            <a:avLst/>
          </a:prstGeom>
        </p:spPr>
      </p:pic>
      <p:sp>
        <p:nvSpPr>
          <p:cNvPr id="9" name="Metin kutusu 8"/>
          <p:cNvSpPr txBox="1"/>
          <p:nvPr/>
        </p:nvSpPr>
        <p:spPr>
          <a:xfrm>
            <a:off x="674427" y="6211669"/>
            <a:ext cx="3014351" cy="646331"/>
          </a:xfrm>
          <a:prstGeom prst="rect">
            <a:avLst/>
          </a:prstGeom>
          <a:noFill/>
        </p:spPr>
        <p:txBody>
          <a:bodyPr wrap="none" rtlCol="0">
            <a:spAutoFit/>
          </a:bodyPr>
          <a:lstStyle/>
          <a:p>
            <a:r>
              <a:rPr lang="tr-TR" dirty="0"/>
              <a:t>PH </a:t>
            </a:r>
            <a:r>
              <a:rPr lang="tr-TR" dirty="0" err="1"/>
              <a:t>responsive</a:t>
            </a:r>
            <a:r>
              <a:rPr lang="tr-TR" dirty="0"/>
              <a:t> </a:t>
            </a:r>
            <a:r>
              <a:rPr lang="tr-TR" dirty="0" err="1"/>
              <a:t>acidic</a:t>
            </a:r>
            <a:r>
              <a:rPr lang="tr-TR" dirty="0"/>
              <a:t> </a:t>
            </a:r>
            <a:r>
              <a:rPr lang="tr-TR" dirty="0" err="1"/>
              <a:t>polymers</a:t>
            </a:r>
            <a:endParaRPr lang="tr-TR" dirty="0"/>
          </a:p>
          <a:p>
            <a:endParaRPr lang="tr-TR" dirty="0"/>
          </a:p>
        </p:txBody>
      </p:sp>
      <p:sp>
        <p:nvSpPr>
          <p:cNvPr id="10" name="Metin kutusu 9"/>
          <p:cNvSpPr txBox="1"/>
          <p:nvPr/>
        </p:nvSpPr>
        <p:spPr>
          <a:xfrm>
            <a:off x="5279429" y="6443625"/>
            <a:ext cx="2953437" cy="646331"/>
          </a:xfrm>
          <a:prstGeom prst="rect">
            <a:avLst/>
          </a:prstGeom>
          <a:noFill/>
        </p:spPr>
        <p:txBody>
          <a:bodyPr wrap="none" rtlCol="0">
            <a:spAutoFit/>
          </a:bodyPr>
          <a:lstStyle/>
          <a:p>
            <a:r>
              <a:rPr lang="tr-TR" dirty="0"/>
              <a:t>PH </a:t>
            </a:r>
            <a:r>
              <a:rPr lang="tr-TR" dirty="0" err="1"/>
              <a:t>responsive</a:t>
            </a:r>
            <a:r>
              <a:rPr lang="tr-TR" dirty="0"/>
              <a:t> </a:t>
            </a:r>
            <a:r>
              <a:rPr lang="tr-TR" dirty="0" err="1"/>
              <a:t>basic</a:t>
            </a:r>
            <a:r>
              <a:rPr lang="tr-TR" dirty="0"/>
              <a:t> </a:t>
            </a:r>
            <a:r>
              <a:rPr lang="tr-TR" dirty="0" err="1"/>
              <a:t>polymers</a:t>
            </a:r>
            <a:endParaRPr lang="tr-TR" dirty="0"/>
          </a:p>
          <a:p>
            <a:endParaRPr lang="tr-TR" dirty="0"/>
          </a:p>
        </p:txBody>
      </p:sp>
      <p:sp>
        <p:nvSpPr>
          <p:cNvPr id="11" name="Metin kutusu 10"/>
          <p:cNvSpPr txBox="1"/>
          <p:nvPr/>
        </p:nvSpPr>
        <p:spPr>
          <a:xfrm>
            <a:off x="8968237" y="4106101"/>
            <a:ext cx="3148554" cy="646331"/>
          </a:xfrm>
          <a:prstGeom prst="rect">
            <a:avLst/>
          </a:prstGeom>
          <a:noFill/>
        </p:spPr>
        <p:txBody>
          <a:bodyPr wrap="none" rtlCol="0">
            <a:spAutoFit/>
          </a:bodyPr>
          <a:lstStyle/>
          <a:p>
            <a:r>
              <a:rPr lang="tr-TR" dirty="0"/>
              <a:t>PH </a:t>
            </a:r>
            <a:r>
              <a:rPr lang="tr-TR" dirty="0" err="1"/>
              <a:t>responsive</a:t>
            </a:r>
            <a:r>
              <a:rPr lang="tr-TR" dirty="0"/>
              <a:t> </a:t>
            </a:r>
            <a:r>
              <a:rPr lang="tr-TR" dirty="0" err="1"/>
              <a:t>natural</a:t>
            </a:r>
            <a:r>
              <a:rPr lang="tr-TR" dirty="0"/>
              <a:t> </a:t>
            </a:r>
            <a:r>
              <a:rPr lang="tr-TR" dirty="0" err="1"/>
              <a:t>polymers</a:t>
            </a:r>
            <a:endParaRPr lang="tr-TR" dirty="0"/>
          </a:p>
          <a:p>
            <a:endParaRPr lang="tr-TR" dirty="0"/>
          </a:p>
        </p:txBody>
      </p:sp>
    </p:spTree>
    <p:extLst>
      <p:ext uri="{BB962C8B-B14F-4D97-AF65-F5344CB8AC3E}">
        <p14:creationId xmlns:p14="http://schemas.microsoft.com/office/powerpoint/2010/main" val="1623321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447" y="3676189"/>
            <a:ext cx="10960192" cy="2679379"/>
          </a:xfrm>
          <a:prstGeom prst="rect">
            <a:avLst/>
          </a:prstGeom>
        </p:spPr>
      </p:pic>
      <p:sp>
        <p:nvSpPr>
          <p:cNvPr id="3" name="Unvan 1">
            <a:extLst>
              <a:ext uri="{FF2B5EF4-FFF2-40B4-BE49-F238E27FC236}">
                <a16:creationId xmlns:a16="http://schemas.microsoft.com/office/drawing/2014/main" id="{231779DB-989D-4ED3-A13E-2A6AF025A2A3}"/>
              </a:ext>
            </a:extLst>
          </p:cNvPr>
          <p:cNvSpPr>
            <a:spLocks noGrp="1"/>
          </p:cNvSpPr>
          <p:nvPr>
            <p:ph type="title"/>
          </p:nvPr>
        </p:nvSpPr>
        <p:spPr>
          <a:xfrm>
            <a:off x="838201" y="365125"/>
            <a:ext cx="9424916" cy="685753"/>
          </a:xfrm>
        </p:spPr>
        <p:txBody>
          <a:bodyPr>
            <a:normAutofit/>
          </a:bodyPr>
          <a:lstStyle/>
          <a:p>
            <a:r>
              <a:rPr lang="tr-TR" sz="3600" dirty="0" err="1"/>
              <a:t>Covelent</a:t>
            </a:r>
            <a:r>
              <a:rPr lang="tr-TR" sz="3600" dirty="0"/>
              <a:t> </a:t>
            </a:r>
            <a:r>
              <a:rPr lang="tr-TR" sz="3600" dirty="0" err="1"/>
              <a:t>Acid</a:t>
            </a:r>
            <a:r>
              <a:rPr lang="tr-TR" sz="3600" dirty="0"/>
              <a:t> </a:t>
            </a:r>
            <a:r>
              <a:rPr lang="tr-TR" sz="3600" dirty="0" err="1"/>
              <a:t>labile</a:t>
            </a:r>
            <a:r>
              <a:rPr lang="tr-TR" sz="3600" dirty="0"/>
              <a:t> </a:t>
            </a:r>
            <a:r>
              <a:rPr lang="tr-TR" sz="3600" dirty="0" err="1"/>
              <a:t>chamical</a:t>
            </a:r>
            <a:r>
              <a:rPr lang="tr-TR" sz="3600" dirty="0"/>
              <a:t> </a:t>
            </a:r>
            <a:r>
              <a:rPr lang="tr-TR" sz="3600" dirty="0" err="1"/>
              <a:t>Bonds</a:t>
            </a:r>
            <a:r>
              <a:rPr lang="tr-TR" sz="3600" dirty="0"/>
              <a:t> </a:t>
            </a:r>
          </a:p>
        </p:txBody>
      </p:sp>
      <p:sp>
        <p:nvSpPr>
          <p:cNvPr id="2" name="TextBox 1">
            <a:extLst>
              <a:ext uri="{FF2B5EF4-FFF2-40B4-BE49-F238E27FC236}">
                <a16:creationId xmlns:a16="http://schemas.microsoft.com/office/drawing/2014/main" id="{F60DCDAD-CB71-4A88-A416-3A213989D7D6}"/>
              </a:ext>
            </a:extLst>
          </p:cNvPr>
          <p:cNvSpPr txBox="1"/>
          <p:nvPr/>
        </p:nvSpPr>
        <p:spPr>
          <a:xfrm>
            <a:off x="1240220" y="1447660"/>
            <a:ext cx="6863255" cy="369332"/>
          </a:xfrm>
          <a:prstGeom prst="rect">
            <a:avLst/>
          </a:prstGeom>
          <a:noFill/>
        </p:spPr>
        <p:txBody>
          <a:bodyPr wrap="square" rtlCol="0">
            <a:spAutoFit/>
          </a:bodyPr>
          <a:lstStyle/>
          <a:p>
            <a:r>
              <a:rPr lang="en-GB" dirty="0"/>
              <a:t>These bonds are stable at natural </a:t>
            </a:r>
            <a:r>
              <a:rPr lang="en-GB" dirty="0" err="1"/>
              <a:t>ph</a:t>
            </a:r>
            <a:r>
              <a:rPr lang="en-GB" dirty="0"/>
              <a:t> and hydrolyses at acidic ph. </a:t>
            </a:r>
          </a:p>
        </p:txBody>
      </p:sp>
    </p:spTree>
    <p:extLst>
      <p:ext uri="{BB962C8B-B14F-4D97-AF65-F5344CB8AC3E}">
        <p14:creationId xmlns:p14="http://schemas.microsoft.com/office/powerpoint/2010/main" val="1085980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83" y="1443443"/>
            <a:ext cx="6372930" cy="5162073"/>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6394" y="1746559"/>
            <a:ext cx="4801624" cy="4103757"/>
          </a:xfrm>
          <a:prstGeom prst="rect">
            <a:avLst/>
          </a:prstGeom>
        </p:spPr>
      </p:pic>
    </p:spTree>
    <p:extLst>
      <p:ext uri="{BB962C8B-B14F-4D97-AF65-F5344CB8AC3E}">
        <p14:creationId xmlns:p14="http://schemas.microsoft.com/office/powerpoint/2010/main" val="6463767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015659" cy="6858000"/>
          </a:xfrm>
          <a:prstGeom prst="rect">
            <a:avLst/>
          </a:prstGeom>
        </p:spPr>
      </p:pic>
    </p:spTree>
    <p:extLst>
      <p:ext uri="{BB962C8B-B14F-4D97-AF65-F5344CB8AC3E}">
        <p14:creationId xmlns:p14="http://schemas.microsoft.com/office/powerpoint/2010/main" val="28737791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D3B4D5-A523-4D46-921F-DA63DE30C0C9}"/>
              </a:ext>
            </a:extLst>
          </p:cNvPr>
          <p:cNvSpPr>
            <a:spLocks noGrp="1"/>
          </p:cNvSpPr>
          <p:nvPr>
            <p:ph idx="1"/>
          </p:nvPr>
        </p:nvSpPr>
        <p:spPr/>
        <p:txBody>
          <a:bodyPr/>
          <a:lstStyle/>
          <a:p>
            <a:r>
              <a:rPr lang="en-GB" dirty="0"/>
              <a:t>pH-Sensitive nanocarriers can be used to avoid the premature</a:t>
            </a:r>
          </a:p>
          <a:p>
            <a:pPr marL="0" indent="0">
              <a:buNone/>
            </a:pPr>
            <a:r>
              <a:rPr lang="en-GB" dirty="0"/>
              <a:t>degradation of drugs in cellular compartments such as lysosomes.</a:t>
            </a:r>
          </a:p>
          <a:p>
            <a:pPr marL="0" indent="0">
              <a:buNone/>
            </a:pPr>
            <a:endParaRPr lang="en-GB" dirty="0"/>
          </a:p>
          <a:p>
            <a:r>
              <a:rPr lang="en-GB" dirty="0"/>
              <a:t>Dual cargo release systems with selectively controlled release of two different drugs can be </a:t>
            </a:r>
            <a:r>
              <a:rPr lang="en-GB" dirty="0" smtClean="0"/>
              <a:t>designed.</a:t>
            </a:r>
            <a:endParaRPr lang="en-GB" dirty="0"/>
          </a:p>
          <a:p>
            <a:endParaRPr lang="en-GB" dirty="0"/>
          </a:p>
        </p:txBody>
      </p:sp>
    </p:spTree>
    <p:extLst>
      <p:ext uri="{BB962C8B-B14F-4D97-AF65-F5344CB8AC3E}">
        <p14:creationId xmlns:p14="http://schemas.microsoft.com/office/powerpoint/2010/main" val="1910016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40080"/>
            <a:ext cx="2798064" cy="2304288"/>
          </a:xfrm>
        </p:spPr>
        <p:txBody>
          <a:bodyPr anchor="b">
            <a:normAutofit/>
          </a:bodyPr>
          <a:lstStyle/>
          <a:p>
            <a:r>
              <a:rPr lang="en-GB" sz="4000"/>
              <a:t>Redox-responsive MNPs</a:t>
            </a:r>
            <a:endParaRPr lang="tr-TR" sz="4000"/>
          </a:p>
        </p:txBody>
      </p:sp>
      <p:sp>
        <p:nvSpPr>
          <p:cNvPr id="3" name="İçerik Yer Tutucusu 2"/>
          <p:cNvSpPr>
            <a:spLocks noGrp="1"/>
          </p:cNvSpPr>
          <p:nvPr>
            <p:ph idx="1"/>
          </p:nvPr>
        </p:nvSpPr>
        <p:spPr>
          <a:xfrm>
            <a:off x="838200" y="3136392"/>
            <a:ext cx="2770632" cy="3081528"/>
          </a:xfrm>
        </p:spPr>
        <p:txBody>
          <a:bodyPr>
            <a:normAutofit/>
          </a:bodyPr>
          <a:lstStyle/>
          <a:p>
            <a:r>
              <a:rPr lang="en-GB" sz="1800"/>
              <a:t>Gluathione GSH ratio</a:t>
            </a:r>
          </a:p>
          <a:p>
            <a:r>
              <a:rPr lang="en-GB" sz="1800"/>
              <a:t>Redox-responsive vehicles releasing</a:t>
            </a:r>
          </a:p>
        </p:txBody>
      </p:sp>
      <p:pic>
        <p:nvPicPr>
          <p:cNvPr id="5" name="Picture 4" descr="A close up of a piece of paper&#10;&#10;Description automatically generated">
            <a:extLst>
              <a:ext uri="{FF2B5EF4-FFF2-40B4-BE49-F238E27FC236}">
                <a16:creationId xmlns:a16="http://schemas.microsoft.com/office/drawing/2014/main" id="{8F1D78E0-AA26-42EF-AA75-65A3D1838D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9940" y="640080"/>
            <a:ext cx="8862645" cy="5760720"/>
          </a:xfrm>
          <a:prstGeom prst="rect">
            <a:avLst/>
          </a:prstGeom>
        </p:spPr>
      </p:pic>
    </p:spTree>
    <p:extLst>
      <p:ext uri="{BB962C8B-B14F-4D97-AF65-F5344CB8AC3E}">
        <p14:creationId xmlns:p14="http://schemas.microsoft.com/office/powerpoint/2010/main" val="4140020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B4063-E06D-43C7-A86A-3F286C6D4292}"/>
              </a:ext>
            </a:extLst>
          </p:cNvPr>
          <p:cNvSpPr>
            <a:spLocks noGrp="1"/>
          </p:cNvSpPr>
          <p:nvPr>
            <p:ph type="title"/>
          </p:nvPr>
        </p:nvSpPr>
        <p:spPr>
          <a:xfrm>
            <a:off x="838200" y="344104"/>
            <a:ext cx="10515600" cy="1325563"/>
          </a:xfrm>
        </p:spPr>
        <p:txBody>
          <a:bodyPr/>
          <a:lstStyle/>
          <a:p>
            <a:r>
              <a:rPr lang="en-GB" dirty="0"/>
              <a:t>Design of reduction-sensitive Nano systems</a:t>
            </a:r>
            <a:br>
              <a:rPr lang="en-GB" dirty="0"/>
            </a:br>
            <a:endParaRPr lang="en-GB" dirty="0"/>
          </a:p>
        </p:txBody>
      </p:sp>
      <p:sp>
        <p:nvSpPr>
          <p:cNvPr id="3" name="Content Placeholder 2">
            <a:extLst>
              <a:ext uri="{FF2B5EF4-FFF2-40B4-BE49-F238E27FC236}">
                <a16:creationId xmlns:a16="http://schemas.microsoft.com/office/drawing/2014/main" id="{D9B55CC1-7802-43B4-999C-236D408C2859}"/>
              </a:ext>
            </a:extLst>
          </p:cNvPr>
          <p:cNvSpPr>
            <a:spLocks noGrp="1"/>
          </p:cNvSpPr>
          <p:nvPr>
            <p:ph idx="1"/>
          </p:nvPr>
        </p:nvSpPr>
        <p:spPr>
          <a:xfrm>
            <a:off x="672661" y="1668189"/>
            <a:ext cx="10515600" cy="4351338"/>
          </a:xfrm>
        </p:spPr>
        <p:txBody>
          <a:bodyPr>
            <a:normAutofit/>
          </a:bodyPr>
          <a:lstStyle/>
          <a:p>
            <a:pPr algn="just"/>
            <a:r>
              <a:rPr lang="en-GB" dirty="0"/>
              <a:t>degradable micelles using disulphide links in the hydrophobic backbone, Amphiphilic copolymers with a single disulphide bond connecting the two polymer block can self-assemble in to micelles.</a:t>
            </a:r>
          </a:p>
          <a:p>
            <a:pPr algn="just"/>
            <a:r>
              <a:rPr lang="en-GB" dirty="0"/>
              <a:t>GSH-responsive crosslinking agents that are incorporated either in the core or in the shell</a:t>
            </a:r>
          </a:p>
          <a:p>
            <a:r>
              <a:rPr lang="en-GB" dirty="0"/>
              <a:t>coated mesoporous silica nanomaterials</a:t>
            </a:r>
          </a:p>
          <a:p>
            <a:r>
              <a:rPr lang="en-GB" dirty="0"/>
              <a:t>disulphide crosslinked nanogels</a:t>
            </a:r>
          </a:p>
          <a:p>
            <a:r>
              <a:rPr lang="en-GB" dirty="0"/>
              <a:t>Liposomes</a:t>
            </a:r>
          </a:p>
          <a:p>
            <a:r>
              <a:rPr lang="en-GB" dirty="0"/>
              <a:t>Dendrimer-drug conjugates containing thiol-cleavable bonds</a:t>
            </a:r>
          </a:p>
        </p:txBody>
      </p:sp>
    </p:spTree>
    <p:extLst>
      <p:ext uri="{BB962C8B-B14F-4D97-AF65-F5344CB8AC3E}">
        <p14:creationId xmlns:p14="http://schemas.microsoft.com/office/powerpoint/2010/main" val="3881897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Down Arrow 7">
            <a:extLst>
              <a:ext uri="{FF2B5EF4-FFF2-40B4-BE49-F238E27FC236}">
                <a16:creationId xmlns:a16="http://schemas.microsoft.com/office/drawing/2014/main" id="{73DE2CFE-42F2-48F0-8706-5264E012B1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C85B23F5-36DE-4CD0-9B63-857DDC8F795E}"/>
              </a:ext>
            </a:extLst>
          </p:cNvPr>
          <p:cNvSpPr>
            <a:spLocks noGrp="1"/>
          </p:cNvSpPr>
          <p:nvPr>
            <p:ph type="title"/>
          </p:nvPr>
        </p:nvSpPr>
        <p:spPr>
          <a:xfrm>
            <a:off x="966952" y="1204108"/>
            <a:ext cx="2669406" cy="1781175"/>
          </a:xfrm>
        </p:spPr>
        <p:txBody>
          <a:bodyPr vert="horz" lIns="91440" tIns="45720" rIns="91440" bIns="45720" rtlCol="0" anchor="ctr">
            <a:normAutofit/>
          </a:bodyPr>
          <a:lstStyle/>
          <a:p>
            <a:r>
              <a:rPr lang="en-US" sz="2200" kern="1200">
                <a:solidFill>
                  <a:srgbClr val="FFFFFF"/>
                </a:solidFill>
                <a:latin typeface="+mj-lt"/>
                <a:ea typeface="+mj-ea"/>
                <a:cs typeface="+mj-cs"/>
              </a:rPr>
              <a:t/>
            </a:r>
            <a:br>
              <a:rPr lang="en-US" sz="2200" kern="1200">
                <a:solidFill>
                  <a:srgbClr val="FFFFFF"/>
                </a:solidFill>
                <a:latin typeface="+mj-lt"/>
                <a:ea typeface="+mj-ea"/>
                <a:cs typeface="+mj-cs"/>
              </a:rPr>
            </a:br>
            <a:r>
              <a:rPr lang="en-US" sz="2200" kern="1200">
                <a:solidFill>
                  <a:srgbClr val="FFFFFF"/>
                </a:solidFill>
                <a:latin typeface="+mj-lt"/>
                <a:ea typeface="+mj-ea"/>
                <a:cs typeface="+mj-cs"/>
              </a:rPr>
              <a:t/>
            </a:r>
            <a:br>
              <a:rPr lang="en-US" sz="2200" kern="1200">
                <a:solidFill>
                  <a:srgbClr val="FFFFFF"/>
                </a:solidFill>
                <a:latin typeface="+mj-lt"/>
                <a:ea typeface="+mj-ea"/>
                <a:cs typeface="+mj-cs"/>
              </a:rPr>
            </a:br>
            <a:r>
              <a:rPr lang="en-US" sz="2200" kern="1200">
                <a:solidFill>
                  <a:srgbClr val="FFFFFF"/>
                </a:solidFill>
                <a:latin typeface="+mj-lt"/>
                <a:ea typeface="+mj-ea"/>
                <a:cs typeface="+mj-cs"/>
              </a:rPr>
              <a:t>Physical Based Stimuli</a:t>
            </a:r>
            <a:br>
              <a:rPr lang="en-US" sz="2200" kern="1200">
                <a:solidFill>
                  <a:srgbClr val="FFFFFF"/>
                </a:solidFill>
                <a:latin typeface="+mj-lt"/>
                <a:ea typeface="+mj-ea"/>
                <a:cs typeface="+mj-cs"/>
              </a:rPr>
            </a:br>
            <a:r>
              <a:rPr lang="en-US" sz="2200" kern="1200">
                <a:solidFill>
                  <a:srgbClr val="FFFFFF"/>
                </a:solidFill>
                <a:latin typeface="+mj-lt"/>
                <a:ea typeface="+mj-ea"/>
                <a:cs typeface="+mj-cs"/>
              </a:rPr>
              <a:t>1- Thermo-Responsive MNPs</a:t>
            </a:r>
          </a:p>
        </p:txBody>
      </p:sp>
      <p:sp>
        <p:nvSpPr>
          <p:cNvPr id="3" name="İçerik Yer Tutucusu 2">
            <a:extLst>
              <a:ext uri="{FF2B5EF4-FFF2-40B4-BE49-F238E27FC236}">
                <a16:creationId xmlns:a16="http://schemas.microsoft.com/office/drawing/2014/main" id="{196C4510-F529-4826-B12F-A469042AC339}"/>
              </a:ext>
            </a:extLst>
          </p:cNvPr>
          <p:cNvSpPr>
            <a:spLocks noGrp="1"/>
          </p:cNvSpPr>
          <p:nvPr>
            <p:ph type="body" sz="half" idx="2"/>
          </p:nvPr>
        </p:nvSpPr>
        <p:spPr>
          <a:xfrm>
            <a:off x="966951" y="3355130"/>
            <a:ext cx="2669407" cy="2427333"/>
          </a:xfrm>
        </p:spPr>
        <p:txBody>
          <a:bodyPr vert="horz" lIns="91440" tIns="45720" rIns="91440" bIns="45720" rtlCol="0">
            <a:normAutofit lnSpcReduction="10000"/>
          </a:bodyPr>
          <a:lstStyle/>
          <a:p>
            <a:pPr indent="-228600">
              <a:buFont typeface="Arial" panose="020B0604020202020204" pitchFamily="34" charset="0"/>
              <a:buChar char="•"/>
            </a:pPr>
            <a:r>
              <a:rPr lang="en-US" sz="1800" dirty="0"/>
              <a:t>Temperature is both internal and external stimuli.</a:t>
            </a:r>
          </a:p>
          <a:p>
            <a:pPr indent="-228600">
              <a:buFont typeface="Arial" panose="020B0604020202020204" pitchFamily="34" charset="0"/>
              <a:buChar char="•"/>
            </a:pPr>
            <a:r>
              <a:rPr lang="en-US" sz="1800" dirty="0"/>
              <a:t>Upper critical solution temperature-type (UCST) or a lower critical solution temperature-type (LCST). </a:t>
            </a:r>
          </a:p>
          <a:p>
            <a:pPr indent="-228600">
              <a:buFont typeface="Arial" panose="020B0604020202020204" pitchFamily="34" charset="0"/>
              <a:buChar char="•"/>
            </a:pPr>
            <a:r>
              <a:rPr lang="en-US" sz="1800" dirty="0"/>
              <a:t>A phase transition : swelling or shrinking.</a:t>
            </a:r>
          </a:p>
          <a:p>
            <a:pPr indent="-228600">
              <a:buFont typeface="Arial" panose="020B0604020202020204" pitchFamily="34" charset="0"/>
              <a:buChar char="•"/>
            </a:pPr>
            <a:endParaRPr lang="en-US" dirty="0"/>
          </a:p>
          <a:p>
            <a:pPr indent="-228600">
              <a:buFont typeface="Arial" panose="020B0604020202020204" pitchFamily="34" charset="0"/>
              <a:buChar char="•"/>
            </a:pPr>
            <a:endParaRPr lang="en-US" dirty="0"/>
          </a:p>
          <a:p>
            <a:pPr indent="-228600">
              <a:buFont typeface="Arial" panose="020B0604020202020204" pitchFamily="34" charset="0"/>
              <a:buChar char="•"/>
            </a:pPr>
            <a:endParaRPr lang="en-US" dirty="0"/>
          </a:p>
        </p:txBody>
      </p:sp>
      <p:pic>
        <p:nvPicPr>
          <p:cNvPr id="4" name="Resim 3">
            <a:extLst>
              <a:ext uri="{FF2B5EF4-FFF2-40B4-BE49-F238E27FC236}">
                <a16:creationId xmlns:a16="http://schemas.microsoft.com/office/drawing/2014/main" id="{A52597AD-709F-498F-B2BA-2068423BE207}"/>
              </a:ext>
            </a:extLst>
          </p:cNvPr>
          <p:cNvPicPr>
            <a:picLocks noChangeAspect="1"/>
          </p:cNvPicPr>
          <p:nvPr/>
        </p:nvPicPr>
        <p:blipFill>
          <a:blip r:embed="rId2"/>
          <a:stretch>
            <a:fillRect/>
          </a:stretch>
        </p:blipFill>
        <p:spPr>
          <a:xfrm>
            <a:off x="6103491" y="952500"/>
            <a:ext cx="4020944" cy="4829963"/>
          </a:xfrm>
          <a:prstGeom prst="rect">
            <a:avLst/>
          </a:prstGeom>
        </p:spPr>
      </p:pic>
    </p:spTree>
    <p:extLst>
      <p:ext uri="{BB962C8B-B14F-4D97-AF65-F5344CB8AC3E}">
        <p14:creationId xmlns:p14="http://schemas.microsoft.com/office/powerpoint/2010/main" val="1105302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18811-9141-477C-AFCB-70B0334CD9B0}"/>
              </a:ext>
            </a:extLst>
          </p:cNvPr>
          <p:cNvSpPr>
            <a:spLocks noGrp="1"/>
          </p:cNvSpPr>
          <p:nvPr>
            <p:ph type="title"/>
          </p:nvPr>
        </p:nvSpPr>
        <p:spPr/>
        <p:txBody>
          <a:bodyPr/>
          <a:lstStyle/>
          <a:p>
            <a:r>
              <a:rPr lang="en-GB" dirty="0"/>
              <a:t>Disassembling/destabilizing of the system.  </a:t>
            </a:r>
          </a:p>
        </p:txBody>
      </p:sp>
      <p:sp>
        <p:nvSpPr>
          <p:cNvPr id="3" name="Content Placeholder 2">
            <a:extLst>
              <a:ext uri="{FF2B5EF4-FFF2-40B4-BE49-F238E27FC236}">
                <a16:creationId xmlns:a16="http://schemas.microsoft.com/office/drawing/2014/main" id="{349B0760-BF4C-419C-8EB9-A6D2C960BD2A}"/>
              </a:ext>
            </a:extLst>
          </p:cNvPr>
          <p:cNvSpPr>
            <a:spLocks noGrp="1"/>
          </p:cNvSpPr>
          <p:nvPr>
            <p:ph idx="1"/>
          </p:nvPr>
        </p:nvSpPr>
        <p:spPr/>
        <p:txBody>
          <a:bodyPr>
            <a:normAutofit fontScale="92500"/>
          </a:bodyPr>
          <a:lstStyle/>
          <a:p>
            <a:pPr marL="0" indent="0" algn="just">
              <a:buNone/>
            </a:pPr>
            <a:r>
              <a:rPr lang="en-GB" dirty="0"/>
              <a:t> </a:t>
            </a:r>
          </a:p>
          <a:p>
            <a:pPr algn="just"/>
            <a:r>
              <a:rPr lang="en-GB" dirty="0"/>
              <a:t>Thiol- Disulphide exchange with the redox-potential change &gt; DDs trigger </a:t>
            </a:r>
          </a:p>
          <a:p>
            <a:pPr lvl="2" algn="just"/>
            <a:r>
              <a:rPr lang="en-GB" dirty="0"/>
              <a:t>Disulphide degrading in the presence of reduction agents then by oxidation the resulting thiol group can form the disulphide bond</a:t>
            </a:r>
          </a:p>
          <a:p>
            <a:pPr algn="just"/>
            <a:r>
              <a:rPr lang="en-GB" dirty="0"/>
              <a:t>Disulphide bond can be incorporated into either on the backbone or crosslinkers to make the RRN</a:t>
            </a:r>
          </a:p>
          <a:p>
            <a:pPr lvl="1" algn="just"/>
            <a:r>
              <a:rPr lang="en-GB" dirty="0"/>
              <a:t>Design Ex: target protein encapsulated into a positively charged polymeric shell, interconnected by disulphide containing cross-linkers via in situ interfacial polymerization.  </a:t>
            </a:r>
          </a:p>
          <a:p>
            <a:endParaRPr lang="en-GB" dirty="0"/>
          </a:p>
          <a:p>
            <a:r>
              <a:rPr lang="en-GB" dirty="0"/>
              <a:t> Core-cross-linking can increase the stability of micelles</a:t>
            </a:r>
          </a:p>
          <a:p>
            <a:pPr lvl="1" algn="just"/>
            <a:endParaRPr lang="en-GB" dirty="0"/>
          </a:p>
          <a:p>
            <a:pPr lvl="1" algn="just"/>
            <a:endParaRPr lang="en-GB" dirty="0"/>
          </a:p>
        </p:txBody>
      </p:sp>
    </p:spTree>
    <p:extLst>
      <p:ext uri="{BB962C8B-B14F-4D97-AF65-F5344CB8AC3E}">
        <p14:creationId xmlns:p14="http://schemas.microsoft.com/office/powerpoint/2010/main" val="508588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5B5200A-0BB3-4690-B020-C4E8F5208C90}"/>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a:solidFill>
                  <a:srgbClr val="FFFFFF"/>
                </a:solidFill>
                <a:latin typeface="+mj-lt"/>
                <a:ea typeface="+mj-ea"/>
                <a:cs typeface="+mj-cs"/>
              </a:rPr>
              <a:t>Redox-responsive MNPs</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screenshot of a cell phone&#10;&#10;Description automatically generated">
            <a:extLst>
              <a:ext uri="{FF2B5EF4-FFF2-40B4-BE49-F238E27FC236}">
                <a16:creationId xmlns:a16="http://schemas.microsoft.com/office/drawing/2014/main" id="{E3FD3ECA-82EC-419C-922A-580F17AEE84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81421" y="2310834"/>
            <a:ext cx="5092122" cy="4468338"/>
          </a:xfrm>
          <a:prstGeom prst="rect">
            <a:avLst/>
          </a:prstGeom>
        </p:spPr>
      </p:pic>
    </p:spTree>
    <p:extLst>
      <p:ext uri="{BB962C8B-B14F-4D97-AF65-F5344CB8AC3E}">
        <p14:creationId xmlns:p14="http://schemas.microsoft.com/office/powerpoint/2010/main" val="33356042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Biological stimuli-responsive MNPs</a:t>
            </a:r>
          </a:p>
        </p:txBody>
      </p:sp>
      <p:sp>
        <p:nvSpPr>
          <p:cNvPr id="3" name="İçerik Yer Tutucusu 2"/>
          <p:cNvSpPr>
            <a:spLocks noGrp="1"/>
          </p:cNvSpPr>
          <p:nvPr>
            <p:ph idx="1"/>
          </p:nvPr>
        </p:nvSpPr>
        <p:spPr/>
        <p:txBody>
          <a:bodyPr/>
          <a:lstStyle/>
          <a:p>
            <a:r>
              <a:rPr lang="en-US" dirty="0"/>
              <a:t>Different biomolecule</a:t>
            </a:r>
            <a:r>
              <a:rPr lang="tr-TR" dirty="0"/>
              <a:t>ar</a:t>
            </a:r>
            <a:r>
              <a:rPr lang="en-US" dirty="0"/>
              <a:t>-responsive MNPs.</a:t>
            </a:r>
          </a:p>
          <a:p>
            <a:pPr lvl="1">
              <a:buFont typeface="Wingdings" panose="05000000000000000000" pitchFamily="2" charset="2"/>
              <a:buChar char="Ø"/>
            </a:pPr>
            <a:r>
              <a:rPr lang="en-US" dirty="0"/>
              <a:t>Glucose </a:t>
            </a:r>
          </a:p>
          <a:p>
            <a:pPr lvl="1">
              <a:buFont typeface="Wingdings" panose="05000000000000000000" pitchFamily="2" charset="2"/>
              <a:buChar char="Ø"/>
            </a:pPr>
            <a:r>
              <a:rPr lang="en-US" dirty="0"/>
              <a:t>ATP</a:t>
            </a:r>
          </a:p>
          <a:p>
            <a:pPr lvl="1">
              <a:buFont typeface="Wingdings" panose="05000000000000000000" pitchFamily="2" charset="2"/>
              <a:buChar char="Ø"/>
            </a:pPr>
            <a:r>
              <a:rPr lang="en-US" dirty="0"/>
              <a:t>DNA specific sequences</a:t>
            </a:r>
            <a:endParaRPr lang="ar-SA" dirty="0"/>
          </a:p>
          <a:p>
            <a:r>
              <a:rPr lang="en-US"/>
              <a:t>Enzyme responsive MNPs</a:t>
            </a:r>
            <a:endParaRPr lang="en-US" dirty="0"/>
          </a:p>
        </p:txBody>
      </p:sp>
    </p:spTree>
    <p:extLst>
      <p:ext uri="{BB962C8B-B14F-4D97-AF65-F5344CB8AC3E}">
        <p14:creationId xmlns:p14="http://schemas.microsoft.com/office/powerpoint/2010/main" val="1433434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879BA3-F462-4030-8884-46F6457CDDBD}"/>
              </a:ext>
            </a:extLst>
          </p:cNvPr>
          <p:cNvSpPr>
            <a:spLocks noGrp="1"/>
          </p:cNvSpPr>
          <p:nvPr>
            <p:ph type="title"/>
          </p:nvPr>
        </p:nvSpPr>
        <p:spPr/>
        <p:txBody>
          <a:bodyPr/>
          <a:lstStyle/>
          <a:p>
            <a:r>
              <a:rPr lang="en-US" dirty="0"/>
              <a:t>Different biomolecular</a:t>
            </a:r>
            <a:r>
              <a:rPr lang="tr-TR" dirty="0"/>
              <a:t>-</a:t>
            </a:r>
            <a:r>
              <a:rPr lang="tr-TR" dirty="0" err="1"/>
              <a:t>responsive</a:t>
            </a:r>
            <a:r>
              <a:rPr lang="tr-TR" dirty="0"/>
              <a:t> </a:t>
            </a:r>
            <a:r>
              <a:rPr lang="tr-TR" dirty="0" err="1"/>
              <a:t>MNPs</a:t>
            </a:r>
            <a:endParaRPr lang="tr-TR" dirty="0"/>
          </a:p>
        </p:txBody>
      </p:sp>
      <p:pic>
        <p:nvPicPr>
          <p:cNvPr id="4" name="İçerik Yer Tutucusu 3"/>
          <p:cNvPicPr>
            <a:picLocks noGrp="1" noChangeAspect="1"/>
          </p:cNvPicPr>
          <p:nvPr>
            <p:ph idx="1"/>
          </p:nvPr>
        </p:nvPicPr>
        <p:blipFill>
          <a:blip r:embed="rId3"/>
          <a:stretch>
            <a:fillRect/>
          </a:stretch>
        </p:blipFill>
        <p:spPr>
          <a:xfrm>
            <a:off x="838200" y="2080462"/>
            <a:ext cx="10515600" cy="4273463"/>
          </a:xfrm>
          <a:prstGeom prst="rect">
            <a:avLst/>
          </a:prstGeom>
        </p:spPr>
      </p:pic>
      <p:sp>
        <p:nvSpPr>
          <p:cNvPr id="5" name="Metin kutusu 4"/>
          <p:cNvSpPr txBox="1"/>
          <p:nvPr/>
        </p:nvSpPr>
        <p:spPr>
          <a:xfrm>
            <a:off x="1206500" y="1690688"/>
            <a:ext cx="9436100" cy="369332"/>
          </a:xfrm>
          <a:prstGeom prst="rect">
            <a:avLst/>
          </a:prstGeom>
          <a:noFill/>
        </p:spPr>
        <p:txBody>
          <a:bodyPr wrap="square" rtlCol="0">
            <a:spAutoFit/>
          </a:bodyPr>
          <a:lstStyle/>
          <a:p>
            <a:r>
              <a:rPr lang="tr-TR" dirty="0" err="1"/>
              <a:t>Glocuse-responsive</a:t>
            </a:r>
            <a:r>
              <a:rPr lang="tr-TR" dirty="0"/>
              <a:t> </a:t>
            </a:r>
            <a:r>
              <a:rPr lang="tr-TR" dirty="0" err="1"/>
              <a:t>controled</a:t>
            </a:r>
            <a:r>
              <a:rPr lang="tr-TR" dirty="0"/>
              <a:t> </a:t>
            </a:r>
            <a:r>
              <a:rPr lang="tr-TR" dirty="0" err="1"/>
              <a:t>release</a:t>
            </a:r>
            <a:r>
              <a:rPr lang="tr-TR" dirty="0"/>
              <a:t> of </a:t>
            </a:r>
            <a:r>
              <a:rPr lang="tr-TR" dirty="0" err="1"/>
              <a:t>insulin</a:t>
            </a:r>
            <a:r>
              <a:rPr lang="tr-TR" dirty="0"/>
              <a:t> :  </a:t>
            </a:r>
          </a:p>
        </p:txBody>
      </p:sp>
    </p:spTree>
    <p:extLst>
      <p:ext uri="{BB962C8B-B14F-4D97-AF65-F5344CB8AC3E}">
        <p14:creationId xmlns:p14="http://schemas.microsoft.com/office/powerpoint/2010/main" val="28978870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C8798B-84E8-464D-A53F-4E65D1DD77FE}"/>
              </a:ext>
            </a:extLst>
          </p:cNvPr>
          <p:cNvSpPr>
            <a:spLocks noGrp="1"/>
          </p:cNvSpPr>
          <p:nvPr>
            <p:ph type="title"/>
          </p:nvPr>
        </p:nvSpPr>
        <p:spPr/>
        <p:txBody>
          <a:bodyPr/>
          <a:lstStyle/>
          <a:p>
            <a:r>
              <a:rPr lang="en-US" dirty="0"/>
              <a:t>Different biomolecular</a:t>
            </a:r>
            <a:r>
              <a:rPr lang="tr-TR" dirty="0"/>
              <a:t>-</a:t>
            </a:r>
            <a:r>
              <a:rPr lang="tr-TR" dirty="0" err="1"/>
              <a:t>responsive</a:t>
            </a:r>
            <a:r>
              <a:rPr lang="tr-TR" dirty="0"/>
              <a:t> </a:t>
            </a:r>
            <a:r>
              <a:rPr lang="tr-TR" dirty="0" err="1"/>
              <a:t>MNPs</a:t>
            </a:r>
            <a:r>
              <a:rPr lang="tr-TR" dirty="0"/>
              <a:t>:</a:t>
            </a:r>
            <a:endParaRPr lang="en-US" dirty="0"/>
          </a:p>
        </p:txBody>
      </p:sp>
      <p:pic>
        <p:nvPicPr>
          <p:cNvPr id="4" name="İçerik Yer Tutucusu 3">
            <a:extLst>
              <a:ext uri="{FF2B5EF4-FFF2-40B4-BE49-F238E27FC236}">
                <a16:creationId xmlns:a16="http://schemas.microsoft.com/office/drawing/2014/main" id="{4A908C0D-3806-43F8-86AA-1F8BB4CE9413}"/>
              </a:ext>
            </a:extLst>
          </p:cNvPr>
          <p:cNvPicPr>
            <a:picLocks noGrp="1" noChangeAspect="1"/>
          </p:cNvPicPr>
          <p:nvPr>
            <p:ph idx="1"/>
          </p:nvPr>
        </p:nvPicPr>
        <p:blipFill>
          <a:blip r:embed="rId2"/>
          <a:stretch>
            <a:fillRect/>
          </a:stretch>
        </p:blipFill>
        <p:spPr>
          <a:xfrm>
            <a:off x="931034" y="1825625"/>
            <a:ext cx="10329932" cy="4351338"/>
          </a:xfrm>
          <a:prstGeom prst="rect">
            <a:avLst/>
          </a:prstGeom>
        </p:spPr>
      </p:pic>
    </p:spTree>
    <p:extLst>
      <p:ext uri="{BB962C8B-B14F-4D97-AF65-F5344CB8AC3E}">
        <p14:creationId xmlns:p14="http://schemas.microsoft.com/office/powerpoint/2010/main" val="13586658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3DB067-C02F-46B9-8CE3-C969196804D9}"/>
              </a:ext>
            </a:extLst>
          </p:cNvPr>
          <p:cNvSpPr>
            <a:spLocks noGrp="1"/>
          </p:cNvSpPr>
          <p:nvPr>
            <p:ph type="title"/>
          </p:nvPr>
        </p:nvSpPr>
        <p:spPr/>
        <p:txBody>
          <a:bodyPr/>
          <a:lstStyle/>
          <a:p>
            <a:r>
              <a:rPr lang="tr-TR" dirty="0" err="1"/>
              <a:t>Enzyme</a:t>
            </a:r>
            <a:r>
              <a:rPr lang="tr-TR" dirty="0"/>
              <a:t> </a:t>
            </a:r>
            <a:r>
              <a:rPr lang="tr-TR" dirty="0" err="1"/>
              <a:t>Responsive</a:t>
            </a:r>
            <a:r>
              <a:rPr lang="tr-TR" dirty="0"/>
              <a:t> </a:t>
            </a:r>
            <a:r>
              <a:rPr lang="tr-TR" dirty="0" err="1"/>
              <a:t>MNPs</a:t>
            </a:r>
            <a:endParaRPr lang="tr-TR" dirty="0"/>
          </a:p>
        </p:txBody>
      </p:sp>
      <p:sp>
        <p:nvSpPr>
          <p:cNvPr id="3" name="İçerik Yer Tutucusu 2">
            <a:extLst>
              <a:ext uri="{FF2B5EF4-FFF2-40B4-BE49-F238E27FC236}">
                <a16:creationId xmlns:a16="http://schemas.microsoft.com/office/drawing/2014/main" id="{172AF953-23CB-48C1-AFBF-32D624AFA997}"/>
              </a:ext>
            </a:extLst>
          </p:cNvPr>
          <p:cNvSpPr>
            <a:spLocks noGrp="1"/>
          </p:cNvSpPr>
          <p:nvPr>
            <p:ph idx="1"/>
          </p:nvPr>
        </p:nvSpPr>
        <p:spPr/>
        <p:txBody>
          <a:bodyPr/>
          <a:lstStyle/>
          <a:p>
            <a:pPr marL="0" indent="0">
              <a:buNone/>
            </a:pPr>
            <a:endParaRPr lang="tr-TR" dirty="0"/>
          </a:p>
          <a:p>
            <a:r>
              <a:rPr lang="tr-TR" dirty="0" err="1"/>
              <a:t>What</a:t>
            </a:r>
            <a:r>
              <a:rPr lang="tr-TR" dirty="0"/>
              <a:t> </a:t>
            </a:r>
            <a:r>
              <a:rPr lang="tr-TR" dirty="0" err="1"/>
              <a:t>they</a:t>
            </a:r>
            <a:r>
              <a:rPr lang="tr-TR" dirty="0"/>
              <a:t> </a:t>
            </a:r>
            <a:r>
              <a:rPr lang="tr-TR" dirty="0" err="1"/>
              <a:t>are</a:t>
            </a:r>
            <a:r>
              <a:rPr lang="tr-TR" dirty="0"/>
              <a:t>.</a:t>
            </a:r>
          </a:p>
          <a:p>
            <a:pPr lvl="0"/>
            <a:r>
              <a:rPr lang="en-US" dirty="0"/>
              <a:t>why they are useful for being used </a:t>
            </a:r>
            <a:endParaRPr lang="tr-TR" dirty="0"/>
          </a:p>
          <a:p>
            <a:pPr marL="0" lvl="0" indent="0">
              <a:buNone/>
            </a:pPr>
            <a:r>
              <a:rPr lang="tr-TR" dirty="0"/>
              <a:t>   </a:t>
            </a:r>
            <a:r>
              <a:rPr lang="en-US" dirty="0"/>
              <a:t>in nanotechnology for The design</a:t>
            </a:r>
            <a:endParaRPr lang="tr-TR" dirty="0"/>
          </a:p>
          <a:p>
            <a:pPr marL="0" lvl="0" indent="0">
              <a:buNone/>
            </a:pPr>
            <a:r>
              <a:rPr lang="tr-TR" dirty="0"/>
              <a:t> </a:t>
            </a:r>
            <a:r>
              <a:rPr lang="en-US" dirty="0"/>
              <a:t> </a:t>
            </a:r>
            <a:r>
              <a:rPr lang="tr-TR" dirty="0"/>
              <a:t> </a:t>
            </a:r>
            <a:r>
              <a:rPr lang="en-US" dirty="0"/>
              <a:t>of Smart DDS:</a:t>
            </a:r>
            <a:r>
              <a:rPr lang="tr-TR" dirty="0"/>
              <a:t> </a:t>
            </a:r>
            <a:r>
              <a:rPr lang="tr-TR" dirty="0" err="1"/>
              <a:t>their</a:t>
            </a:r>
            <a:r>
              <a:rPr lang="tr-TR" dirty="0"/>
              <a:t> </a:t>
            </a:r>
            <a:r>
              <a:rPr lang="tr-TR" dirty="0" err="1"/>
              <a:t>features</a:t>
            </a:r>
            <a:r>
              <a:rPr lang="tr-TR" dirty="0"/>
              <a:t> ?</a:t>
            </a:r>
          </a:p>
          <a:p>
            <a:r>
              <a:rPr lang="tr-TR" dirty="0" err="1"/>
              <a:t>Their</a:t>
            </a:r>
            <a:r>
              <a:rPr lang="tr-TR" dirty="0"/>
              <a:t> </a:t>
            </a:r>
            <a:r>
              <a:rPr lang="tr-TR" dirty="0" err="1"/>
              <a:t>modes</a:t>
            </a:r>
            <a:r>
              <a:rPr lang="tr-TR" dirty="0"/>
              <a:t> of </a:t>
            </a:r>
            <a:r>
              <a:rPr lang="tr-TR" dirty="0" err="1"/>
              <a:t>actions</a:t>
            </a:r>
            <a:r>
              <a:rPr lang="tr-TR" dirty="0"/>
              <a:t>.</a:t>
            </a:r>
          </a:p>
          <a:p>
            <a:r>
              <a:rPr lang="tr-TR" dirty="0" err="1"/>
              <a:t>Ex</a:t>
            </a:r>
            <a:r>
              <a:rPr lang="tr-TR" dirty="0"/>
              <a:t> : </a:t>
            </a:r>
            <a:r>
              <a:rPr lang="en-US" dirty="0"/>
              <a:t>Hydrolases</a:t>
            </a:r>
            <a:r>
              <a:rPr lang="tr-TR" dirty="0"/>
              <a:t> : </a:t>
            </a:r>
            <a:r>
              <a:rPr lang="tr-TR" dirty="0" err="1"/>
              <a:t>protease</a:t>
            </a:r>
            <a:r>
              <a:rPr lang="tr-TR" dirty="0"/>
              <a:t> </a:t>
            </a:r>
            <a:r>
              <a:rPr lang="tr-TR" dirty="0" err="1"/>
              <a:t>enzyme</a:t>
            </a:r>
            <a:r>
              <a:rPr lang="tr-TR" dirty="0"/>
              <a:t>.</a:t>
            </a:r>
          </a:p>
          <a:p>
            <a:pPr marL="0" indent="0">
              <a:buNone/>
            </a:pPr>
            <a:endParaRPr lang="en-US" dirty="0"/>
          </a:p>
          <a:p>
            <a:endParaRPr lang="tr-TR" dirty="0"/>
          </a:p>
          <a:p>
            <a:endParaRPr lang="tr-TR" dirty="0"/>
          </a:p>
          <a:p>
            <a:endParaRPr lang="tr-TR" dirty="0"/>
          </a:p>
          <a:p>
            <a:endParaRPr lang="tr-TR" dirty="0"/>
          </a:p>
        </p:txBody>
      </p:sp>
      <p:pic>
        <p:nvPicPr>
          <p:cNvPr id="4" name="Resim 3"/>
          <p:cNvPicPr>
            <a:picLocks noChangeAspect="1"/>
          </p:cNvPicPr>
          <p:nvPr/>
        </p:nvPicPr>
        <p:blipFill>
          <a:blip r:embed="rId3"/>
          <a:stretch>
            <a:fillRect/>
          </a:stretch>
        </p:blipFill>
        <p:spPr>
          <a:xfrm>
            <a:off x="6367603" y="2610431"/>
            <a:ext cx="4543688" cy="2451630"/>
          </a:xfrm>
          <a:prstGeom prst="rect">
            <a:avLst/>
          </a:prstGeom>
        </p:spPr>
      </p:pic>
    </p:spTree>
    <p:extLst>
      <p:ext uri="{BB962C8B-B14F-4D97-AF65-F5344CB8AC3E}">
        <p14:creationId xmlns:p14="http://schemas.microsoft.com/office/powerpoint/2010/main" val="2518952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F78969-E799-431E-829A-8EF0A9822337}"/>
              </a:ext>
            </a:extLst>
          </p:cNvPr>
          <p:cNvSpPr>
            <a:spLocks noGrp="1"/>
          </p:cNvSpPr>
          <p:nvPr>
            <p:ph type="title"/>
          </p:nvPr>
        </p:nvSpPr>
        <p:spPr/>
        <p:txBody>
          <a:bodyPr/>
          <a:lstStyle/>
          <a:p>
            <a:r>
              <a:rPr lang="tr-TR" dirty="0" err="1"/>
              <a:t>Enzyme</a:t>
            </a:r>
            <a:r>
              <a:rPr lang="tr-TR" dirty="0"/>
              <a:t> </a:t>
            </a:r>
            <a:r>
              <a:rPr lang="tr-TR" dirty="0" err="1"/>
              <a:t>responsive</a:t>
            </a:r>
            <a:r>
              <a:rPr lang="tr-TR" dirty="0"/>
              <a:t> </a:t>
            </a:r>
            <a:r>
              <a:rPr lang="tr-TR" dirty="0" err="1"/>
              <a:t>MNPs</a:t>
            </a:r>
            <a:r>
              <a:rPr lang="tr-TR" dirty="0"/>
              <a:t> </a:t>
            </a:r>
            <a:r>
              <a:rPr lang="tr-TR" dirty="0" err="1"/>
              <a:t>examples</a:t>
            </a:r>
            <a:r>
              <a:rPr lang="tr-TR" dirty="0"/>
              <a:t>:</a:t>
            </a:r>
          </a:p>
        </p:txBody>
      </p:sp>
      <p:pic>
        <p:nvPicPr>
          <p:cNvPr id="4" name="İçerik Yer Tutucusu 3">
            <a:extLst>
              <a:ext uri="{FF2B5EF4-FFF2-40B4-BE49-F238E27FC236}">
                <a16:creationId xmlns:a16="http://schemas.microsoft.com/office/drawing/2014/main" id="{B23595F1-DA22-47BB-A951-E2C0528B3BCC}"/>
              </a:ext>
            </a:extLst>
          </p:cNvPr>
          <p:cNvPicPr>
            <a:picLocks noGrp="1" noChangeAspect="1"/>
          </p:cNvPicPr>
          <p:nvPr>
            <p:ph idx="1"/>
          </p:nvPr>
        </p:nvPicPr>
        <p:blipFill>
          <a:blip r:embed="rId3"/>
          <a:stretch>
            <a:fillRect/>
          </a:stretch>
        </p:blipFill>
        <p:spPr>
          <a:xfrm>
            <a:off x="838200" y="1506751"/>
            <a:ext cx="10515600" cy="4301023"/>
          </a:xfrm>
          <a:prstGeom prst="rect">
            <a:avLst/>
          </a:prstGeom>
        </p:spPr>
      </p:pic>
    </p:spTree>
    <p:extLst>
      <p:ext uri="{BB962C8B-B14F-4D97-AF65-F5344CB8AC3E}">
        <p14:creationId xmlns:p14="http://schemas.microsoft.com/office/powerpoint/2010/main" val="941254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A9524A-1202-4CAC-84B7-05A622A2E375}"/>
              </a:ext>
            </a:extLst>
          </p:cNvPr>
          <p:cNvSpPr>
            <a:spLocks noGrp="1"/>
          </p:cNvSpPr>
          <p:nvPr>
            <p:ph type="title"/>
          </p:nvPr>
        </p:nvSpPr>
        <p:spPr/>
        <p:txBody>
          <a:bodyPr/>
          <a:lstStyle/>
          <a:p>
            <a:r>
              <a:rPr lang="tr-TR" dirty="0"/>
              <a:t>Dual- and </a:t>
            </a:r>
            <a:r>
              <a:rPr lang="tr-TR" dirty="0" err="1"/>
              <a:t>multi-responsive</a:t>
            </a:r>
            <a:r>
              <a:rPr lang="tr-TR" dirty="0"/>
              <a:t> </a:t>
            </a:r>
            <a:r>
              <a:rPr lang="tr-TR" dirty="0" err="1"/>
              <a:t>MNPs</a:t>
            </a:r>
            <a:endParaRPr lang="tr-TR" dirty="0"/>
          </a:p>
        </p:txBody>
      </p:sp>
      <p:sp>
        <p:nvSpPr>
          <p:cNvPr id="3" name="İçerik Yer Tutucusu 2">
            <a:extLst>
              <a:ext uri="{FF2B5EF4-FFF2-40B4-BE49-F238E27FC236}">
                <a16:creationId xmlns:a16="http://schemas.microsoft.com/office/drawing/2014/main" id="{422A7D59-F73A-4B6D-BB7D-1F0628717805}"/>
              </a:ext>
            </a:extLst>
          </p:cNvPr>
          <p:cNvSpPr>
            <a:spLocks noGrp="1"/>
          </p:cNvSpPr>
          <p:nvPr>
            <p:ph idx="1"/>
          </p:nvPr>
        </p:nvSpPr>
        <p:spPr/>
        <p:txBody>
          <a:bodyPr/>
          <a:lstStyle/>
          <a:p>
            <a:pPr marL="0" indent="0">
              <a:buNone/>
            </a:pPr>
            <a:r>
              <a:rPr lang="en-US" sz="2400" dirty="0"/>
              <a:t>The combination of Two or more</a:t>
            </a:r>
            <a:endParaRPr lang="tr-TR" sz="2400" dirty="0"/>
          </a:p>
          <a:p>
            <a:pPr marL="0" indent="0">
              <a:buNone/>
            </a:pPr>
            <a:r>
              <a:rPr lang="en-US" sz="2400" dirty="0"/>
              <a:t> stimulus </a:t>
            </a:r>
            <a:r>
              <a:rPr lang="tr-TR" sz="2400" dirty="0"/>
              <a:t>f</a:t>
            </a:r>
            <a:r>
              <a:rPr lang="en-US" sz="2400" dirty="0"/>
              <a:t>or DDS can be used to</a:t>
            </a:r>
            <a:endParaRPr lang="tr-TR" sz="2400" dirty="0"/>
          </a:p>
          <a:p>
            <a:pPr marL="0" indent="0">
              <a:buNone/>
            </a:pPr>
            <a:r>
              <a:rPr lang="en-US" sz="2400" dirty="0"/>
              <a:t> increase specificity and accuracy</a:t>
            </a:r>
            <a:endParaRPr lang="tr-TR" sz="2400" dirty="0"/>
          </a:p>
          <a:p>
            <a:pPr marL="0" indent="0">
              <a:buNone/>
            </a:pPr>
            <a:r>
              <a:rPr lang="en-US" sz="2400" dirty="0"/>
              <a:t> of</a:t>
            </a:r>
            <a:r>
              <a:rPr lang="tr-TR" sz="2400" dirty="0"/>
              <a:t> </a:t>
            </a:r>
            <a:r>
              <a:rPr lang="en-US" sz="2400" dirty="0"/>
              <a:t>the drug delivery process.</a:t>
            </a:r>
          </a:p>
          <a:p>
            <a:pPr marL="0" indent="0">
              <a:buNone/>
            </a:pPr>
            <a:endParaRPr lang="tr-TR" dirty="0"/>
          </a:p>
        </p:txBody>
      </p:sp>
      <p:pic>
        <p:nvPicPr>
          <p:cNvPr id="4" name="İçerik Yer Tutucusu 3">
            <a:extLst>
              <a:ext uri="{FF2B5EF4-FFF2-40B4-BE49-F238E27FC236}">
                <a16:creationId xmlns:a16="http://schemas.microsoft.com/office/drawing/2014/main" id="{B84D20B2-A18F-4386-B3CC-EDD7473CB694}"/>
              </a:ext>
            </a:extLst>
          </p:cNvPr>
          <p:cNvPicPr>
            <a:picLocks noChangeAspect="1"/>
          </p:cNvPicPr>
          <p:nvPr/>
        </p:nvPicPr>
        <p:blipFill>
          <a:blip r:embed="rId2"/>
          <a:stretch>
            <a:fillRect/>
          </a:stretch>
        </p:blipFill>
        <p:spPr>
          <a:xfrm>
            <a:off x="5233215" y="1690688"/>
            <a:ext cx="6609473" cy="3931940"/>
          </a:xfrm>
          <a:prstGeom prst="rect">
            <a:avLst/>
          </a:prstGeom>
        </p:spPr>
      </p:pic>
    </p:spTree>
    <p:extLst>
      <p:ext uri="{BB962C8B-B14F-4D97-AF65-F5344CB8AC3E}">
        <p14:creationId xmlns:p14="http://schemas.microsoft.com/office/powerpoint/2010/main" val="7952581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D1F4A1-E287-43D0-B442-7249030ECAF5}"/>
              </a:ext>
            </a:extLst>
          </p:cNvPr>
          <p:cNvSpPr>
            <a:spLocks noGrp="1"/>
          </p:cNvSpPr>
          <p:nvPr>
            <p:ph type="title"/>
          </p:nvPr>
        </p:nvSpPr>
        <p:spPr>
          <a:xfrm>
            <a:off x="1066800" y="1457015"/>
            <a:ext cx="3619500" cy="3682999"/>
          </a:xfrm>
        </p:spPr>
        <p:txBody>
          <a:bodyPr>
            <a:normAutofit/>
          </a:bodyPr>
          <a:lstStyle/>
          <a:p>
            <a:r>
              <a:rPr lang="en-US" dirty="0"/>
              <a:t>Dual enzyme responsive microcapsules </a:t>
            </a:r>
          </a:p>
        </p:txBody>
      </p:sp>
      <p:pic>
        <p:nvPicPr>
          <p:cNvPr id="6" name="İçerik Yer Tutucusu 5"/>
          <p:cNvPicPr>
            <a:picLocks noGrp="1" noChangeAspect="1"/>
          </p:cNvPicPr>
          <p:nvPr>
            <p:ph idx="1"/>
          </p:nvPr>
        </p:nvPicPr>
        <p:blipFill>
          <a:blip r:embed="rId3"/>
          <a:stretch>
            <a:fillRect/>
          </a:stretch>
        </p:blipFill>
        <p:spPr>
          <a:xfrm>
            <a:off x="5511799" y="177800"/>
            <a:ext cx="5067301" cy="6241431"/>
          </a:xfrm>
          <a:prstGeom prst="rect">
            <a:avLst/>
          </a:prstGeom>
        </p:spPr>
      </p:pic>
    </p:spTree>
    <p:extLst>
      <p:ext uri="{BB962C8B-B14F-4D97-AF65-F5344CB8AC3E}">
        <p14:creationId xmlns:p14="http://schemas.microsoft.com/office/powerpoint/2010/main" val="1879361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Down Arrow 7">
            <a:extLst>
              <a:ext uri="{FF2B5EF4-FFF2-40B4-BE49-F238E27FC236}">
                <a16:creationId xmlns:a16="http://schemas.microsoft.com/office/drawing/2014/main" id="{73DE2CFE-42F2-48F0-8706-5264E012B1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DD351EF9-FEBD-4D6A-99AD-F6027AC6BA28}"/>
              </a:ext>
            </a:extLst>
          </p:cNvPr>
          <p:cNvSpPr>
            <a:spLocks noGrp="1"/>
          </p:cNvSpPr>
          <p:nvPr>
            <p:ph type="title"/>
          </p:nvPr>
        </p:nvSpPr>
        <p:spPr>
          <a:xfrm>
            <a:off x="1286932" y="1204109"/>
            <a:ext cx="10023398" cy="857894"/>
          </a:xfrm>
        </p:spPr>
        <p:txBody>
          <a:bodyPr>
            <a:normAutofit/>
          </a:bodyPr>
          <a:lstStyle/>
          <a:p>
            <a:r>
              <a:rPr lang="tr-TR" sz="4000">
                <a:solidFill>
                  <a:srgbClr val="FFFFFF"/>
                </a:solidFill>
              </a:rPr>
              <a:t>PNIMAAm and Its Derivatives</a:t>
            </a:r>
          </a:p>
        </p:txBody>
      </p:sp>
      <p:sp>
        <p:nvSpPr>
          <p:cNvPr id="3" name="İçerik Yer Tutucusu 2">
            <a:extLst>
              <a:ext uri="{FF2B5EF4-FFF2-40B4-BE49-F238E27FC236}">
                <a16:creationId xmlns:a16="http://schemas.microsoft.com/office/drawing/2014/main" id="{043FBDFF-3C1D-4956-929A-9E3305EADDA9}"/>
              </a:ext>
            </a:extLst>
          </p:cNvPr>
          <p:cNvSpPr>
            <a:spLocks noGrp="1"/>
          </p:cNvSpPr>
          <p:nvPr>
            <p:ph idx="1"/>
          </p:nvPr>
        </p:nvSpPr>
        <p:spPr>
          <a:xfrm>
            <a:off x="1286931" y="2962451"/>
            <a:ext cx="2779954" cy="2820012"/>
          </a:xfrm>
        </p:spPr>
        <p:txBody>
          <a:bodyPr>
            <a:normAutofit/>
          </a:bodyPr>
          <a:lstStyle/>
          <a:p>
            <a:r>
              <a:rPr lang="tr-TR" dirty="0" err="1"/>
              <a:t>Nanovalves</a:t>
            </a:r>
            <a:r>
              <a:rPr lang="tr-TR" dirty="0"/>
              <a:t> </a:t>
            </a:r>
          </a:p>
          <a:p>
            <a:endParaRPr lang="tr-TR" sz="1600" dirty="0"/>
          </a:p>
          <a:p>
            <a:pPr marL="0" indent="0">
              <a:buNone/>
            </a:pPr>
            <a:endParaRPr lang="tr-TR" sz="1600" dirty="0"/>
          </a:p>
        </p:txBody>
      </p:sp>
      <p:pic>
        <p:nvPicPr>
          <p:cNvPr id="6" name="Resim 5">
            <a:extLst>
              <a:ext uri="{FF2B5EF4-FFF2-40B4-BE49-F238E27FC236}">
                <a16:creationId xmlns:a16="http://schemas.microsoft.com/office/drawing/2014/main" id="{9DEDE62F-AD92-4811-8A59-D978268A3C2F}"/>
              </a:ext>
            </a:extLst>
          </p:cNvPr>
          <p:cNvPicPr/>
          <p:nvPr/>
        </p:nvPicPr>
        <p:blipFill>
          <a:blip r:embed="rId2"/>
          <a:stretch>
            <a:fillRect/>
          </a:stretch>
        </p:blipFill>
        <p:spPr>
          <a:xfrm>
            <a:off x="3743325" y="2559090"/>
            <a:ext cx="7610476" cy="3798847"/>
          </a:xfrm>
          <a:prstGeom prst="rect">
            <a:avLst/>
          </a:prstGeom>
        </p:spPr>
      </p:pic>
    </p:spTree>
    <p:extLst>
      <p:ext uri="{BB962C8B-B14F-4D97-AF65-F5344CB8AC3E}">
        <p14:creationId xmlns:p14="http://schemas.microsoft.com/office/powerpoint/2010/main" val="6001068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7D0F0-12B6-F14F-A71F-360AC4483CE3}"/>
              </a:ext>
            </a:extLst>
          </p:cNvPr>
          <p:cNvSpPr>
            <a:spLocks noGrp="1"/>
          </p:cNvSpPr>
          <p:nvPr>
            <p:ph type="title"/>
          </p:nvPr>
        </p:nvSpPr>
        <p:spPr/>
        <p:txBody>
          <a:bodyPr>
            <a:normAutofit fontScale="90000"/>
          </a:bodyPr>
          <a:lstStyle/>
          <a:p>
            <a:r>
              <a:rPr lang="tr-TR" dirty="0" err="1"/>
              <a:t>Reduction-sensitivity</a:t>
            </a:r>
            <a:r>
              <a:rPr lang="en-US" dirty="0"/>
              <a:t> responsiveness combined with PH – responsiveness in dual or-gate system</a:t>
            </a:r>
            <a:endParaRPr lang="tr-TR" dirty="0"/>
          </a:p>
        </p:txBody>
      </p:sp>
      <p:pic>
        <p:nvPicPr>
          <p:cNvPr id="6" name="Content Placeholder 5">
            <a:extLst>
              <a:ext uri="{FF2B5EF4-FFF2-40B4-BE49-F238E27FC236}">
                <a16:creationId xmlns:a16="http://schemas.microsoft.com/office/drawing/2014/main" id="{3F57D3E7-5D6C-E44D-841D-5D73F5E3C036}"/>
              </a:ext>
            </a:extLst>
          </p:cNvPr>
          <p:cNvPicPr>
            <a:picLocks noGrp="1" noChangeAspect="1"/>
          </p:cNvPicPr>
          <p:nvPr>
            <p:ph idx="1"/>
          </p:nvPr>
        </p:nvPicPr>
        <p:blipFill>
          <a:blip r:embed="rId2" cstate="print"/>
          <a:stretch>
            <a:fillRect/>
          </a:stretch>
        </p:blipFill>
        <p:spPr>
          <a:xfrm>
            <a:off x="3896385" y="1825625"/>
            <a:ext cx="4399230" cy="4351338"/>
          </a:xfrm>
          <a:prstGeom prst="rect">
            <a:avLst/>
          </a:prstGeom>
        </p:spPr>
      </p:pic>
    </p:spTree>
    <p:extLst>
      <p:ext uri="{BB962C8B-B14F-4D97-AF65-F5344CB8AC3E}">
        <p14:creationId xmlns:p14="http://schemas.microsoft.com/office/powerpoint/2010/main" val="38708077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B89396-1A9B-4836-9D3B-BA3EBBE6EAAF}"/>
              </a:ext>
            </a:extLst>
          </p:cNvPr>
          <p:cNvSpPr>
            <a:spLocks noGrp="1"/>
          </p:cNvSpPr>
          <p:nvPr>
            <p:ph type="title"/>
          </p:nvPr>
        </p:nvSpPr>
        <p:spPr/>
        <p:txBody>
          <a:bodyPr/>
          <a:lstStyle/>
          <a:p>
            <a:r>
              <a:rPr lang="tr-TR" dirty="0"/>
              <a:t>Dual- </a:t>
            </a:r>
            <a:r>
              <a:rPr lang="tr-TR" dirty="0" err="1"/>
              <a:t>and</a:t>
            </a:r>
            <a:r>
              <a:rPr lang="tr-TR" dirty="0"/>
              <a:t> </a:t>
            </a:r>
            <a:r>
              <a:rPr lang="tr-TR" dirty="0" err="1"/>
              <a:t>multi-responsive</a:t>
            </a:r>
            <a:r>
              <a:rPr lang="tr-TR" dirty="0"/>
              <a:t> </a:t>
            </a:r>
            <a:r>
              <a:rPr lang="tr-TR" dirty="0" err="1"/>
              <a:t>MNPs</a:t>
            </a:r>
            <a:endParaRPr lang="tr-TR" dirty="0"/>
          </a:p>
        </p:txBody>
      </p:sp>
      <p:pic>
        <p:nvPicPr>
          <p:cNvPr id="4" name="İçerik Yer Tutucusu 3">
            <a:extLst>
              <a:ext uri="{FF2B5EF4-FFF2-40B4-BE49-F238E27FC236}">
                <a16:creationId xmlns:a16="http://schemas.microsoft.com/office/drawing/2014/main" id="{DDC2F67C-AFD4-4D9E-A64F-D8E9D9F55FEF}"/>
              </a:ext>
            </a:extLst>
          </p:cNvPr>
          <p:cNvPicPr>
            <a:picLocks noGrp="1" noChangeAspect="1"/>
          </p:cNvPicPr>
          <p:nvPr>
            <p:ph idx="1"/>
          </p:nvPr>
        </p:nvPicPr>
        <p:blipFill>
          <a:blip r:embed="rId2"/>
          <a:stretch>
            <a:fillRect/>
          </a:stretch>
        </p:blipFill>
        <p:spPr>
          <a:xfrm>
            <a:off x="2361581" y="1825625"/>
            <a:ext cx="7468837" cy="4351338"/>
          </a:xfrm>
          <a:prstGeom prst="rect">
            <a:avLst/>
          </a:prstGeom>
        </p:spPr>
      </p:pic>
    </p:spTree>
    <p:extLst>
      <p:ext uri="{BB962C8B-B14F-4D97-AF65-F5344CB8AC3E}">
        <p14:creationId xmlns:p14="http://schemas.microsoft.com/office/powerpoint/2010/main" val="42488013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E45CA849-654C-4173-AD99-B3A2528275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F61FC1D-5AB9-464C-B7BB-3A3266FCB49E}"/>
              </a:ext>
            </a:extLst>
          </p:cNvPr>
          <p:cNvSpPr>
            <a:spLocks noGrp="1"/>
          </p:cNvSpPr>
          <p:nvPr>
            <p:ph type="title"/>
          </p:nvPr>
        </p:nvSpPr>
        <p:spPr>
          <a:xfrm>
            <a:off x="429768" y="411480"/>
            <a:ext cx="11201400" cy="1106424"/>
          </a:xfrm>
        </p:spPr>
        <p:txBody>
          <a:bodyPr>
            <a:normAutofit/>
          </a:bodyPr>
          <a:lstStyle/>
          <a:p>
            <a:r>
              <a:rPr lang="tr-TR" sz="3600" dirty="0"/>
              <a:t>The Protein </a:t>
            </a:r>
            <a:r>
              <a:rPr lang="tr-TR" sz="3600" dirty="0" err="1"/>
              <a:t>Corona</a:t>
            </a:r>
            <a:endParaRPr lang="tr-TR" sz="3600" dirty="0"/>
          </a:p>
        </p:txBody>
      </p:sp>
      <p:sp>
        <p:nvSpPr>
          <p:cNvPr id="15" name="Rectangle 10">
            <a:extLst>
              <a:ext uri="{FF2B5EF4-FFF2-40B4-BE49-F238E27FC236}">
                <a16:creationId xmlns:a16="http://schemas.microsoft.com/office/drawing/2014/main" id="{3E23A947-2D45-4208-AE2B-64948C87A3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çerik Yer Tutucusu 3">
            <a:extLst>
              <a:ext uri="{FF2B5EF4-FFF2-40B4-BE49-F238E27FC236}">
                <a16:creationId xmlns:a16="http://schemas.microsoft.com/office/drawing/2014/main" id="{8025B817-30EE-4CCD-A9A8-81A1CD69DE45}"/>
              </a:ext>
            </a:extLst>
          </p:cNvPr>
          <p:cNvPicPr>
            <a:picLocks/>
          </p:cNvPicPr>
          <p:nvPr/>
        </p:nvPicPr>
        <p:blipFill rotWithShape="1">
          <a:blip r:embed="rId2"/>
          <a:srcRect r="-1" b="7323"/>
          <a:stretch/>
        </p:blipFill>
        <p:spPr>
          <a:xfrm>
            <a:off x="429768" y="1721922"/>
            <a:ext cx="6704891" cy="4520559"/>
          </a:xfrm>
          <a:prstGeom prst="rect">
            <a:avLst/>
          </a:prstGeom>
        </p:spPr>
      </p:pic>
      <p:sp useBgFill="1">
        <p:nvSpPr>
          <p:cNvPr id="13" name="Rectangle 12">
            <a:extLst>
              <a:ext uri="{FF2B5EF4-FFF2-40B4-BE49-F238E27FC236}">
                <a16:creationId xmlns:a16="http://schemas.microsoft.com/office/drawing/2014/main" id="{E5BBB0F9-6A59-4D02-A9C7-A2D6516684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FEFEF"/>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93726CE9-5647-4D2B-8FE6-F40B4F062BBB}"/>
              </a:ext>
            </a:extLst>
          </p:cNvPr>
          <p:cNvSpPr>
            <a:spLocks noGrp="1"/>
          </p:cNvSpPr>
          <p:nvPr>
            <p:ph idx="1"/>
          </p:nvPr>
        </p:nvSpPr>
        <p:spPr>
          <a:xfrm>
            <a:off x="7564428" y="1721922"/>
            <a:ext cx="4197804" cy="4520558"/>
          </a:xfrm>
        </p:spPr>
        <p:txBody>
          <a:bodyPr anchor="ctr">
            <a:normAutofit fontScale="25000" lnSpcReduction="20000"/>
          </a:bodyPr>
          <a:lstStyle/>
          <a:p>
            <a:endParaRPr lang="tr-TR" sz="1800" dirty="0"/>
          </a:p>
          <a:p>
            <a:endParaRPr lang="tr-TR" sz="1800" dirty="0"/>
          </a:p>
          <a:p>
            <a:endParaRPr lang="tr-TR" sz="7200" dirty="0"/>
          </a:p>
          <a:p>
            <a:r>
              <a:rPr lang="en-US" sz="6400" dirty="0"/>
              <a:t>NP- Biological Interactions</a:t>
            </a:r>
            <a:endParaRPr lang="tr-TR" sz="6400" dirty="0"/>
          </a:p>
          <a:p>
            <a:r>
              <a:rPr lang="tr-TR" sz="6400" dirty="0"/>
              <a:t>S</a:t>
            </a:r>
            <a:r>
              <a:rPr lang="en-US" sz="6400" dirty="0" err="1"/>
              <a:t>erum</a:t>
            </a:r>
            <a:r>
              <a:rPr lang="en-US" sz="6400" dirty="0"/>
              <a:t> proteins</a:t>
            </a:r>
            <a:r>
              <a:rPr lang="tr-TR" sz="6400" dirty="0"/>
              <a:t>:</a:t>
            </a:r>
            <a:r>
              <a:rPr lang="en-US" sz="6400" dirty="0"/>
              <a:t> albumin, apolipoproteins, immunoglobulin G (IgG), complement factors, and fibrinogen. </a:t>
            </a:r>
          </a:p>
          <a:p>
            <a:r>
              <a:rPr lang="en-US" sz="6400" dirty="0"/>
              <a:t>Hard corona </a:t>
            </a:r>
            <a:r>
              <a:rPr lang="tr-TR" sz="6400" dirty="0"/>
              <a:t>and </a:t>
            </a:r>
            <a:r>
              <a:rPr lang="tr-TR" sz="6400" dirty="0" err="1"/>
              <a:t>soft</a:t>
            </a:r>
            <a:r>
              <a:rPr lang="tr-TR" sz="6400" dirty="0"/>
              <a:t> </a:t>
            </a:r>
            <a:r>
              <a:rPr lang="tr-TR" sz="6400" dirty="0" err="1"/>
              <a:t>corona</a:t>
            </a:r>
            <a:endParaRPr lang="tr-TR" sz="6400" dirty="0"/>
          </a:p>
          <a:p>
            <a:r>
              <a:rPr lang="tr-TR" sz="6400" dirty="0"/>
              <a:t> </a:t>
            </a:r>
            <a:r>
              <a:rPr lang="en-US" sz="6400" dirty="0"/>
              <a:t>The structure and composition of the protein corona depends on</a:t>
            </a:r>
            <a:r>
              <a:rPr lang="tr-TR" sz="6400" dirty="0"/>
              <a:t>:</a:t>
            </a:r>
          </a:p>
          <a:p>
            <a:pPr lvl="1">
              <a:buFont typeface="Wingdings" panose="05000000000000000000" pitchFamily="2" charset="2"/>
              <a:buChar char="Ø"/>
            </a:pPr>
            <a:r>
              <a:rPr lang="tr-TR" sz="6400" dirty="0"/>
              <a:t>the </a:t>
            </a:r>
            <a:r>
              <a:rPr lang="tr-TR" sz="6400" dirty="0" err="1"/>
              <a:t>features</a:t>
            </a:r>
            <a:r>
              <a:rPr lang="tr-TR" sz="6400" dirty="0"/>
              <a:t> of </a:t>
            </a:r>
            <a:r>
              <a:rPr lang="tr-TR" sz="6400" dirty="0" err="1"/>
              <a:t>nanoparticle</a:t>
            </a:r>
            <a:r>
              <a:rPr lang="tr-TR" sz="6400" dirty="0"/>
              <a:t>,</a:t>
            </a:r>
          </a:p>
          <a:p>
            <a:pPr lvl="1">
              <a:buFont typeface="Wingdings" panose="05000000000000000000" pitchFamily="2" charset="2"/>
              <a:buChar char="Ø"/>
            </a:pPr>
            <a:r>
              <a:rPr lang="tr-TR" sz="6400" dirty="0"/>
              <a:t>the </a:t>
            </a:r>
            <a:r>
              <a:rPr lang="tr-TR" sz="6400" dirty="0" err="1"/>
              <a:t>biological</a:t>
            </a:r>
            <a:r>
              <a:rPr lang="tr-TR" sz="6400" dirty="0"/>
              <a:t> </a:t>
            </a:r>
            <a:r>
              <a:rPr lang="tr-TR" sz="6400" dirty="0" err="1"/>
              <a:t>environment</a:t>
            </a:r>
            <a:r>
              <a:rPr lang="tr-TR" sz="6400" dirty="0"/>
              <a:t>,</a:t>
            </a:r>
          </a:p>
          <a:p>
            <a:pPr lvl="1">
              <a:buFont typeface="Wingdings" panose="05000000000000000000" pitchFamily="2" charset="2"/>
              <a:buChar char="Ø"/>
            </a:pPr>
            <a:r>
              <a:rPr lang="tr-TR" sz="6400" dirty="0"/>
              <a:t>the time of </a:t>
            </a:r>
            <a:r>
              <a:rPr lang="tr-TR" sz="6400" dirty="0" err="1"/>
              <a:t>exposure</a:t>
            </a:r>
            <a:r>
              <a:rPr lang="tr-TR" sz="6400" dirty="0"/>
              <a:t>, </a:t>
            </a:r>
            <a:r>
              <a:rPr lang="tr-TR" sz="6400" dirty="0" err="1"/>
              <a:t>etc</a:t>
            </a:r>
            <a:r>
              <a:rPr lang="tr-TR" sz="6400" dirty="0"/>
              <a:t>.</a:t>
            </a:r>
          </a:p>
          <a:p>
            <a:r>
              <a:rPr lang="en-US" sz="6400" dirty="0"/>
              <a:t>Reduce targeting and drug release efficiency</a:t>
            </a:r>
          </a:p>
          <a:p>
            <a:r>
              <a:rPr lang="tr-TR" sz="6400" dirty="0"/>
              <a:t>F</a:t>
            </a:r>
            <a:r>
              <a:rPr lang="en-US" sz="6400" dirty="0" err="1"/>
              <a:t>acilitate</a:t>
            </a:r>
            <a:r>
              <a:rPr lang="en-US" sz="6400" dirty="0"/>
              <a:t> macrophage recognition and the uptake of nanoparticles</a:t>
            </a:r>
          </a:p>
          <a:p>
            <a:pPr lvl="1">
              <a:buFont typeface="Wingdings" panose="05000000000000000000" pitchFamily="2" charset="2"/>
              <a:buChar char="Ø"/>
            </a:pPr>
            <a:endParaRPr lang="tr-TR" sz="4000" dirty="0"/>
          </a:p>
          <a:p>
            <a:pPr marL="457200" lvl="1" indent="0">
              <a:buNone/>
            </a:pPr>
            <a:endParaRPr lang="tr-TR" sz="1400" dirty="0"/>
          </a:p>
          <a:p>
            <a:pPr>
              <a:buFont typeface="Wingdings" panose="05000000000000000000" pitchFamily="2" charset="2"/>
              <a:buChar char="Ø"/>
            </a:pPr>
            <a:endParaRPr lang="tr-TR" sz="1800" dirty="0"/>
          </a:p>
          <a:p>
            <a:pPr lvl="1">
              <a:buFont typeface="Wingdings" panose="05000000000000000000" pitchFamily="2" charset="2"/>
              <a:buChar char="Ø"/>
            </a:pPr>
            <a:endParaRPr lang="tr-TR" sz="1400" dirty="0"/>
          </a:p>
          <a:p>
            <a:endParaRPr lang="tr-TR" sz="1800" dirty="0"/>
          </a:p>
        </p:txBody>
      </p:sp>
    </p:spTree>
    <p:extLst>
      <p:ext uri="{BB962C8B-B14F-4D97-AF65-F5344CB8AC3E}">
        <p14:creationId xmlns:p14="http://schemas.microsoft.com/office/powerpoint/2010/main" val="21604244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2029D5AD-8348-4446-B191-6A9B6FE03F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A3F395A2-2B64-4749-BD93-2F159C7E1F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FEFEF"/>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5CF0135B-EAB8-4CA0-896C-2D897ECD28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9A6ECEB8-DB28-40CE-A0AB-942CF7B0FF9C}"/>
              </a:ext>
            </a:extLst>
          </p:cNvPr>
          <p:cNvSpPr>
            <a:spLocks noGrp="1"/>
          </p:cNvSpPr>
          <p:nvPr>
            <p:ph type="title"/>
          </p:nvPr>
        </p:nvSpPr>
        <p:spPr>
          <a:xfrm>
            <a:off x="838200" y="253397"/>
            <a:ext cx="10515600" cy="1273233"/>
          </a:xfrm>
        </p:spPr>
        <p:txBody>
          <a:bodyPr>
            <a:normAutofit/>
          </a:bodyPr>
          <a:lstStyle/>
          <a:p>
            <a:r>
              <a:rPr lang="en-US" sz="4000"/>
              <a:t>Nanotoxicology of NPs in </a:t>
            </a:r>
            <a:r>
              <a:rPr lang="tr-TR" sz="4000"/>
              <a:t>B</a:t>
            </a:r>
            <a:r>
              <a:rPr lang="en-US" sz="4000"/>
              <a:t>iological </a:t>
            </a:r>
            <a:r>
              <a:rPr lang="tr-TR" sz="4000"/>
              <a:t>S</a:t>
            </a:r>
            <a:r>
              <a:rPr lang="en-US" sz="4000"/>
              <a:t>ystems</a:t>
            </a:r>
            <a:endParaRPr lang="tr-TR" sz="4000"/>
          </a:p>
        </p:txBody>
      </p:sp>
      <p:sp>
        <p:nvSpPr>
          <p:cNvPr id="14" name="Rectangle 13">
            <a:extLst>
              <a:ext uri="{FF2B5EF4-FFF2-40B4-BE49-F238E27FC236}">
                <a16:creationId xmlns:a16="http://schemas.microsoft.com/office/drawing/2014/main" id="{92C3387C-D24F-4737-8A37-1DC5CFF09C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İçerik Yer Tutucusu 2">
            <a:extLst>
              <a:ext uri="{FF2B5EF4-FFF2-40B4-BE49-F238E27FC236}">
                <a16:creationId xmlns:a16="http://schemas.microsoft.com/office/drawing/2014/main" id="{AA307443-F6FB-4C8C-AABB-DB267B8E54B8}"/>
              </a:ext>
            </a:extLst>
          </p:cNvPr>
          <p:cNvSpPr>
            <a:spLocks noGrp="1"/>
          </p:cNvSpPr>
          <p:nvPr>
            <p:ph idx="1"/>
          </p:nvPr>
        </p:nvSpPr>
        <p:spPr>
          <a:xfrm>
            <a:off x="838200" y="2478024"/>
            <a:ext cx="10515600" cy="3694176"/>
          </a:xfrm>
        </p:spPr>
        <p:txBody>
          <a:bodyPr>
            <a:normAutofit/>
          </a:bodyPr>
          <a:lstStyle/>
          <a:p>
            <a:r>
              <a:rPr lang="tr-TR" sz="2200" dirty="0"/>
              <a:t>The </a:t>
            </a:r>
            <a:r>
              <a:rPr lang="tr-TR" sz="2200" dirty="0" err="1"/>
              <a:t>toxicity</a:t>
            </a:r>
            <a:r>
              <a:rPr lang="tr-TR" sz="2200" dirty="0"/>
              <a:t> of </a:t>
            </a:r>
            <a:r>
              <a:rPr lang="tr-TR" sz="2200" dirty="0" err="1"/>
              <a:t>nanomaterials</a:t>
            </a:r>
            <a:r>
              <a:rPr lang="tr-TR" sz="2200" dirty="0"/>
              <a:t> </a:t>
            </a:r>
            <a:r>
              <a:rPr lang="tr-TR" sz="2200" dirty="0" err="1"/>
              <a:t>depends</a:t>
            </a:r>
            <a:r>
              <a:rPr lang="tr-TR" sz="2200" dirty="0"/>
              <a:t> on </a:t>
            </a:r>
            <a:r>
              <a:rPr lang="tr-TR" sz="2200" dirty="0" err="1"/>
              <a:t>their</a:t>
            </a:r>
            <a:r>
              <a:rPr lang="tr-TR" sz="2200" dirty="0"/>
              <a:t> </a:t>
            </a:r>
            <a:r>
              <a:rPr lang="tr-TR" sz="2200" dirty="0" err="1"/>
              <a:t>physicochemical</a:t>
            </a:r>
            <a:r>
              <a:rPr lang="tr-TR" sz="2200" dirty="0"/>
              <a:t> </a:t>
            </a:r>
            <a:r>
              <a:rPr lang="tr-TR" sz="2200" dirty="0" err="1"/>
              <a:t>properties</a:t>
            </a:r>
            <a:r>
              <a:rPr lang="tr-TR" sz="2200" dirty="0"/>
              <a:t>.</a:t>
            </a:r>
          </a:p>
          <a:p>
            <a:r>
              <a:rPr lang="tr-TR" sz="2200" dirty="0" err="1"/>
              <a:t>Different</a:t>
            </a:r>
            <a:r>
              <a:rPr lang="tr-TR" sz="2200" dirty="0"/>
              <a:t> </a:t>
            </a:r>
            <a:r>
              <a:rPr lang="tr-TR" sz="2200" dirty="0" err="1"/>
              <a:t>toxic</a:t>
            </a:r>
            <a:r>
              <a:rPr lang="tr-TR" sz="2200" dirty="0"/>
              <a:t> </a:t>
            </a:r>
            <a:r>
              <a:rPr lang="tr-TR" sz="2200" dirty="0" err="1"/>
              <a:t>effects</a:t>
            </a:r>
            <a:r>
              <a:rPr lang="tr-TR" sz="2200" dirty="0"/>
              <a:t> of </a:t>
            </a:r>
            <a:r>
              <a:rPr lang="tr-TR" sz="2200" dirty="0" err="1"/>
              <a:t>NPs</a:t>
            </a:r>
            <a:r>
              <a:rPr lang="tr-TR" sz="2200" dirty="0"/>
              <a:t>:</a:t>
            </a:r>
          </a:p>
          <a:p>
            <a:pPr lvl="1">
              <a:buFont typeface="Wingdings" panose="05000000000000000000" pitchFamily="2" charset="2"/>
              <a:buChar char="Ø"/>
            </a:pPr>
            <a:r>
              <a:rPr lang="tr-TR" sz="2200" dirty="0"/>
              <a:t> Cell </a:t>
            </a:r>
            <a:r>
              <a:rPr lang="tr-TR" sz="2200" dirty="0" err="1"/>
              <a:t>membrane</a:t>
            </a:r>
            <a:r>
              <a:rPr lang="tr-TR" sz="2200" dirty="0"/>
              <a:t> </a:t>
            </a:r>
            <a:r>
              <a:rPr lang="tr-TR" sz="2200" dirty="0" err="1"/>
              <a:t>damage</a:t>
            </a:r>
            <a:r>
              <a:rPr lang="tr-TR" sz="2200" dirty="0"/>
              <a:t>,</a:t>
            </a:r>
          </a:p>
          <a:p>
            <a:pPr lvl="1">
              <a:buFont typeface="Wingdings" panose="05000000000000000000" pitchFamily="2" charset="2"/>
              <a:buChar char="Ø"/>
            </a:pPr>
            <a:r>
              <a:rPr lang="en-US" sz="2200" dirty="0"/>
              <a:t> </a:t>
            </a:r>
            <a:r>
              <a:rPr lang="tr-TR" sz="2200" dirty="0"/>
              <a:t>D</a:t>
            </a:r>
            <a:r>
              <a:rPr lang="en-US" sz="2200" dirty="0" err="1"/>
              <a:t>isruption</a:t>
            </a:r>
            <a:r>
              <a:rPr lang="en-US" sz="2200" dirty="0"/>
              <a:t> of ATP production and DNA replication</a:t>
            </a:r>
            <a:r>
              <a:rPr lang="tr-TR" sz="2200" dirty="0"/>
              <a:t>,</a:t>
            </a:r>
          </a:p>
          <a:p>
            <a:pPr lvl="1">
              <a:buFont typeface="Wingdings" panose="05000000000000000000" pitchFamily="2" charset="2"/>
              <a:buChar char="Ø"/>
            </a:pPr>
            <a:r>
              <a:rPr lang="tr-TR" sz="2200" dirty="0"/>
              <a:t> </a:t>
            </a:r>
            <a:r>
              <a:rPr lang="tr-TR" sz="2200" dirty="0" err="1"/>
              <a:t>Lysosomal</a:t>
            </a:r>
            <a:r>
              <a:rPr lang="tr-TR" sz="2200" dirty="0"/>
              <a:t> </a:t>
            </a:r>
            <a:r>
              <a:rPr lang="tr-TR" sz="2200" dirty="0" err="1"/>
              <a:t>degradation</a:t>
            </a:r>
            <a:r>
              <a:rPr lang="tr-TR" sz="2200" dirty="0"/>
              <a:t>/</a:t>
            </a:r>
            <a:r>
              <a:rPr lang="tr-TR" sz="2200" dirty="0" err="1"/>
              <a:t>disruption</a:t>
            </a:r>
            <a:r>
              <a:rPr lang="tr-TR" sz="2200" dirty="0"/>
              <a:t>,</a:t>
            </a:r>
          </a:p>
          <a:p>
            <a:pPr lvl="1">
              <a:buFont typeface="Wingdings" panose="05000000000000000000" pitchFamily="2" charset="2"/>
              <a:buChar char="Ø"/>
            </a:pPr>
            <a:r>
              <a:rPr lang="tr-TR" sz="2200" dirty="0"/>
              <a:t> R</a:t>
            </a:r>
            <a:r>
              <a:rPr lang="en-US" sz="2200" dirty="0" err="1"/>
              <a:t>elease</a:t>
            </a:r>
            <a:r>
              <a:rPr lang="en-US" sz="2200" dirty="0"/>
              <a:t> of radicals</a:t>
            </a:r>
            <a:r>
              <a:rPr lang="tr-TR" sz="2200" dirty="0"/>
              <a:t>,</a:t>
            </a:r>
          </a:p>
          <a:p>
            <a:pPr lvl="1">
              <a:buFont typeface="Wingdings" panose="05000000000000000000" pitchFamily="2" charset="2"/>
              <a:buChar char="Ø"/>
            </a:pPr>
            <a:r>
              <a:rPr lang="tr-TR" sz="2200" dirty="0"/>
              <a:t> M</a:t>
            </a:r>
            <a:r>
              <a:rPr lang="en-US" sz="2200" dirty="0" err="1"/>
              <a:t>itochondrial</a:t>
            </a:r>
            <a:r>
              <a:rPr lang="en-US" sz="2200" dirty="0"/>
              <a:t> damage</a:t>
            </a:r>
            <a:r>
              <a:rPr lang="tr-TR" sz="2200" dirty="0"/>
              <a:t>,</a:t>
            </a:r>
          </a:p>
          <a:p>
            <a:pPr lvl="1">
              <a:buFont typeface="Wingdings" panose="05000000000000000000" pitchFamily="2" charset="2"/>
              <a:buChar char="Ø"/>
            </a:pPr>
            <a:r>
              <a:rPr lang="tr-TR" sz="2200" dirty="0"/>
              <a:t> I</a:t>
            </a:r>
            <a:r>
              <a:rPr lang="en-US" sz="2200" dirty="0" err="1"/>
              <a:t>nduction</a:t>
            </a:r>
            <a:r>
              <a:rPr lang="en-US" sz="2200" dirty="0"/>
              <a:t> of structural alterations of intracellular proteins</a:t>
            </a:r>
            <a:r>
              <a:rPr lang="tr-TR" sz="2200" dirty="0"/>
              <a:t>,</a:t>
            </a:r>
          </a:p>
          <a:p>
            <a:pPr lvl="1">
              <a:buFont typeface="Wingdings" panose="05000000000000000000" pitchFamily="2" charset="2"/>
              <a:buChar char="Ø"/>
            </a:pPr>
            <a:r>
              <a:rPr lang="tr-TR" sz="2200" dirty="0"/>
              <a:t> The protein </a:t>
            </a:r>
            <a:r>
              <a:rPr lang="tr-TR" sz="2200" dirty="0" err="1"/>
              <a:t>corona</a:t>
            </a:r>
            <a:r>
              <a:rPr lang="tr-TR" sz="2200" dirty="0"/>
              <a:t> </a:t>
            </a:r>
            <a:r>
              <a:rPr lang="tr-TR" sz="2200" dirty="0" err="1"/>
              <a:t>formation</a:t>
            </a:r>
            <a:r>
              <a:rPr lang="tr-TR" sz="2200" dirty="0"/>
              <a:t>, </a:t>
            </a:r>
            <a:r>
              <a:rPr lang="tr-TR" sz="2200" dirty="0" err="1"/>
              <a:t>etc</a:t>
            </a:r>
            <a:r>
              <a:rPr lang="tr-TR" sz="2200" dirty="0"/>
              <a:t>.</a:t>
            </a:r>
          </a:p>
        </p:txBody>
      </p:sp>
    </p:spTree>
    <p:extLst>
      <p:ext uri="{BB962C8B-B14F-4D97-AF65-F5344CB8AC3E}">
        <p14:creationId xmlns:p14="http://schemas.microsoft.com/office/powerpoint/2010/main" val="41097626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en-US" dirty="0" smtClean="0"/>
              <a:t> From concept to the drugstore shelves</a:t>
            </a:r>
            <a:endParaRPr lang="tr-TR" dirty="0"/>
          </a:p>
        </p:txBody>
      </p:sp>
      <p:pic>
        <p:nvPicPr>
          <p:cNvPr id="1026" name="Picture 2"/>
          <p:cNvPicPr>
            <a:picLocks noGrp="1" noChangeAspect="1" noChangeArrowheads="1"/>
          </p:cNvPicPr>
          <p:nvPr>
            <p:ph idx="1"/>
          </p:nvPr>
        </p:nvPicPr>
        <p:blipFill>
          <a:blip r:embed="rId2"/>
          <a:srcRect/>
          <a:stretch>
            <a:fillRect/>
          </a:stretch>
        </p:blipFill>
        <p:spPr bwMode="auto">
          <a:xfrm>
            <a:off x="2795587" y="2391569"/>
            <a:ext cx="6600825" cy="321945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Down Arrow 7">
            <a:extLst>
              <a:ext uri="{FF2B5EF4-FFF2-40B4-BE49-F238E27FC236}">
                <a16:creationId xmlns:a16="http://schemas.microsoft.com/office/drawing/2014/main" id="{73DE2CFE-42F2-48F0-8706-5264E012B1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12CFE275-1551-43AF-89A7-D81F63BFC3FD}"/>
              </a:ext>
            </a:extLst>
          </p:cNvPr>
          <p:cNvSpPr>
            <a:spLocks noGrp="1"/>
          </p:cNvSpPr>
          <p:nvPr>
            <p:ph type="title"/>
          </p:nvPr>
        </p:nvSpPr>
        <p:spPr>
          <a:xfrm>
            <a:off x="1286932" y="1204109"/>
            <a:ext cx="10023398" cy="857894"/>
          </a:xfrm>
        </p:spPr>
        <p:txBody>
          <a:bodyPr>
            <a:normAutofit/>
          </a:bodyPr>
          <a:lstStyle/>
          <a:p>
            <a:r>
              <a:rPr lang="tr-TR" sz="4000">
                <a:solidFill>
                  <a:srgbClr val="FFFFFF"/>
                </a:solidFill>
              </a:rPr>
              <a:t>Other Commonly Used Structures:</a:t>
            </a:r>
          </a:p>
        </p:txBody>
      </p:sp>
      <p:sp>
        <p:nvSpPr>
          <p:cNvPr id="3" name="İçerik Yer Tutucusu 2">
            <a:extLst>
              <a:ext uri="{FF2B5EF4-FFF2-40B4-BE49-F238E27FC236}">
                <a16:creationId xmlns:a16="http://schemas.microsoft.com/office/drawing/2014/main" id="{BF75C60A-3994-4CAA-AE60-3A9EB96D918D}"/>
              </a:ext>
            </a:extLst>
          </p:cNvPr>
          <p:cNvSpPr>
            <a:spLocks noGrp="1"/>
          </p:cNvSpPr>
          <p:nvPr>
            <p:ph idx="1"/>
          </p:nvPr>
        </p:nvSpPr>
        <p:spPr>
          <a:xfrm>
            <a:off x="1286931" y="2962451"/>
            <a:ext cx="2779954" cy="2820012"/>
          </a:xfrm>
        </p:spPr>
        <p:txBody>
          <a:bodyPr>
            <a:normAutofit/>
          </a:bodyPr>
          <a:lstStyle/>
          <a:p>
            <a:endParaRPr lang="tr-TR" sz="1600" dirty="0"/>
          </a:p>
          <a:p>
            <a:endParaRPr lang="tr-TR" sz="1600" dirty="0"/>
          </a:p>
          <a:p>
            <a:r>
              <a:rPr lang="tr-TR" sz="2400" dirty="0" err="1"/>
              <a:t>Core-shell</a:t>
            </a:r>
            <a:r>
              <a:rPr lang="tr-TR" sz="2400" dirty="0"/>
              <a:t> </a:t>
            </a:r>
            <a:r>
              <a:rPr lang="tr-TR" sz="2400" dirty="0" err="1"/>
              <a:t>Thermo-Responsive</a:t>
            </a:r>
            <a:r>
              <a:rPr lang="tr-TR" sz="2400" dirty="0"/>
              <a:t> </a:t>
            </a:r>
            <a:r>
              <a:rPr lang="tr-TR" sz="2400" dirty="0" err="1"/>
              <a:t>DDSs</a:t>
            </a:r>
            <a:endParaRPr lang="tr-TR" sz="2400" dirty="0"/>
          </a:p>
          <a:p>
            <a:r>
              <a:rPr lang="tr-TR" sz="2400" dirty="0"/>
              <a:t>Smart </a:t>
            </a:r>
            <a:r>
              <a:rPr lang="tr-TR" sz="2400" dirty="0" err="1"/>
              <a:t>Nanoboms</a:t>
            </a:r>
            <a:r>
              <a:rPr lang="tr-TR" sz="2400" dirty="0"/>
              <a:t> </a:t>
            </a:r>
          </a:p>
          <a:p>
            <a:pPr marL="0" indent="0">
              <a:buNone/>
            </a:pPr>
            <a:endParaRPr lang="tr-TR" sz="1600" dirty="0"/>
          </a:p>
          <a:p>
            <a:pPr marL="0" indent="0">
              <a:buNone/>
            </a:pPr>
            <a:endParaRPr lang="tr-TR" sz="1600" dirty="0"/>
          </a:p>
          <a:p>
            <a:endParaRPr lang="tr-TR" sz="1600" dirty="0"/>
          </a:p>
        </p:txBody>
      </p:sp>
      <p:pic>
        <p:nvPicPr>
          <p:cNvPr id="4" name="Resim 3">
            <a:extLst>
              <a:ext uri="{FF2B5EF4-FFF2-40B4-BE49-F238E27FC236}">
                <a16:creationId xmlns:a16="http://schemas.microsoft.com/office/drawing/2014/main" id="{B44A576F-0953-449C-98D5-D279EF7ECB35}"/>
              </a:ext>
            </a:extLst>
          </p:cNvPr>
          <p:cNvPicPr>
            <a:picLocks noChangeAspect="1"/>
          </p:cNvPicPr>
          <p:nvPr/>
        </p:nvPicPr>
        <p:blipFill>
          <a:blip r:embed="rId2"/>
          <a:stretch>
            <a:fillRect/>
          </a:stretch>
        </p:blipFill>
        <p:spPr>
          <a:xfrm>
            <a:off x="4662103" y="2686050"/>
            <a:ext cx="6691698" cy="3771900"/>
          </a:xfrm>
          <a:prstGeom prst="rect">
            <a:avLst/>
          </a:prstGeom>
        </p:spPr>
      </p:pic>
    </p:spTree>
    <p:extLst>
      <p:ext uri="{BB962C8B-B14F-4D97-AF65-F5344CB8AC3E}">
        <p14:creationId xmlns:p14="http://schemas.microsoft.com/office/powerpoint/2010/main" val="2691172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E0A8E97B-3FD0-44BE-8175-17D4FFF9EDB0}"/>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tr-TR" sz="2800" dirty="0" err="1"/>
              <a:t>Other</a:t>
            </a:r>
            <a:r>
              <a:rPr lang="tr-TR" sz="2800" dirty="0"/>
              <a:t> </a:t>
            </a:r>
            <a:r>
              <a:rPr lang="tr-TR" sz="2800" dirty="0" err="1"/>
              <a:t>used</a:t>
            </a:r>
            <a:r>
              <a:rPr lang="tr-TR" sz="2800" dirty="0"/>
              <a:t> </a:t>
            </a:r>
            <a:r>
              <a:rPr lang="tr-TR" sz="2800" dirty="0" err="1"/>
              <a:t>materials</a:t>
            </a:r>
            <a:r>
              <a:rPr lang="tr-TR" sz="2800" dirty="0"/>
              <a:t> in </a:t>
            </a:r>
            <a:r>
              <a:rPr lang="tr-TR" sz="2800" dirty="0" err="1"/>
              <a:t>termo-responsive</a:t>
            </a:r>
            <a:r>
              <a:rPr lang="tr-TR" sz="2800" dirty="0"/>
              <a:t> </a:t>
            </a:r>
            <a:r>
              <a:rPr lang="tr-TR" sz="2800" dirty="0" err="1"/>
              <a:t>MNPs</a:t>
            </a:r>
            <a:endParaRPr lang="tr-TR" sz="2800" dirty="0"/>
          </a:p>
        </p:txBody>
      </p:sp>
      <p:sp>
        <p:nvSpPr>
          <p:cNvPr id="3" name="İçerik Yer Tutucusu 2">
            <a:extLst>
              <a:ext uri="{FF2B5EF4-FFF2-40B4-BE49-F238E27FC236}">
                <a16:creationId xmlns:a16="http://schemas.microsoft.com/office/drawing/2014/main" id="{EAD85EF8-A9C6-42BD-85E7-3F430F4B14AA}"/>
              </a:ext>
            </a:extLst>
          </p:cNvPr>
          <p:cNvSpPr>
            <a:spLocks noGrp="1"/>
          </p:cNvSpPr>
          <p:nvPr>
            <p:ph idx="1"/>
          </p:nvPr>
        </p:nvSpPr>
        <p:spPr>
          <a:xfrm>
            <a:off x="643468" y="2638043"/>
            <a:ext cx="3363974" cy="3415623"/>
          </a:xfrm>
        </p:spPr>
        <p:txBody>
          <a:bodyPr>
            <a:normAutofit/>
          </a:bodyPr>
          <a:lstStyle/>
          <a:p>
            <a:r>
              <a:rPr lang="tr-TR" sz="2000" dirty="0" err="1"/>
              <a:t>Polyethylene</a:t>
            </a:r>
            <a:r>
              <a:rPr lang="tr-TR" sz="2000" dirty="0"/>
              <a:t> </a:t>
            </a:r>
            <a:r>
              <a:rPr lang="tr-TR" sz="2000" dirty="0" err="1"/>
              <a:t>glycol</a:t>
            </a:r>
            <a:r>
              <a:rPr lang="tr-TR" sz="2000" dirty="0"/>
              <a:t> (PEG)</a:t>
            </a:r>
          </a:p>
          <a:p>
            <a:r>
              <a:rPr lang="tr-TR" sz="2000" dirty="0" err="1"/>
              <a:t>Temperature-sensitive</a:t>
            </a:r>
            <a:r>
              <a:rPr lang="tr-TR" sz="2000" dirty="0"/>
              <a:t> </a:t>
            </a:r>
            <a:r>
              <a:rPr lang="tr-TR" sz="2000" dirty="0" err="1"/>
              <a:t>liposomes</a:t>
            </a:r>
            <a:r>
              <a:rPr lang="tr-TR" sz="2000" dirty="0"/>
              <a:t> (TSL)</a:t>
            </a:r>
          </a:p>
          <a:p>
            <a:pPr marL="0" indent="0">
              <a:buNone/>
            </a:pPr>
            <a:endParaRPr lang="tr-TR" sz="2000" dirty="0"/>
          </a:p>
        </p:txBody>
      </p:sp>
      <p:pic>
        <p:nvPicPr>
          <p:cNvPr id="4" name="Resim 3">
            <a:extLst>
              <a:ext uri="{FF2B5EF4-FFF2-40B4-BE49-F238E27FC236}">
                <a16:creationId xmlns:a16="http://schemas.microsoft.com/office/drawing/2014/main" id="{820F855F-C995-49DC-B181-5A3F477705F1}"/>
              </a:ext>
            </a:extLst>
          </p:cNvPr>
          <p:cNvPicPr>
            <a:picLocks noChangeAspect="1"/>
          </p:cNvPicPr>
          <p:nvPr/>
        </p:nvPicPr>
        <p:blipFill>
          <a:blip r:embed="rId2"/>
          <a:stretch>
            <a:fillRect/>
          </a:stretch>
        </p:blipFill>
        <p:spPr>
          <a:xfrm>
            <a:off x="4914901" y="623392"/>
            <a:ext cx="7277099" cy="5863133"/>
          </a:xfrm>
          <a:prstGeom prst="rect">
            <a:avLst/>
          </a:prstGeom>
        </p:spPr>
      </p:pic>
    </p:spTree>
    <p:extLst>
      <p:ext uri="{BB962C8B-B14F-4D97-AF65-F5344CB8AC3E}">
        <p14:creationId xmlns:p14="http://schemas.microsoft.com/office/powerpoint/2010/main" val="273061288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7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Başlık 3">
            <a:extLst>
              <a:ext uri="{FF2B5EF4-FFF2-40B4-BE49-F238E27FC236}">
                <a16:creationId xmlns:a16="http://schemas.microsoft.com/office/drawing/2014/main" id="{0B306041-5E55-43B0-87CC-5DD8A9E42496}"/>
              </a:ext>
            </a:extLst>
          </p:cNvPr>
          <p:cNvSpPr>
            <a:spLocks noGrp="1"/>
          </p:cNvSpPr>
          <p:nvPr>
            <p:ph type="title"/>
          </p:nvPr>
        </p:nvSpPr>
        <p:spPr>
          <a:xfrm>
            <a:off x="524256" y="4767072"/>
            <a:ext cx="6594189" cy="1625210"/>
          </a:xfrm>
        </p:spPr>
        <p:txBody>
          <a:bodyPr>
            <a:normAutofit/>
          </a:bodyPr>
          <a:lstStyle/>
          <a:p>
            <a:pPr algn="r"/>
            <a:r>
              <a:rPr lang="tr-TR" sz="3700">
                <a:solidFill>
                  <a:srgbClr val="FFFFFF"/>
                </a:solidFill>
              </a:rPr>
              <a:t/>
            </a:r>
            <a:br>
              <a:rPr lang="tr-TR" sz="3700">
                <a:solidFill>
                  <a:srgbClr val="FFFFFF"/>
                </a:solidFill>
              </a:rPr>
            </a:br>
            <a:r>
              <a:rPr lang="tr-TR" sz="3700">
                <a:solidFill>
                  <a:srgbClr val="FFFFFF"/>
                </a:solidFill>
              </a:rPr>
              <a:t>2- Magnetic-Responsive MNPs</a:t>
            </a:r>
            <a:br>
              <a:rPr lang="tr-TR" sz="3700">
                <a:solidFill>
                  <a:srgbClr val="FFFFFF"/>
                </a:solidFill>
              </a:rPr>
            </a:br>
            <a:endParaRPr lang="tr-TR" sz="3700" dirty="0">
              <a:solidFill>
                <a:srgbClr val="FFFFFF"/>
              </a:solidFill>
            </a:endParaRPr>
          </a:p>
        </p:txBody>
      </p:sp>
      <p:pic>
        <p:nvPicPr>
          <p:cNvPr id="9" name="Resim 8">
            <a:extLst>
              <a:ext uri="{FF2B5EF4-FFF2-40B4-BE49-F238E27FC236}">
                <a16:creationId xmlns:a16="http://schemas.microsoft.com/office/drawing/2014/main" id="{06C3F658-A7CD-415D-8EB5-07E77E1CC050}"/>
              </a:ext>
            </a:extLst>
          </p:cNvPr>
          <p:cNvPicPr/>
          <p:nvPr/>
        </p:nvPicPr>
        <p:blipFill rotWithShape="1">
          <a:blip r:embed="rId2"/>
          <a:srcRect t="5378" r="1" b="2"/>
          <a:stretch/>
        </p:blipFill>
        <p:spPr>
          <a:xfrm>
            <a:off x="327547" y="321733"/>
            <a:ext cx="7058306" cy="4107392"/>
          </a:xfrm>
          <a:prstGeom prst="rect">
            <a:avLst/>
          </a:prstGeom>
        </p:spPr>
      </p:pic>
      <p:sp>
        <p:nvSpPr>
          <p:cNvPr id="23" name="Rectangle 22">
            <a:extLst>
              <a:ext uri="{FF2B5EF4-FFF2-40B4-BE49-F238E27FC236}">
                <a16:creationId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İçerik Yer Tutucusu 7">
            <a:extLst>
              <a:ext uri="{FF2B5EF4-FFF2-40B4-BE49-F238E27FC236}">
                <a16:creationId xmlns:a16="http://schemas.microsoft.com/office/drawing/2014/main" id="{D46B30B2-2381-455C-926B-E9E229FB8394}"/>
              </a:ext>
            </a:extLst>
          </p:cNvPr>
          <p:cNvSpPr>
            <a:spLocks noGrp="1"/>
          </p:cNvSpPr>
          <p:nvPr>
            <p:ph idx="1"/>
          </p:nvPr>
        </p:nvSpPr>
        <p:spPr>
          <a:xfrm>
            <a:off x="8029319" y="917725"/>
            <a:ext cx="3424739" cy="4852362"/>
          </a:xfrm>
        </p:spPr>
        <p:txBody>
          <a:bodyPr anchor="ctr">
            <a:normAutofit/>
          </a:bodyPr>
          <a:lstStyle/>
          <a:p>
            <a:r>
              <a:rPr lang="tr-TR" sz="2000">
                <a:solidFill>
                  <a:srgbClr val="FFFFFF"/>
                </a:solidFill>
              </a:rPr>
              <a:t>External stimuli</a:t>
            </a:r>
          </a:p>
          <a:p>
            <a:r>
              <a:rPr lang="tr-TR" sz="2000">
                <a:solidFill>
                  <a:srgbClr val="FFFFFF"/>
                </a:solidFill>
              </a:rPr>
              <a:t>Single domain MNPs with intrinsic superparamagnetic features </a:t>
            </a:r>
          </a:p>
          <a:p>
            <a:r>
              <a:rPr lang="tr-TR" sz="2000">
                <a:solidFill>
                  <a:srgbClr val="FFFFFF"/>
                </a:solidFill>
              </a:rPr>
              <a:t>MNPs to generate heat under the influence of external high-frequency AMF is called magnetic hyperthermia. </a:t>
            </a:r>
            <a:endParaRPr lang="tr-TR" sz="2000" dirty="0">
              <a:solidFill>
                <a:srgbClr val="FFFFFF"/>
              </a:solidFill>
            </a:endParaRPr>
          </a:p>
        </p:txBody>
      </p:sp>
    </p:spTree>
    <p:extLst>
      <p:ext uri="{BB962C8B-B14F-4D97-AF65-F5344CB8AC3E}">
        <p14:creationId xmlns:p14="http://schemas.microsoft.com/office/powerpoint/2010/main" val="2712701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34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5C9C778-8DE1-465B-AAA6-4FDD77729B86}"/>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Example: </a:t>
            </a:r>
          </a:p>
        </p:txBody>
      </p:sp>
      <p:pic>
        <p:nvPicPr>
          <p:cNvPr id="4" name="İçerik Yer Tutucusu 3">
            <a:extLst>
              <a:ext uri="{FF2B5EF4-FFF2-40B4-BE49-F238E27FC236}">
                <a16:creationId xmlns:a16="http://schemas.microsoft.com/office/drawing/2014/main" id="{EEF94077-FAC8-494B-B211-A7DDB6CE9C87}"/>
              </a:ext>
            </a:extLst>
          </p:cNvPr>
          <p:cNvPicPr>
            <a:picLocks noGrp="1" noChangeAspect="1"/>
          </p:cNvPicPr>
          <p:nvPr>
            <p:ph idx="1"/>
          </p:nvPr>
        </p:nvPicPr>
        <p:blipFill>
          <a:blip r:embed="rId2"/>
          <a:stretch>
            <a:fillRect/>
          </a:stretch>
        </p:blipFill>
        <p:spPr>
          <a:xfrm>
            <a:off x="4032514" y="528638"/>
            <a:ext cx="7754674" cy="6043612"/>
          </a:xfrm>
          <a:prstGeom prst="rect">
            <a:avLst/>
          </a:prstGeom>
        </p:spPr>
      </p:pic>
    </p:spTree>
    <p:extLst>
      <p:ext uri="{BB962C8B-B14F-4D97-AF65-F5344CB8AC3E}">
        <p14:creationId xmlns:p14="http://schemas.microsoft.com/office/powerpoint/2010/main" val="3181093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086850E-7417-41D7-9B7D-3921EFB6E583}"/>
              </a:ext>
            </a:extLst>
          </p:cNvPr>
          <p:cNvSpPr>
            <a:spLocks noGrp="1"/>
          </p:cNvSpPr>
          <p:nvPr>
            <p:ph type="title"/>
          </p:nvPr>
        </p:nvSpPr>
        <p:spPr>
          <a:xfrm>
            <a:off x="838200" y="963877"/>
            <a:ext cx="3494362" cy="4930246"/>
          </a:xfrm>
        </p:spPr>
        <p:txBody>
          <a:bodyPr>
            <a:normAutofit/>
          </a:bodyPr>
          <a:lstStyle/>
          <a:p>
            <a:pPr algn="r"/>
            <a:r>
              <a:rPr lang="tr-TR">
                <a:solidFill>
                  <a:schemeClr val="accent1"/>
                </a:solidFill>
              </a:rPr>
              <a:t/>
            </a:r>
            <a:br>
              <a:rPr lang="tr-TR">
                <a:solidFill>
                  <a:schemeClr val="accent1"/>
                </a:solidFill>
              </a:rPr>
            </a:br>
            <a:r>
              <a:rPr lang="tr-TR">
                <a:solidFill>
                  <a:schemeClr val="accent1"/>
                </a:solidFill>
              </a:rPr>
              <a:t>3- Electrical-Responsve MNPs </a:t>
            </a:r>
            <a:br>
              <a:rPr lang="tr-TR">
                <a:solidFill>
                  <a:schemeClr val="accent1"/>
                </a:solidFill>
              </a:rPr>
            </a:br>
            <a:endParaRPr lang="tr-TR">
              <a:solidFill>
                <a:schemeClr val="accent1"/>
              </a:solidFill>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İçerik Yer Tutucusu 2">
            <a:extLst>
              <a:ext uri="{FF2B5EF4-FFF2-40B4-BE49-F238E27FC236}">
                <a16:creationId xmlns:a16="http://schemas.microsoft.com/office/drawing/2014/main" id="{1B61EA2B-AD96-43C9-9A7A-DF19FB9E8B66}"/>
              </a:ext>
            </a:extLst>
          </p:cNvPr>
          <p:cNvSpPr>
            <a:spLocks noGrp="1"/>
          </p:cNvSpPr>
          <p:nvPr>
            <p:ph idx="1"/>
          </p:nvPr>
        </p:nvSpPr>
        <p:spPr>
          <a:xfrm>
            <a:off x="4976031" y="963877"/>
            <a:ext cx="6377769" cy="4930246"/>
          </a:xfrm>
        </p:spPr>
        <p:txBody>
          <a:bodyPr anchor="ctr">
            <a:normAutofit/>
          </a:bodyPr>
          <a:lstStyle/>
          <a:p>
            <a:r>
              <a:rPr lang="tr-TR" sz="2400"/>
              <a:t>NPs that contain large numbers of ionizable groups </a:t>
            </a:r>
          </a:p>
          <a:p>
            <a:r>
              <a:rPr lang="tr-TR" sz="2400"/>
              <a:t>Example : Ying et al. developed electro-responsive hydrogel NPs for targeted delivery of an antiepileptic drug.</a:t>
            </a:r>
          </a:p>
          <a:p>
            <a:r>
              <a:rPr lang="tr-TR" sz="2400"/>
              <a:t>Nanocomposite composed of graphene oxide (GO)  </a:t>
            </a:r>
          </a:p>
        </p:txBody>
      </p:sp>
    </p:spTree>
    <p:extLst>
      <p:ext uri="{BB962C8B-B14F-4D97-AF65-F5344CB8AC3E}">
        <p14:creationId xmlns:p14="http://schemas.microsoft.com/office/powerpoint/2010/main" val="320453407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2181</Words>
  <Application>Microsoft Office PowerPoint</Application>
  <PresentationFormat>Geniş ekran</PresentationFormat>
  <Paragraphs>254</Paragraphs>
  <Slides>44</Slides>
  <Notes>15</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44</vt:i4>
      </vt:variant>
    </vt:vector>
  </HeadingPairs>
  <TitlesOfParts>
    <vt:vector size="49" baseType="lpstr">
      <vt:lpstr>Arial</vt:lpstr>
      <vt:lpstr>Calibri</vt:lpstr>
      <vt:lpstr>Calibri Light</vt:lpstr>
      <vt:lpstr>Wingdings</vt:lpstr>
      <vt:lpstr>Office Teması</vt:lpstr>
      <vt:lpstr>Smart Micro/nanoparticles in Stimulus-Responsive Drug/gene Delivery Systems</vt:lpstr>
      <vt:lpstr>Micro/Nanoparticles</vt:lpstr>
      <vt:lpstr>  Physical Based Stimuli 1- Thermo-Responsive MNPs</vt:lpstr>
      <vt:lpstr>PNIMAAm and Its Derivatives</vt:lpstr>
      <vt:lpstr>Other Commonly Used Structures:</vt:lpstr>
      <vt:lpstr>Other used materials in termo-responsive MNPs</vt:lpstr>
      <vt:lpstr> 2- Magnetic-Responsive MNPs </vt:lpstr>
      <vt:lpstr>Example: </vt:lpstr>
      <vt:lpstr> 3- Electrical-Responsve MNPs  </vt:lpstr>
      <vt:lpstr> 4- Light-Responsive MNPs  </vt:lpstr>
      <vt:lpstr> Variety of mechanisms that can cause light-triggered cargos released from nanocarriers: </vt:lpstr>
      <vt:lpstr>Example : colloidosome microcapsules </vt:lpstr>
      <vt:lpstr>The light absorbed by a nanomaterial is converted to localized heat</vt:lpstr>
      <vt:lpstr> 5- Mechanical-Responsive MNPs </vt:lpstr>
      <vt:lpstr> 6- Ultrasound-Responsive MNPs </vt:lpstr>
      <vt:lpstr>Microbubbles </vt:lpstr>
      <vt:lpstr>Example : Au Nanocages</vt:lpstr>
      <vt:lpstr>Chemical stimuli-responsive MNPs </vt:lpstr>
      <vt:lpstr>PowerPoint Sunusu</vt:lpstr>
      <vt:lpstr>PowerPoint Sunusu</vt:lpstr>
      <vt:lpstr>PowerPoint Sunusu</vt:lpstr>
      <vt:lpstr>pH-responsive MNPs</vt:lpstr>
      <vt:lpstr>İonizable PH sensitive groups present in polymeric NPs. </vt:lpstr>
      <vt:lpstr>Covelent Acid labile chamical Bonds </vt:lpstr>
      <vt:lpstr>PowerPoint Sunusu</vt:lpstr>
      <vt:lpstr>PowerPoint Sunusu</vt:lpstr>
      <vt:lpstr>PowerPoint Sunusu</vt:lpstr>
      <vt:lpstr>Redox-responsive MNPs</vt:lpstr>
      <vt:lpstr>Design of reduction-sensitive Nano systems </vt:lpstr>
      <vt:lpstr>Disassembling/destabilizing of the system.  </vt:lpstr>
      <vt:lpstr>Redox-responsive MNPs</vt:lpstr>
      <vt:lpstr>PowerPoint Sunusu</vt:lpstr>
      <vt:lpstr>Biological stimuli-responsive MNPs</vt:lpstr>
      <vt:lpstr>Different biomolecular-responsive MNPs</vt:lpstr>
      <vt:lpstr>Different biomolecular-responsive MNPs:</vt:lpstr>
      <vt:lpstr>Enzyme Responsive MNPs</vt:lpstr>
      <vt:lpstr>Enzyme responsive MNPs examples:</vt:lpstr>
      <vt:lpstr>Dual- and multi-responsive MNPs</vt:lpstr>
      <vt:lpstr>Dual enzyme responsive microcapsules </vt:lpstr>
      <vt:lpstr>Reduction-sensitivity responsiveness combined with PH – responsiveness in dual or-gate system</vt:lpstr>
      <vt:lpstr>Dual- and multi-responsive MNPs</vt:lpstr>
      <vt:lpstr>The Protein Corona</vt:lpstr>
      <vt:lpstr>Nanotoxicology of NPs in Biological Systems</vt:lpstr>
      <vt:lpstr> From concept to the drugstore shelves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Micro/nanoparticles in Stimulus-Responsive Drug/gene Delivery Systems</dc:title>
  <dc:creator>hicranaldemir137@gmail.com</dc:creator>
  <cp:lastModifiedBy>St_13</cp:lastModifiedBy>
  <cp:revision>6</cp:revision>
  <dcterms:created xsi:type="dcterms:W3CDTF">2019-11-19T20:03:07Z</dcterms:created>
  <dcterms:modified xsi:type="dcterms:W3CDTF">2019-11-20T11:31:44Z</dcterms:modified>
</cp:coreProperties>
</file>