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5"/>
  </p:notesMasterIdLst>
  <p:sldIdLst>
    <p:sldId id="1312" r:id="rId4"/>
    <p:sldId id="1089" r:id="rId5"/>
    <p:sldId id="1091" r:id="rId6"/>
    <p:sldId id="1094" r:id="rId7"/>
    <p:sldId id="1095" r:id="rId8"/>
    <p:sldId id="1096" r:id="rId9"/>
    <p:sldId id="1097" r:id="rId10"/>
    <p:sldId id="1099" r:id="rId11"/>
    <p:sldId id="1103" r:id="rId12"/>
    <p:sldId id="1104" r:id="rId13"/>
    <p:sldId id="1311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 autoAdjust="0"/>
    <p:restoredTop sz="91471" autoAdjust="0"/>
  </p:normalViewPr>
  <p:slideViewPr>
    <p:cSldViewPr snapToGrid="0">
      <p:cViewPr varScale="1">
        <p:scale>
          <a:sx n="56" d="100"/>
          <a:sy n="56" d="100"/>
        </p:scale>
        <p:origin x="90" y="684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8927" y="51943"/>
            <a:ext cx="6486144" cy="51371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43951" y="6420637"/>
            <a:ext cx="356234" cy="15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r>
              <a:rPr spc="-10" dirty="0"/>
              <a:t>/59</a:t>
            </a:r>
          </a:p>
        </p:txBody>
      </p:sp>
    </p:spTree>
    <p:extLst>
      <p:ext uri="{BB962C8B-B14F-4D97-AF65-F5344CB8AC3E}">
        <p14:creationId xmlns:p14="http://schemas.microsoft.com/office/powerpoint/2010/main" val="2186486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0267" y="53780"/>
            <a:ext cx="7608570" cy="685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582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8" r:id="rId3"/>
    <p:sldLayoutId id="2147483699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3387" y="2139646"/>
            <a:ext cx="7173595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HAFTA</a:t>
            </a:r>
            <a:b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spc="-70"/>
              <a:t/>
            </a:r>
            <a:br>
              <a:rPr lang="tr-TR" sz="2800" spc="-70"/>
            </a:br>
            <a:r>
              <a:rPr lang="tr-TR" sz="2800" spc="-70"/>
              <a:t>MALİYET TAHMİNİ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880927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225" y="1744599"/>
            <a:ext cx="8807450" cy="177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 algn="just">
              <a:spcBef>
                <a:spcPts val="100"/>
              </a:spcBef>
              <a:buChar char="•"/>
              <a:tabLst>
                <a:tab pos="470534" algn="l"/>
              </a:tabLst>
            </a:pPr>
            <a:r>
              <a:rPr sz="1600" spc="-5" dirty="0">
                <a:latin typeface="Arial"/>
                <a:cs typeface="Arial"/>
              </a:rPr>
              <a:t>Bu </a:t>
            </a:r>
            <a:r>
              <a:rPr sz="1600" dirty="0">
                <a:latin typeface="Arial"/>
                <a:cs typeface="Arial"/>
              </a:rPr>
              <a:t>sebeple, </a:t>
            </a:r>
            <a:r>
              <a:rPr sz="1600" b="1" dirty="0">
                <a:latin typeface="Arial"/>
                <a:cs typeface="Arial"/>
              </a:rPr>
              <a:t>inşaat </a:t>
            </a:r>
            <a:r>
              <a:rPr sz="1600" b="1" spc="-5" dirty="0">
                <a:latin typeface="Arial"/>
                <a:cs typeface="Arial"/>
              </a:rPr>
              <a:t>sektörü </a:t>
            </a:r>
            <a:r>
              <a:rPr sz="1600" b="1" dirty="0">
                <a:latin typeface="Arial"/>
                <a:cs typeface="Arial"/>
              </a:rPr>
              <a:t>için </a:t>
            </a:r>
            <a:r>
              <a:rPr sz="1600" b="1" spc="-5" dirty="0">
                <a:latin typeface="Arial"/>
                <a:cs typeface="Arial"/>
              </a:rPr>
              <a:t>maliyetin planlama  aşamasında </a:t>
            </a:r>
            <a:r>
              <a:rPr sz="1600" b="1" dirty="0">
                <a:latin typeface="Arial"/>
                <a:cs typeface="Arial"/>
              </a:rPr>
              <a:t>iken </a:t>
            </a:r>
            <a:r>
              <a:rPr sz="1600" b="1" spc="-5" dirty="0">
                <a:latin typeface="Arial"/>
                <a:cs typeface="Arial"/>
              </a:rPr>
              <a:t>güvenilir bir şekilde tahmini </a:t>
            </a:r>
            <a:r>
              <a:rPr sz="1600" spc="-5" dirty="0">
                <a:latin typeface="Arial"/>
                <a:cs typeface="Arial"/>
              </a:rPr>
              <a:t>önemli bir  problem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0" dirty="0" err="1">
                <a:latin typeface="Arial"/>
                <a:cs typeface="Arial"/>
              </a:rPr>
              <a:t>durumundadır</a:t>
            </a:r>
            <a:r>
              <a:rPr sz="1600" spc="-20" dirty="0" smtClean="0">
                <a:latin typeface="Arial"/>
                <a:cs typeface="Arial"/>
              </a:rPr>
              <a:t>.</a:t>
            </a:r>
            <a:endParaRPr lang="tr-TR" sz="1600" spc="-20" dirty="0" smtClean="0">
              <a:latin typeface="Arial"/>
              <a:cs typeface="Arial"/>
            </a:endParaRPr>
          </a:p>
          <a:p>
            <a:pPr marL="469900" marR="5080" indent="-457834" algn="just">
              <a:spcBef>
                <a:spcPts val="100"/>
              </a:spcBef>
              <a:buFontTx/>
              <a:buChar char="•"/>
              <a:tabLst>
                <a:tab pos="470534" algn="l"/>
              </a:tabLst>
            </a:pPr>
            <a:r>
              <a:rPr lang="tr-TR" sz="1600" spc="-5" dirty="0">
                <a:latin typeface="Arial"/>
                <a:cs typeface="Arial"/>
              </a:rPr>
              <a:t>Ma</a:t>
            </a:r>
            <a:r>
              <a:rPr lang="tr-TR" sz="1600" dirty="0">
                <a:latin typeface="Arial"/>
                <a:cs typeface="Arial"/>
              </a:rPr>
              <a:t>l</a:t>
            </a:r>
            <a:r>
              <a:rPr lang="tr-TR" sz="1600" spc="-5" dirty="0">
                <a:latin typeface="Arial"/>
                <a:cs typeface="Arial"/>
              </a:rPr>
              <a:t>iy</a:t>
            </a:r>
            <a:r>
              <a:rPr lang="tr-TR" sz="1600" spc="-15" dirty="0">
                <a:latin typeface="Arial"/>
                <a:cs typeface="Arial"/>
              </a:rPr>
              <a:t>e</a:t>
            </a:r>
            <a:r>
              <a:rPr lang="tr-TR" sz="1600" dirty="0">
                <a:latin typeface="Arial"/>
                <a:cs typeface="Arial"/>
              </a:rPr>
              <a:t>t,	</a:t>
            </a:r>
            <a:r>
              <a:rPr lang="tr-TR" sz="1600" spc="-5" dirty="0">
                <a:latin typeface="Arial"/>
                <a:cs typeface="Arial"/>
              </a:rPr>
              <a:t>bir</a:t>
            </a:r>
            <a:r>
              <a:rPr lang="tr-TR" sz="1600" dirty="0">
                <a:latin typeface="Arial"/>
                <a:cs typeface="Arial"/>
              </a:rPr>
              <a:t>	</a:t>
            </a:r>
            <a:r>
              <a:rPr lang="tr-TR" sz="1600" spc="-5" dirty="0">
                <a:latin typeface="Arial"/>
                <a:cs typeface="Arial"/>
              </a:rPr>
              <a:t>ürü</a:t>
            </a:r>
            <a:r>
              <a:rPr lang="tr-TR" sz="1600" dirty="0">
                <a:latin typeface="Arial"/>
                <a:cs typeface="Arial"/>
              </a:rPr>
              <a:t>n	</a:t>
            </a:r>
            <a:r>
              <a:rPr lang="tr-TR" sz="1600" spc="-5" dirty="0">
                <a:latin typeface="Arial"/>
                <a:cs typeface="Arial"/>
              </a:rPr>
              <a:t>e</a:t>
            </a:r>
            <a:r>
              <a:rPr lang="tr-TR" sz="1600" spc="-15" dirty="0">
                <a:latin typeface="Arial"/>
                <a:cs typeface="Arial"/>
              </a:rPr>
              <a:t>l</a:t>
            </a:r>
            <a:r>
              <a:rPr lang="tr-TR" sz="1600" dirty="0">
                <a:latin typeface="Arial"/>
                <a:cs typeface="Arial"/>
              </a:rPr>
              <a:t>d</a:t>
            </a:r>
            <a:r>
              <a:rPr lang="tr-TR" sz="1600" spc="-5" dirty="0">
                <a:latin typeface="Arial"/>
                <a:cs typeface="Arial"/>
              </a:rPr>
              <a:t>e</a:t>
            </a:r>
            <a:r>
              <a:rPr lang="tr-TR" sz="1600" dirty="0">
                <a:latin typeface="Arial"/>
                <a:cs typeface="Arial"/>
              </a:rPr>
              <a:t>	etm</a:t>
            </a:r>
            <a:r>
              <a:rPr lang="tr-TR" sz="1600" spc="-5" dirty="0">
                <a:latin typeface="Arial"/>
                <a:cs typeface="Arial"/>
              </a:rPr>
              <a:t>ek</a:t>
            </a:r>
            <a:r>
              <a:rPr lang="tr-TR" sz="1600" dirty="0">
                <a:latin typeface="Arial"/>
                <a:cs typeface="Arial"/>
              </a:rPr>
              <a:t>	</a:t>
            </a:r>
            <a:r>
              <a:rPr lang="tr-TR" sz="1600" spc="-5" dirty="0">
                <a:latin typeface="Arial"/>
                <a:cs typeface="Arial"/>
              </a:rPr>
              <a:t>üzer</a:t>
            </a:r>
            <a:r>
              <a:rPr lang="tr-TR" sz="1600" dirty="0">
                <a:latin typeface="Arial"/>
                <a:cs typeface="Arial"/>
              </a:rPr>
              <a:t>e	yapı</a:t>
            </a:r>
            <a:r>
              <a:rPr lang="tr-TR" sz="1600" spc="-15" dirty="0">
                <a:latin typeface="Arial"/>
                <a:cs typeface="Arial"/>
              </a:rPr>
              <a:t>l</a:t>
            </a:r>
            <a:r>
              <a:rPr lang="tr-TR" sz="1600" spc="5" dirty="0">
                <a:latin typeface="Arial"/>
                <a:cs typeface="Arial"/>
              </a:rPr>
              <a:t>a</a:t>
            </a:r>
            <a:r>
              <a:rPr lang="tr-TR" sz="1600" dirty="0">
                <a:latin typeface="Arial"/>
                <a:cs typeface="Arial"/>
              </a:rPr>
              <a:t>n	</a:t>
            </a:r>
            <a:r>
              <a:rPr lang="tr-TR" sz="1600" spc="-5" dirty="0">
                <a:latin typeface="Arial"/>
                <a:cs typeface="Arial"/>
              </a:rPr>
              <a:t>harcamal</a:t>
            </a:r>
            <a:r>
              <a:rPr lang="tr-TR" sz="1600" spc="-10" dirty="0">
                <a:latin typeface="Arial"/>
                <a:cs typeface="Arial"/>
              </a:rPr>
              <a:t>a</a:t>
            </a:r>
            <a:r>
              <a:rPr lang="tr-TR" sz="1600" spc="10" dirty="0">
                <a:latin typeface="Arial"/>
                <a:cs typeface="Arial"/>
              </a:rPr>
              <a:t>r</a:t>
            </a:r>
            <a:r>
              <a:rPr lang="tr-TR" sz="1600" dirty="0">
                <a:latin typeface="Arial"/>
                <a:cs typeface="Arial"/>
              </a:rPr>
              <a:t>ın  </a:t>
            </a:r>
            <a:r>
              <a:rPr lang="tr-TR" sz="1600" spc="-20" dirty="0">
                <a:latin typeface="Arial"/>
                <a:cs typeface="Arial"/>
              </a:rPr>
              <a:t>toplamıdır</a:t>
            </a:r>
            <a:r>
              <a:rPr lang="tr-TR" sz="1600" spc="-20" dirty="0" smtClean="0">
                <a:latin typeface="Arial"/>
                <a:cs typeface="Arial"/>
              </a:rPr>
              <a:t>.</a:t>
            </a:r>
          </a:p>
          <a:p>
            <a:pPr marL="469900" marR="5080" indent="-457834" algn="just">
              <a:spcBef>
                <a:spcPts val="100"/>
              </a:spcBef>
              <a:buFontTx/>
              <a:buChar char="•"/>
              <a:tabLst>
                <a:tab pos="470534" algn="l"/>
              </a:tabLst>
            </a:pPr>
            <a:r>
              <a:rPr lang="tr-TR" sz="1600" spc="-185" dirty="0">
                <a:latin typeface="Arial"/>
                <a:cs typeface="Arial"/>
              </a:rPr>
              <a:t>Y</a:t>
            </a:r>
            <a:r>
              <a:rPr lang="tr-TR" sz="1600" spc="-5" dirty="0">
                <a:latin typeface="Arial"/>
                <a:cs typeface="Arial"/>
              </a:rPr>
              <a:t>a</a:t>
            </a:r>
            <a:r>
              <a:rPr lang="tr-TR" sz="1600" dirty="0">
                <a:latin typeface="Arial"/>
                <a:cs typeface="Arial"/>
              </a:rPr>
              <a:t>pı	</a:t>
            </a:r>
            <a:r>
              <a:rPr lang="tr-TR" sz="1600" spc="-5" dirty="0">
                <a:latin typeface="Arial"/>
                <a:cs typeface="Arial"/>
              </a:rPr>
              <a:t>m</a:t>
            </a:r>
            <a:r>
              <a:rPr lang="tr-TR" sz="1600" spc="5" dirty="0">
                <a:latin typeface="Arial"/>
                <a:cs typeface="Arial"/>
              </a:rPr>
              <a:t>a</a:t>
            </a:r>
            <a:r>
              <a:rPr lang="tr-TR" sz="1600" spc="-5" dirty="0">
                <a:latin typeface="Arial"/>
                <a:cs typeface="Arial"/>
              </a:rPr>
              <a:t>liye</a:t>
            </a:r>
            <a:r>
              <a:rPr lang="tr-TR" sz="1600" dirty="0">
                <a:latin typeface="Arial"/>
                <a:cs typeface="Arial"/>
              </a:rPr>
              <a:t>t</a:t>
            </a:r>
            <a:r>
              <a:rPr lang="tr-TR" sz="1600" spc="-5" dirty="0">
                <a:latin typeface="Arial"/>
                <a:cs typeface="Arial"/>
              </a:rPr>
              <a:t>i</a:t>
            </a:r>
            <a:r>
              <a:rPr lang="tr-TR" sz="1600" dirty="0">
                <a:latin typeface="Arial"/>
                <a:cs typeface="Arial"/>
              </a:rPr>
              <a:t>	çok	</a:t>
            </a:r>
            <a:r>
              <a:rPr lang="tr-TR" sz="1600" spc="-5" dirty="0">
                <a:latin typeface="Arial"/>
                <a:cs typeface="Arial"/>
              </a:rPr>
              <a:t>g</a:t>
            </a:r>
            <a:r>
              <a:rPr lang="tr-TR" sz="1600" dirty="0">
                <a:latin typeface="Arial"/>
                <a:cs typeface="Arial"/>
              </a:rPr>
              <a:t>e</a:t>
            </a:r>
            <a:r>
              <a:rPr lang="tr-TR" sz="1600" spc="-5" dirty="0">
                <a:latin typeface="Arial"/>
                <a:cs typeface="Arial"/>
              </a:rPr>
              <a:t>n</a:t>
            </a:r>
            <a:r>
              <a:rPr lang="tr-TR" sz="1600" spc="-10" dirty="0">
                <a:latin typeface="Arial"/>
                <a:cs typeface="Arial"/>
              </a:rPr>
              <a:t>i</a:t>
            </a:r>
            <a:r>
              <a:rPr lang="tr-TR" sz="1600" dirty="0">
                <a:latin typeface="Arial"/>
                <a:cs typeface="Arial"/>
              </a:rPr>
              <a:t>ş	b</a:t>
            </a:r>
            <a:r>
              <a:rPr lang="tr-TR" sz="1600" spc="-5" dirty="0">
                <a:latin typeface="Arial"/>
                <a:cs typeface="Arial"/>
              </a:rPr>
              <a:t>ir</a:t>
            </a:r>
            <a:r>
              <a:rPr lang="tr-TR" sz="1600" dirty="0">
                <a:latin typeface="Arial"/>
                <a:cs typeface="Arial"/>
              </a:rPr>
              <a:t>	</a:t>
            </a:r>
            <a:r>
              <a:rPr lang="tr-TR" sz="1600" spc="-5" dirty="0">
                <a:latin typeface="Arial"/>
                <a:cs typeface="Arial"/>
              </a:rPr>
              <a:t>anlam</a:t>
            </a:r>
            <a:r>
              <a:rPr lang="tr-TR" sz="1600" dirty="0">
                <a:latin typeface="Arial"/>
                <a:cs typeface="Arial"/>
              </a:rPr>
              <a:t>	</a:t>
            </a:r>
            <a:r>
              <a:rPr lang="tr-TR" sz="1600" spc="-5" dirty="0">
                <a:latin typeface="Arial"/>
                <a:cs typeface="Arial"/>
              </a:rPr>
              <a:t>iç</a:t>
            </a:r>
            <a:r>
              <a:rPr lang="tr-TR" sz="1600" spc="-10" dirty="0">
                <a:latin typeface="Arial"/>
                <a:cs typeface="Arial"/>
              </a:rPr>
              <a:t>e</a:t>
            </a:r>
            <a:r>
              <a:rPr lang="tr-TR" sz="1600" dirty="0">
                <a:latin typeface="Arial"/>
                <a:cs typeface="Arial"/>
              </a:rPr>
              <a:t>r</a:t>
            </a:r>
            <a:r>
              <a:rPr lang="tr-TR" sz="1600" spc="5" dirty="0">
                <a:latin typeface="Arial"/>
                <a:cs typeface="Arial"/>
              </a:rPr>
              <a:t>me</a:t>
            </a:r>
            <a:r>
              <a:rPr lang="tr-TR" sz="1600" dirty="0">
                <a:latin typeface="Arial"/>
                <a:cs typeface="Arial"/>
              </a:rPr>
              <a:t>kle	b</a:t>
            </a:r>
            <a:r>
              <a:rPr lang="tr-TR" sz="1600" spc="-5" dirty="0">
                <a:latin typeface="Arial"/>
                <a:cs typeface="Arial"/>
              </a:rPr>
              <a:t>i</a:t>
            </a:r>
            <a:r>
              <a:rPr lang="tr-TR" sz="1600" dirty="0">
                <a:latin typeface="Arial"/>
                <a:cs typeface="Arial"/>
              </a:rPr>
              <a:t>r</a:t>
            </a:r>
            <a:r>
              <a:rPr lang="tr-TR" sz="1600" spc="-5" dirty="0">
                <a:latin typeface="Arial"/>
                <a:cs typeface="Arial"/>
              </a:rPr>
              <a:t>l</a:t>
            </a:r>
            <a:r>
              <a:rPr lang="tr-TR" sz="1600" spc="-15" dirty="0">
                <a:latin typeface="Arial"/>
                <a:cs typeface="Arial"/>
              </a:rPr>
              <a:t>i</a:t>
            </a:r>
            <a:r>
              <a:rPr lang="tr-TR" sz="1600" dirty="0">
                <a:latin typeface="Arial"/>
                <a:cs typeface="Arial"/>
              </a:rPr>
              <a:t>kte,	k</a:t>
            </a:r>
            <a:r>
              <a:rPr lang="tr-TR" sz="1600" spc="-20" dirty="0">
                <a:latin typeface="Arial"/>
                <a:cs typeface="Arial"/>
              </a:rPr>
              <a:t>ı</a:t>
            </a:r>
            <a:r>
              <a:rPr lang="tr-TR" sz="1600" dirty="0">
                <a:latin typeface="Arial"/>
                <a:cs typeface="Arial"/>
              </a:rPr>
              <a:t>sa</a:t>
            </a:r>
            <a:r>
              <a:rPr lang="tr-TR" sz="1600" spc="5" dirty="0">
                <a:latin typeface="Arial"/>
                <a:cs typeface="Arial"/>
              </a:rPr>
              <a:t>c</a:t>
            </a:r>
            <a:r>
              <a:rPr lang="tr-TR" sz="1600" dirty="0">
                <a:latin typeface="Arial"/>
                <a:cs typeface="Arial"/>
              </a:rPr>
              <a:t>a  yapı </a:t>
            </a:r>
            <a:r>
              <a:rPr lang="tr-TR" sz="1600" spc="-10" dirty="0">
                <a:latin typeface="Arial"/>
                <a:cs typeface="Arial"/>
              </a:rPr>
              <a:t>işlerinin </a:t>
            </a:r>
            <a:r>
              <a:rPr lang="tr-TR" sz="1600" spc="-5" dirty="0">
                <a:latin typeface="Arial"/>
                <a:cs typeface="Arial"/>
              </a:rPr>
              <a:t>ortalama maliyeti olarak</a:t>
            </a:r>
            <a:r>
              <a:rPr lang="tr-TR" sz="1600" spc="114" dirty="0">
                <a:latin typeface="Arial"/>
                <a:cs typeface="Arial"/>
              </a:rPr>
              <a:t> </a:t>
            </a:r>
            <a:r>
              <a:rPr lang="tr-TR" sz="1600" spc="-15" dirty="0">
                <a:latin typeface="Arial"/>
                <a:cs typeface="Arial"/>
              </a:rPr>
              <a:t>özetlenebilir</a:t>
            </a:r>
            <a:r>
              <a:rPr lang="tr-TR" sz="1600" spc="-15" dirty="0" smtClean="0">
                <a:latin typeface="Arial"/>
                <a:cs typeface="Arial"/>
              </a:rPr>
              <a:t>.</a:t>
            </a:r>
            <a:endParaRPr lang="tr-TR" sz="1600" dirty="0">
              <a:latin typeface="Arial"/>
              <a:cs typeface="Arial"/>
            </a:endParaRPr>
          </a:p>
          <a:p>
            <a:pPr marL="469900" marR="5080" indent="-457834" algn="just">
              <a:spcBef>
                <a:spcPts val="100"/>
              </a:spcBef>
              <a:buChar char="•"/>
              <a:tabLst>
                <a:tab pos="470534" algn="l"/>
              </a:tabLst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4894" y="5627887"/>
            <a:ext cx="2470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10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5923" y="598170"/>
            <a:ext cx="31375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5" dirty="0"/>
              <a:t>MALİYET</a:t>
            </a:r>
            <a:r>
              <a:rPr sz="1800" spc="-40" dirty="0"/>
              <a:t> TAHMİNİ</a:t>
            </a:r>
          </a:p>
        </p:txBody>
      </p:sp>
    </p:spTree>
    <p:extLst>
      <p:ext uri="{BB962C8B-B14F-4D97-AF65-F5344CB8AC3E}">
        <p14:creationId xmlns:p14="http://schemas.microsoft.com/office/powerpoint/2010/main" val="3771170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064" y="1698878"/>
            <a:ext cx="8736965" cy="23448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 algn="just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1600" dirty="0">
                <a:latin typeface="Arial"/>
                <a:cs typeface="Arial"/>
              </a:rPr>
              <a:t>Orhon, </a:t>
            </a:r>
            <a:r>
              <a:rPr sz="1600" spc="-5" dirty="0">
                <a:latin typeface="Arial"/>
                <a:cs typeface="Arial"/>
              </a:rPr>
              <a:t>İ., </a:t>
            </a:r>
            <a:r>
              <a:rPr sz="1600" dirty="0">
                <a:latin typeface="Arial"/>
                <a:cs typeface="Arial"/>
              </a:rPr>
              <a:t>1988. İnşaat Projelerinde </a:t>
            </a:r>
            <a:r>
              <a:rPr sz="1600" spc="-5" dirty="0">
                <a:latin typeface="Arial"/>
                <a:cs typeface="Arial"/>
              </a:rPr>
              <a:t>Kullanılan İş Usülleri </a:t>
            </a:r>
            <a:r>
              <a:rPr sz="1600" dirty="0" err="1">
                <a:latin typeface="Arial"/>
                <a:cs typeface="Arial"/>
              </a:rPr>
              <a:t>Şartname</a:t>
            </a:r>
            <a:r>
              <a:rPr sz="1600" spc="-170" dirty="0">
                <a:latin typeface="Arial"/>
                <a:cs typeface="Arial"/>
              </a:rPr>
              <a:t> </a:t>
            </a:r>
            <a:r>
              <a:rPr sz="1600" dirty="0" err="1" smtClean="0">
                <a:latin typeface="Arial"/>
                <a:cs typeface="Arial"/>
              </a:rPr>
              <a:t>Türleri</a:t>
            </a:r>
            <a:r>
              <a:rPr sz="1600" dirty="0" smtClean="0">
                <a:latin typeface="Arial"/>
                <a:cs typeface="Arial"/>
              </a:rPr>
              <a:t>,</a:t>
            </a:r>
            <a:r>
              <a:rPr lang="tr-TR" sz="1600" dirty="0" smtClean="0">
                <a:latin typeface="Arial"/>
                <a:cs typeface="Arial"/>
              </a:rPr>
              <a:t> </a:t>
            </a:r>
            <a:r>
              <a:rPr sz="1600" dirty="0" smtClean="0">
                <a:latin typeface="Arial"/>
                <a:cs typeface="Arial"/>
              </a:rPr>
              <a:t>TÜSSİDE</a:t>
            </a:r>
            <a:r>
              <a:rPr sz="1600" dirty="0">
                <a:latin typeface="Arial"/>
                <a:cs typeface="Arial"/>
              </a:rPr>
              <a:t>, İnşaat Sanayinde </a:t>
            </a:r>
            <a:r>
              <a:rPr sz="1600" spc="-5" dirty="0">
                <a:latin typeface="Arial"/>
                <a:cs typeface="Arial"/>
              </a:rPr>
              <a:t>Yönetim </a:t>
            </a:r>
            <a:r>
              <a:rPr sz="1600" dirty="0">
                <a:latin typeface="Arial"/>
                <a:cs typeface="Arial"/>
              </a:rPr>
              <a:t>Semineri,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dirty="0" err="1" smtClean="0">
                <a:latin typeface="Arial"/>
                <a:cs typeface="Arial"/>
              </a:rPr>
              <a:t>Gebze</a:t>
            </a:r>
            <a:endParaRPr lang="tr-TR" sz="1600" dirty="0" smtClean="0">
              <a:latin typeface="Arial"/>
              <a:cs typeface="Arial"/>
            </a:endParaRPr>
          </a:p>
          <a:p>
            <a:pPr marL="298450" indent="-285750" algn="just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1600" spc="-25" dirty="0" smtClean="0">
                <a:latin typeface="Arial"/>
                <a:cs typeface="Arial"/>
              </a:rPr>
              <a:t>Seeley</a:t>
            </a:r>
            <a:r>
              <a:rPr sz="1600" spc="-25" dirty="0">
                <a:latin typeface="Arial"/>
                <a:cs typeface="Arial"/>
              </a:rPr>
              <a:t>, </a:t>
            </a:r>
            <a:r>
              <a:rPr sz="1600" dirty="0">
                <a:latin typeface="Arial"/>
                <a:cs typeface="Arial"/>
              </a:rPr>
              <a:t>L.H., 1983. Building Economics 3rd. Edition: Appraisal and Control</a:t>
            </a:r>
            <a:r>
              <a:rPr sz="1600" spc="-2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  Building Desingn Cost and </a:t>
            </a:r>
            <a:r>
              <a:rPr sz="1600" spc="-10" dirty="0">
                <a:latin typeface="Arial"/>
                <a:cs typeface="Arial"/>
              </a:rPr>
              <a:t>Efficiency,Houndmills, </a:t>
            </a:r>
            <a:r>
              <a:rPr sz="1600" dirty="0">
                <a:latin typeface="Arial"/>
                <a:cs typeface="Arial"/>
              </a:rPr>
              <a:t>Macmillan  Education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35" dirty="0" smtClean="0">
                <a:latin typeface="Arial"/>
                <a:cs typeface="Arial"/>
              </a:rPr>
              <a:t>LTD.</a:t>
            </a:r>
            <a:endParaRPr lang="tr-TR" sz="1600" dirty="0">
              <a:latin typeface="Arial"/>
              <a:cs typeface="Arial"/>
            </a:endParaRPr>
          </a:p>
          <a:p>
            <a:pPr marL="298450" indent="-285750" algn="just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1600" spc="-40" dirty="0" err="1" smtClean="0">
                <a:latin typeface="Arial"/>
                <a:cs typeface="Arial"/>
              </a:rPr>
              <a:t>Sey</a:t>
            </a:r>
            <a:r>
              <a:rPr sz="1600" spc="-40" dirty="0">
                <a:latin typeface="Arial"/>
                <a:cs typeface="Arial"/>
              </a:rPr>
              <a:t>, </a:t>
            </a:r>
            <a:r>
              <a:rPr sz="1600" spc="-85" dirty="0">
                <a:latin typeface="Arial"/>
                <a:cs typeface="Arial"/>
              </a:rPr>
              <a:t>Y., </a:t>
            </a:r>
            <a:r>
              <a:rPr sz="1600" spc="-45" dirty="0">
                <a:latin typeface="Arial"/>
                <a:cs typeface="Arial"/>
              </a:rPr>
              <a:t>Tapan </a:t>
            </a:r>
            <a:r>
              <a:rPr sz="1600" spc="-5" dirty="0">
                <a:latin typeface="Arial"/>
                <a:cs typeface="Arial"/>
              </a:rPr>
              <a:t>M., </a:t>
            </a:r>
            <a:r>
              <a:rPr sz="1600" dirty="0">
                <a:latin typeface="Arial"/>
                <a:cs typeface="Arial"/>
              </a:rPr>
              <a:t>1987. </a:t>
            </a:r>
            <a:r>
              <a:rPr sz="1600" spc="-45" dirty="0">
                <a:latin typeface="Arial"/>
                <a:cs typeface="Arial"/>
              </a:rPr>
              <a:t>Toplu </a:t>
            </a:r>
            <a:r>
              <a:rPr sz="1600" dirty="0">
                <a:latin typeface="Arial"/>
                <a:cs typeface="Arial"/>
              </a:rPr>
              <a:t>Konut </a:t>
            </a:r>
            <a:r>
              <a:rPr sz="1600" spc="-5" dirty="0">
                <a:latin typeface="Arial"/>
                <a:cs typeface="Arial"/>
              </a:rPr>
              <a:t>Üretiminde Uygulanan </a:t>
            </a:r>
            <a:r>
              <a:rPr sz="1600" spc="-35" dirty="0">
                <a:latin typeface="Arial"/>
                <a:cs typeface="Arial"/>
              </a:rPr>
              <a:t>Yapım  </a:t>
            </a:r>
            <a:r>
              <a:rPr sz="1600" dirty="0">
                <a:latin typeface="Arial"/>
                <a:cs typeface="Arial"/>
              </a:rPr>
              <a:t>Sistemlerinin Analizi </a:t>
            </a:r>
            <a:r>
              <a:rPr sz="1600" spc="-5" dirty="0">
                <a:latin typeface="Arial"/>
                <a:cs typeface="Arial"/>
              </a:rPr>
              <a:t>ve Değerlendirilmesi, </a:t>
            </a:r>
            <a:r>
              <a:rPr sz="1600" spc="-20" dirty="0">
                <a:latin typeface="Arial"/>
                <a:cs typeface="Arial"/>
              </a:rPr>
              <a:t>TUBİTAK,</a:t>
            </a:r>
            <a:r>
              <a:rPr sz="1600" spc="-195" dirty="0">
                <a:latin typeface="Arial"/>
                <a:cs typeface="Arial"/>
              </a:rPr>
              <a:t> </a:t>
            </a:r>
            <a:r>
              <a:rPr sz="1600" spc="-50" dirty="0" smtClean="0">
                <a:latin typeface="Arial"/>
                <a:cs typeface="Arial"/>
              </a:rPr>
              <a:t>YAE</a:t>
            </a:r>
            <a:endParaRPr lang="tr-TR" sz="1600" dirty="0">
              <a:latin typeface="Arial"/>
              <a:cs typeface="Arial"/>
            </a:endParaRPr>
          </a:p>
          <a:p>
            <a:pPr marL="298450" indent="-285750" algn="just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1600" spc="-20" dirty="0" err="1" smtClean="0">
                <a:latin typeface="Arial"/>
                <a:cs typeface="Arial"/>
              </a:rPr>
              <a:t>Seyyar</a:t>
            </a:r>
            <a:r>
              <a:rPr sz="1600" spc="-20" dirty="0">
                <a:latin typeface="Arial"/>
                <a:cs typeface="Arial"/>
              </a:rPr>
              <a:t>, </a:t>
            </a:r>
            <a:r>
              <a:rPr sz="1600" spc="-5" dirty="0">
                <a:latin typeface="Arial"/>
                <a:cs typeface="Arial"/>
              </a:rPr>
              <a:t>B., </a:t>
            </a:r>
            <a:r>
              <a:rPr sz="1600" dirty="0">
                <a:latin typeface="Arial"/>
                <a:cs typeface="Arial"/>
              </a:rPr>
              <a:t>2000. Bina </a:t>
            </a:r>
            <a:r>
              <a:rPr sz="1600" spc="-35" dirty="0">
                <a:latin typeface="Arial"/>
                <a:cs typeface="Arial"/>
              </a:rPr>
              <a:t>Tasarım </a:t>
            </a:r>
            <a:r>
              <a:rPr sz="1600" dirty="0">
                <a:latin typeface="Arial"/>
                <a:cs typeface="Arial"/>
              </a:rPr>
              <a:t>Sürecinde </a:t>
            </a:r>
            <a:r>
              <a:rPr sz="1600" spc="-5" dirty="0">
                <a:latin typeface="Arial"/>
                <a:cs typeface="Arial"/>
              </a:rPr>
              <a:t>Bilgisayar </a:t>
            </a:r>
            <a:r>
              <a:rPr sz="1600" dirty="0">
                <a:latin typeface="Arial"/>
                <a:cs typeface="Arial"/>
              </a:rPr>
              <a:t>Destekli </a:t>
            </a:r>
            <a:r>
              <a:rPr sz="1600" dirty="0" err="1">
                <a:latin typeface="Arial"/>
                <a:cs typeface="Arial"/>
              </a:rPr>
              <a:t>Maliyet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40" dirty="0" err="1" smtClean="0">
                <a:latin typeface="Arial"/>
                <a:cs typeface="Arial"/>
              </a:rPr>
              <a:t>Tahmin</a:t>
            </a:r>
            <a:r>
              <a:rPr lang="tr-TR" sz="1600" dirty="0">
                <a:latin typeface="Arial"/>
                <a:cs typeface="Arial"/>
              </a:rPr>
              <a:t> </a:t>
            </a:r>
            <a:r>
              <a:rPr sz="1600" spc="-5" dirty="0" err="1" smtClean="0">
                <a:latin typeface="Arial"/>
                <a:cs typeface="Arial"/>
              </a:rPr>
              <a:t>Sistemleri</a:t>
            </a:r>
            <a:r>
              <a:rPr sz="1600" spc="-5" dirty="0">
                <a:latin typeface="Arial"/>
                <a:cs typeface="Arial"/>
              </a:rPr>
              <a:t>, </a:t>
            </a:r>
            <a:r>
              <a:rPr sz="1600" dirty="0">
                <a:latin typeface="Arial"/>
                <a:cs typeface="Arial"/>
              </a:rPr>
              <a:t>Yüksek </a:t>
            </a:r>
            <a:r>
              <a:rPr sz="1600" spc="-5" dirty="0">
                <a:latin typeface="Arial"/>
                <a:cs typeface="Arial"/>
              </a:rPr>
              <a:t>Lisans </a:t>
            </a:r>
            <a:r>
              <a:rPr sz="1600" spc="-45" dirty="0">
                <a:latin typeface="Arial"/>
                <a:cs typeface="Arial"/>
              </a:rPr>
              <a:t>Tezi, </a:t>
            </a:r>
            <a:r>
              <a:rPr sz="1600" spc="-40" dirty="0">
                <a:latin typeface="Arial"/>
                <a:cs typeface="Arial"/>
              </a:rPr>
              <a:t>İ.T.Ü. </a:t>
            </a:r>
            <a:r>
              <a:rPr sz="1600" dirty="0">
                <a:latin typeface="Arial"/>
                <a:cs typeface="Arial"/>
              </a:rPr>
              <a:t>Fen </a:t>
            </a:r>
            <a:r>
              <a:rPr sz="1600" spc="-5" dirty="0">
                <a:latin typeface="Arial"/>
                <a:cs typeface="Arial"/>
              </a:rPr>
              <a:t>bilimleri Enstitüsü,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İstanbul</a:t>
            </a:r>
            <a:endParaRPr lang="tr-TR" sz="1600" dirty="0">
              <a:latin typeface="Arial"/>
              <a:cs typeface="Arial"/>
            </a:endParaRPr>
          </a:p>
          <a:p>
            <a:pPr marL="298450" indent="-285750" algn="just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1600" dirty="0" err="1" smtClean="0">
                <a:latin typeface="Arial"/>
                <a:cs typeface="Arial"/>
              </a:rPr>
              <a:t>Skitmore</a:t>
            </a:r>
            <a:r>
              <a:rPr sz="1600" dirty="0">
                <a:latin typeface="Arial"/>
                <a:cs typeface="Arial"/>
              </a:rPr>
              <a:t>, </a:t>
            </a:r>
            <a:r>
              <a:rPr sz="1600" spc="-5" dirty="0">
                <a:latin typeface="Arial"/>
                <a:cs typeface="Arial"/>
              </a:rPr>
              <a:t>M., </a:t>
            </a:r>
            <a:r>
              <a:rPr sz="1600" dirty="0">
                <a:latin typeface="Arial"/>
                <a:cs typeface="Arial"/>
              </a:rPr>
              <a:t>1990. The Accuracy of Construction Price Forecasts 1,</a:t>
            </a:r>
            <a:r>
              <a:rPr sz="1600" spc="-3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Salford,  England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243951" y="8135137"/>
            <a:ext cx="35623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pPr marL="38100">
                <a:lnSpc>
                  <a:spcPts val="1425"/>
                </a:lnSpc>
              </a:pPr>
              <a:t>11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6546" y="552450"/>
            <a:ext cx="202311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0" dirty="0"/>
              <a:t>K</a:t>
            </a:r>
            <a:r>
              <a:rPr sz="1800" spc="-265" dirty="0"/>
              <a:t>A</a:t>
            </a:r>
            <a:r>
              <a:rPr sz="1800" spc="-5" dirty="0"/>
              <a:t>YN</a:t>
            </a:r>
            <a:r>
              <a:rPr sz="1800" spc="-20" dirty="0"/>
              <a:t>A</a:t>
            </a:r>
            <a:r>
              <a:rPr sz="1800" spc="-10" dirty="0"/>
              <a:t>KÇA</a:t>
            </a:r>
          </a:p>
        </p:txBody>
      </p:sp>
    </p:spTree>
    <p:extLst>
      <p:ext uri="{BB962C8B-B14F-4D97-AF65-F5344CB8AC3E}">
        <p14:creationId xmlns:p14="http://schemas.microsoft.com/office/powerpoint/2010/main" val="184491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063" y="1698879"/>
            <a:ext cx="8807450" cy="20082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 algn="just">
              <a:spcBef>
                <a:spcPts val="100"/>
              </a:spcBef>
              <a:buChar char="•"/>
              <a:tabLst>
                <a:tab pos="470534" algn="l"/>
              </a:tabLst>
            </a:pPr>
            <a:r>
              <a:rPr sz="1600" spc="-5" dirty="0">
                <a:latin typeface="Arial"/>
                <a:cs typeface="Arial"/>
              </a:rPr>
              <a:t>İhtiyaç duyulan ve diğer </a:t>
            </a:r>
            <a:r>
              <a:rPr sz="1600" dirty="0">
                <a:latin typeface="Arial"/>
                <a:cs typeface="Arial"/>
              </a:rPr>
              <a:t>sektörlerden talep edilen girdilerin  çok çeşitli </a:t>
            </a:r>
            <a:r>
              <a:rPr sz="1600" spc="-5" dirty="0">
                <a:latin typeface="Arial"/>
                <a:cs typeface="Arial"/>
              </a:rPr>
              <a:t>olması </a:t>
            </a:r>
            <a:r>
              <a:rPr sz="1600" dirty="0">
                <a:latin typeface="Arial"/>
                <a:cs typeface="Arial"/>
              </a:rPr>
              <a:t>ve </a:t>
            </a:r>
            <a:r>
              <a:rPr sz="1600" spc="-5" dirty="0">
                <a:latin typeface="Arial"/>
                <a:cs typeface="Arial"/>
              </a:rPr>
              <a:t>gayri </a:t>
            </a:r>
            <a:r>
              <a:rPr sz="1600" dirty="0">
                <a:latin typeface="Arial"/>
                <a:cs typeface="Arial"/>
              </a:rPr>
              <a:t>safi </a:t>
            </a:r>
            <a:r>
              <a:rPr sz="1600" spc="-5" dirty="0">
                <a:latin typeface="Arial"/>
                <a:cs typeface="Arial"/>
              </a:rPr>
              <a:t>hasılaya yapılan </a:t>
            </a:r>
            <a:r>
              <a:rPr sz="1600" dirty="0">
                <a:latin typeface="Arial"/>
                <a:cs typeface="Arial"/>
              </a:rPr>
              <a:t>katkı </a:t>
            </a:r>
            <a:r>
              <a:rPr sz="1600" spc="-5" dirty="0">
                <a:latin typeface="Arial"/>
                <a:cs typeface="Arial"/>
              </a:rPr>
              <a:t>ve  </a:t>
            </a:r>
            <a:r>
              <a:rPr sz="1600" dirty="0">
                <a:latin typeface="Arial"/>
                <a:cs typeface="Arial"/>
              </a:rPr>
              <a:t>yaratılan </a:t>
            </a:r>
            <a:r>
              <a:rPr sz="1600" spc="-5" dirty="0">
                <a:latin typeface="Arial"/>
                <a:cs typeface="Arial"/>
              </a:rPr>
              <a:t>istihdam nedeniyle, hükümetlerce ekonomiye ivme  kazandırmak için inşaat </a:t>
            </a:r>
            <a:r>
              <a:rPr sz="1600" dirty="0">
                <a:latin typeface="Arial"/>
                <a:cs typeface="Arial"/>
              </a:rPr>
              <a:t>sektörü </a:t>
            </a:r>
            <a:r>
              <a:rPr sz="1600" spc="-5" dirty="0">
                <a:latin typeface="Arial"/>
                <a:cs typeface="Arial"/>
              </a:rPr>
              <a:t>itici </a:t>
            </a:r>
            <a:r>
              <a:rPr sz="1600" dirty="0">
                <a:latin typeface="Arial"/>
                <a:cs typeface="Arial"/>
              </a:rPr>
              <a:t>güç olarak  </a:t>
            </a:r>
            <a:r>
              <a:rPr sz="1600" spc="-10" dirty="0" err="1">
                <a:latin typeface="Arial"/>
                <a:cs typeface="Arial"/>
              </a:rPr>
              <a:t>değerlendirilmektedir</a:t>
            </a:r>
            <a:r>
              <a:rPr sz="1600" spc="-10" dirty="0" smtClean="0">
                <a:latin typeface="Arial"/>
                <a:cs typeface="Arial"/>
              </a:rPr>
              <a:t>.</a:t>
            </a:r>
            <a:endParaRPr lang="tr-TR" sz="1600" spc="-10" dirty="0" smtClean="0">
              <a:latin typeface="Arial"/>
              <a:cs typeface="Arial"/>
            </a:endParaRPr>
          </a:p>
          <a:p>
            <a:pPr marL="469900" marR="5080" indent="-457834" algn="just">
              <a:spcBef>
                <a:spcPts val="100"/>
              </a:spcBef>
              <a:buChar char="•"/>
              <a:tabLst>
                <a:tab pos="470534" algn="l"/>
              </a:tabLst>
            </a:pPr>
            <a:r>
              <a:rPr lang="tr-TR" sz="1600" dirty="0">
                <a:latin typeface="Arial"/>
                <a:cs typeface="Arial"/>
              </a:rPr>
              <a:t>Çeşitli mal ve hizmet üretimine olan etkisi, yoğun iş gücü  kullanımı ve </a:t>
            </a:r>
            <a:r>
              <a:rPr lang="tr-TR" sz="1600" dirty="0" err="1">
                <a:latin typeface="Arial"/>
                <a:cs typeface="Arial"/>
              </a:rPr>
              <a:t>sosyo</a:t>
            </a:r>
            <a:r>
              <a:rPr lang="tr-TR" sz="1600" dirty="0">
                <a:latin typeface="Arial"/>
                <a:cs typeface="Arial"/>
              </a:rPr>
              <a:t>-ekonomik refah düzeyine olan katkısı ile  bu sektör ülke ekonomisinde önemli bir yere sahiptir. Ancak  ekonominin genel konjonktürü dünyada olduğu gibi  Türkiye'de de inşaat sektörünün performansını doğrudan  etkilemektedir.</a:t>
            </a:r>
          </a:p>
          <a:p>
            <a:pPr marL="469900" marR="5080" indent="-457834" algn="just">
              <a:spcBef>
                <a:spcPts val="100"/>
              </a:spcBef>
              <a:buChar char="•"/>
              <a:tabLst>
                <a:tab pos="470534" algn="l"/>
              </a:tabLst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4894" y="5627887"/>
            <a:ext cx="2470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2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1633" y="575310"/>
            <a:ext cx="31375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5" dirty="0"/>
              <a:t>MALİYET</a:t>
            </a:r>
            <a:r>
              <a:rPr sz="1800" spc="-40" dirty="0"/>
              <a:t> TAHMİNİ</a:t>
            </a:r>
          </a:p>
        </p:txBody>
      </p:sp>
    </p:spTree>
    <p:extLst>
      <p:ext uri="{BB962C8B-B14F-4D97-AF65-F5344CB8AC3E}">
        <p14:creationId xmlns:p14="http://schemas.microsoft.com/office/powerpoint/2010/main" val="87450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064" y="1698879"/>
            <a:ext cx="8806815" cy="2254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 algn="just">
              <a:spcBef>
                <a:spcPts val="100"/>
              </a:spcBef>
              <a:buClr>
                <a:srgbClr val="000000"/>
              </a:buClr>
              <a:buChar char="•"/>
              <a:tabLst>
                <a:tab pos="470534" algn="l"/>
              </a:tabLst>
            </a:pPr>
            <a:r>
              <a:rPr spc="-5" dirty="0">
                <a:latin typeface="Arial"/>
                <a:cs typeface="Arial"/>
              </a:rPr>
              <a:t>Sektör; ekonomi büyürken </a:t>
            </a:r>
            <a:r>
              <a:rPr dirty="0">
                <a:latin typeface="Arial"/>
                <a:cs typeface="Arial"/>
              </a:rPr>
              <a:t>ondan </a:t>
            </a:r>
            <a:r>
              <a:rPr spc="-5" dirty="0">
                <a:latin typeface="Arial"/>
                <a:cs typeface="Arial"/>
              </a:rPr>
              <a:t>daha hızlı </a:t>
            </a:r>
            <a:r>
              <a:rPr dirty="0">
                <a:latin typeface="Arial"/>
                <a:cs typeface="Arial"/>
              </a:rPr>
              <a:t>bir tempo </a:t>
            </a:r>
            <a:r>
              <a:rPr spc="-5" dirty="0">
                <a:latin typeface="Arial"/>
                <a:cs typeface="Arial"/>
              </a:rPr>
              <a:t>ile  büyümekte ve büyümeye pozitif katkı </a:t>
            </a:r>
            <a:r>
              <a:rPr dirty="0">
                <a:latin typeface="Arial"/>
                <a:cs typeface="Arial"/>
              </a:rPr>
              <a:t>yapmakta, </a:t>
            </a:r>
            <a:r>
              <a:rPr spc="-5" dirty="0">
                <a:latin typeface="Arial"/>
                <a:cs typeface="Arial"/>
              </a:rPr>
              <a:t>ancak  ekonomi küçülürken de aynı korelasyon </a:t>
            </a:r>
            <a:r>
              <a:rPr dirty="0">
                <a:latin typeface="Arial"/>
                <a:cs typeface="Arial"/>
              </a:rPr>
              <a:t>nedeniyle </a:t>
            </a:r>
            <a:r>
              <a:rPr spc="-5" dirty="0">
                <a:latin typeface="Arial"/>
                <a:cs typeface="Arial"/>
              </a:rPr>
              <a:t>ondan  daha </a:t>
            </a:r>
            <a:r>
              <a:rPr spc="-10" dirty="0">
                <a:latin typeface="Arial"/>
                <a:cs typeface="Arial"/>
              </a:rPr>
              <a:t>hızlı </a:t>
            </a:r>
            <a:r>
              <a:rPr spc="-5" dirty="0">
                <a:latin typeface="Arial"/>
                <a:cs typeface="Arial"/>
              </a:rPr>
              <a:t>bir tempoyla</a:t>
            </a:r>
            <a:r>
              <a:rPr spc="70" dirty="0">
                <a:latin typeface="Arial"/>
                <a:cs typeface="Arial"/>
              </a:rPr>
              <a:t> </a:t>
            </a:r>
            <a:r>
              <a:rPr spc="-15" dirty="0" err="1">
                <a:latin typeface="Arial"/>
                <a:cs typeface="Arial"/>
              </a:rPr>
              <a:t>küçülmektedir</a:t>
            </a:r>
            <a:r>
              <a:rPr spc="-15" dirty="0" smtClean="0">
                <a:latin typeface="Arial"/>
                <a:cs typeface="Arial"/>
              </a:rPr>
              <a:t>.</a:t>
            </a:r>
            <a:endParaRPr lang="tr-TR" spc="-15" dirty="0" smtClean="0">
              <a:latin typeface="Arial"/>
              <a:cs typeface="Arial"/>
            </a:endParaRPr>
          </a:p>
          <a:p>
            <a:pPr marL="469900" marR="5080" indent="-457834" algn="just">
              <a:spcBef>
                <a:spcPts val="100"/>
              </a:spcBef>
              <a:buClr>
                <a:srgbClr val="000000"/>
              </a:buClr>
              <a:buChar char="•"/>
              <a:tabLst>
                <a:tab pos="470534" algn="l"/>
              </a:tabLst>
            </a:pPr>
            <a:r>
              <a:rPr lang="tr-TR" dirty="0">
                <a:latin typeface="Arial"/>
                <a:cs typeface="Arial"/>
              </a:rPr>
              <a:t>İnşaat sektörünün büyümesi 1999 yılından bu yana Gayri Safi  Yurtiçi Hâsıla (GSYH)'</a:t>
            </a:r>
            <a:r>
              <a:rPr lang="tr-TR" dirty="0" err="1">
                <a:latin typeface="Arial"/>
                <a:cs typeface="Arial"/>
              </a:rPr>
              <a:t>nın</a:t>
            </a:r>
            <a:r>
              <a:rPr lang="tr-TR" dirty="0">
                <a:latin typeface="Arial"/>
                <a:cs typeface="Arial"/>
              </a:rPr>
              <a:t> büyüme eğrisine önemli ölçüde  paralellik göstermiş ve onunla birlikte dalgalı bir seyir  izlemiştir</a:t>
            </a:r>
            <a:r>
              <a:rPr lang="tr-TR" dirty="0" smtClean="0">
                <a:latin typeface="Arial"/>
                <a:cs typeface="Arial"/>
              </a:rPr>
              <a:t>.</a:t>
            </a:r>
          </a:p>
          <a:p>
            <a:pPr marL="469900" marR="5080" indent="-457834" algn="just">
              <a:spcBef>
                <a:spcPts val="100"/>
              </a:spcBef>
              <a:buClr>
                <a:srgbClr val="000000"/>
              </a:buClr>
              <a:buFontTx/>
              <a:buChar char="•"/>
              <a:tabLst>
                <a:tab pos="470534" algn="l"/>
              </a:tabLst>
            </a:pPr>
            <a:r>
              <a:rPr lang="tr-TR" dirty="0">
                <a:latin typeface="Arial"/>
                <a:cs typeface="Arial"/>
              </a:rPr>
              <a:t>İnşaat sektöründe </a:t>
            </a:r>
            <a:r>
              <a:rPr lang="tr-TR" spc="-5" dirty="0">
                <a:latin typeface="Arial"/>
                <a:cs typeface="Arial"/>
              </a:rPr>
              <a:t>üretim 2014 yılının ikinci yarısından  itibaren </a:t>
            </a:r>
            <a:r>
              <a:rPr lang="tr-TR" dirty="0">
                <a:latin typeface="Arial"/>
                <a:cs typeface="Arial"/>
              </a:rPr>
              <a:t>ekonomideki </a:t>
            </a:r>
            <a:r>
              <a:rPr lang="tr-TR" spc="-5" dirty="0">
                <a:latin typeface="Arial"/>
                <a:cs typeface="Arial"/>
              </a:rPr>
              <a:t>yavaşlama </a:t>
            </a:r>
            <a:r>
              <a:rPr lang="tr-TR" dirty="0">
                <a:latin typeface="Arial"/>
                <a:cs typeface="Arial"/>
              </a:rPr>
              <a:t>paralelinde </a:t>
            </a:r>
            <a:r>
              <a:rPr lang="tr-TR" spc="-5" dirty="0">
                <a:latin typeface="Arial"/>
                <a:cs typeface="Arial"/>
              </a:rPr>
              <a:t>önemli ölçüde  </a:t>
            </a:r>
            <a:r>
              <a:rPr lang="tr-TR" spc="-10" dirty="0">
                <a:latin typeface="Arial"/>
                <a:cs typeface="Arial"/>
              </a:rPr>
              <a:t>hız</a:t>
            </a:r>
            <a:r>
              <a:rPr lang="tr-TR" spc="10" dirty="0">
                <a:latin typeface="Arial"/>
                <a:cs typeface="Arial"/>
              </a:rPr>
              <a:t> </a:t>
            </a:r>
            <a:r>
              <a:rPr lang="tr-TR" spc="-15" dirty="0">
                <a:latin typeface="Arial"/>
                <a:cs typeface="Arial"/>
              </a:rPr>
              <a:t>kesmiştir</a:t>
            </a:r>
            <a:r>
              <a:rPr lang="tr-TR" spc="-15" dirty="0" smtClean="0">
                <a:latin typeface="Arial"/>
                <a:cs typeface="Arial"/>
              </a:rPr>
              <a:t>.</a:t>
            </a:r>
            <a:endParaRPr lang="tr-TR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4894" y="5627887"/>
            <a:ext cx="2470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3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84703" y="575310"/>
            <a:ext cx="313753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/>
              <a:t>MALİYET</a:t>
            </a:r>
            <a:r>
              <a:rPr sz="1600" spc="-40" dirty="0"/>
              <a:t> TAHMİNİ</a:t>
            </a:r>
          </a:p>
        </p:txBody>
      </p:sp>
    </p:spTree>
    <p:extLst>
      <p:ext uri="{BB962C8B-B14F-4D97-AF65-F5344CB8AC3E}">
        <p14:creationId xmlns:p14="http://schemas.microsoft.com/office/powerpoint/2010/main" val="3961391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063" y="1698879"/>
            <a:ext cx="88099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spcBef>
                <a:spcPts val="100"/>
              </a:spcBef>
              <a:buChar char="•"/>
              <a:tabLst>
                <a:tab pos="469900" algn="l"/>
                <a:tab pos="470534" algn="l"/>
                <a:tab pos="1289685" algn="l"/>
                <a:tab pos="2327910" algn="l"/>
                <a:tab pos="3731260" algn="l"/>
                <a:tab pos="4143375" algn="l"/>
                <a:tab pos="4933950" algn="l"/>
                <a:tab pos="6315075" algn="l"/>
                <a:tab pos="7625715" algn="l"/>
              </a:tabLst>
            </a:pPr>
            <a:r>
              <a:rPr spc="-5" dirty="0">
                <a:latin typeface="Arial"/>
                <a:cs typeface="Arial"/>
              </a:rPr>
              <a:t>2014	y</a:t>
            </a:r>
            <a:r>
              <a:rPr spc="-10" dirty="0">
                <a:latin typeface="Arial"/>
                <a:cs typeface="Arial"/>
              </a:rPr>
              <a:t>ı</a:t>
            </a:r>
            <a:r>
              <a:rPr dirty="0">
                <a:latin typeface="Arial"/>
                <a:cs typeface="Arial"/>
              </a:rPr>
              <a:t>l</a:t>
            </a:r>
            <a:r>
              <a:rPr spc="-20" dirty="0">
                <a:latin typeface="Arial"/>
                <a:cs typeface="Arial"/>
              </a:rPr>
              <a:t>ı</a:t>
            </a:r>
            <a:r>
              <a:rPr spc="5" dirty="0">
                <a:latin typeface="Arial"/>
                <a:cs typeface="Arial"/>
              </a:rPr>
              <a:t>nd</a:t>
            </a:r>
            <a:r>
              <a:rPr dirty="0">
                <a:latin typeface="Arial"/>
                <a:cs typeface="Arial"/>
              </a:rPr>
              <a:t>a	GSY</a:t>
            </a:r>
            <a:r>
              <a:rPr spc="-10" dirty="0">
                <a:latin typeface="Arial"/>
                <a:cs typeface="Arial"/>
              </a:rPr>
              <a:t>H</a:t>
            </a:r>
            <a:r>
              <a:rPr spc="5" dirty="0">
                <a:latin typeface="Arial"/>
                <a:cs typeface="Arial"/>
              </a:rPr>
              <a:t>'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	</a:t>
            </a:r>
            <a:r>
              <a:rPr spc="-5" dirty="0">
                <a:latin typeface="Arial"/>
                <a:cs typeface="Arial"/>
              </a:rPr>
              <a:t>%</a:t>
            </a:r>
            <a:r>
              <a:rPr dirty="0">
                <a:latin typeface="Arial"/>
                <a:cs typeface="Arial"/>
              </a:rPr>
              <a:t>	</a:t>
            </a:r>
            <a:r>
              <a:rPr spc="-10" dirty="0">
                <a:latin typeface="Arial"/>
                <a:cs typeface="Arial"/>
              </a:rPr>
              <a:t>2</a:t>
            </a:r>
            <a:r>
              <a:rPr dirty="0">
                <a:latin typeface="Arial"/>
                <a:cs typeface="Arial"/>
              </a:rPr>
              <a:t>.</a:t>
            </a:r>
            <a:r>
              <a:rPr spc="-10" dirty="0">
                <a:latin typeface="Arial"/>
                <a:cs typeface="Arial"/>
              </a:rPr>
              <a:t>9</a:t>
            </a:r>
            <a:r>
              <a:rPr spc="-5" dirty="0">
                <a:latin typeface="Arial"/>
                <a:cs typeface="Arial"/>
              </a:rPr>
              <a:t>'a	gerileyen</a:t>
            </a:r>
            <a:r>
              <a:rPr dirty="0">
                <a:latin typeface="Arial"/>
                <a:cs typeface="Arial"/>
              </a:rPr>
              <a:t>	</a:t>
            </a:r>
            <a:r>
              <a:rPr spc="-5" dirty="0">
                <a:latin typeface="Arial"/>
                <a:cs typeface="Arial"/>
              </a:rPr>
              <a:t>büy</a:t>
            </a:r>
            <a:r>
              <a:rPr spc="-10" dirty="0">
                <a:latin typeface="Arial"/>
                <a:cs typeface="Arial"/>
              </a:rPr>
              <a:t>ü</a:t>
            </a:r>
            <a:r>
              <a:rPr dirty="0">
                <a:latin typeface="Arial"/>
                <a:cs typeface="Arial"/>
              </a:rPr>
              <a:t>me,	sek</a:t>
            </a:r>
            <a:r>
              <a:rPr spc="5"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ör</a:t>
            </a:r>
            <a:r>
              <a:rPr dirty="0">
                <a:latin typeface="Arial"/>
                <a:cs typeface="Arial"/>
              </a:rPr>
              <a:t>de  </a:t>
            </a:r>
            <a:r>
              <a:rPr spc="-5" dirty="0">
                <a:latin typeface="Arial"/>
                <a:cs typeface="Arial"/>
              </a:rPr>
              <a:t>de % 2.2 olarak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kaydedilmiştir.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97353" y="621030"/>
            <a:ext cx="31375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5" dirty="0"/>
              <a:t>MALİYET</a:t>
            </a:r>
            <a:r>
              <a:rPr sz="1800" spc="-40" dirty="0"/>
              <a:t> TAHMİNİ</a:t>
            </a:r>
          </a:p>
        </p:txBody>
      </p:sp>
      <p:sp>
        <p:nvSpPr>
          <p:cNvPr id="4" name="object 4"/>
          <p:cNvSpPr/>
          <p:nvPr/>
        </p:nvSpPr>
        <p:spPr>
          <a:xfrm>
            <a:off x="71627" y="2510789"/>
            <a:ext cx="9035796" cy="3133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14894" y="5627887"/>
            <a:ext cx="2470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4</a:t>
            </a:fld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004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064" y="1698879"/>
            <a:ext cx="880808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 algn="just">
              <a:spcBef>
                <a:spcPts val="100"/>
              </a:spcBef>
              <a:buChar char="•"/>
              <a:tabLst>
                <a:tab pos="470534" algn="l"/>
              </a:tabLst>
            </a:pPr>
            <a:r>
              <a:rPr sz="1600" dirty="0">
                <a:latin typeface="Arial"/>
                <a:cs typeface="Arial"/>
              </a:rPr>
              <a:t>İnşaat </a:t>
            </a:r>
            <a:r>
              <a:rPr sz="1600" spc="-5" dirty="0">
                <a:latin typeface="Arial"/>
                <a:cs typeface="Arial"/>
              </a:rPr>
              <a:t>sektöründe üretimin </a:t>
            </a:r>
            <a:r>
              <a:rPr sz="1600" dirty="0">
                <a:latin typeface="Arial"/>
                <a:cs typeface="Arial"/>
              </a:rPr>
              <a:t>2014 </a:t>
            </a:r>
            <a:r>
              <a:rPr sz="1600" spc="-5" dirty="0">
                <a:latin typeface="Arial"/>
                <a:cs typeface="Arial"/>
              </a:rPr>
              <a:t>yılının </a:t>
            </a:r>
            <a:r>
              <a:rPr sz="1600" dirty="0">
                <a:latin typeface="Arial"/>
                <a:cs typeface="Arial"/>
              </a:rPr>
              <a:t>ikinci </a:t>
            </a:r>
            <a:r>
              <a:rPr sz="1600" spc="-5" dirty="0">
                <a:latin typeface="Arial"/>
                <a:cs typeface="Arial"/>
              </a:rPr>
              <a:t>çeyreğinden  itibaren </a:t>
            </a:r>
            <a:r>
              <a:rPr sz="1600" dirty="0">
                <a:latin typeface="Arial"/>
                <a:cs typeface="Arial"/>
              </a:rPr>
              <a:t>önemli </a:t>
            </a:r>
            <a:r>
              <a:rPr sz="1600" spc="-5" dirty="0">
                <a:latin typeface="Arial"/>
                <a:cs typeface="Arial"/>
              </a:rPr>
              <a:t>ölçüde ivme kaybettiği anlamına gelen mevcut  tablo; </a:t>
            </a:r>
            <a:r>
              <a:rPr sz="1600" dirty="0">
                <a:latin typeface="Arial"/>
                <a:cs typeface="Arial"/>
              </a:rPr>
              <a:t>2013 </a:t>
            </a:r>
            <a:r>
              <a:rPr sz="1600" spc="-5" dirty="0">
                <a:latin typeface="Arial"/>
                <a:cs typeface="Arial"/>
              </a:rPr>
              <a:t>yılında % 30.2 büyüme gösteren kamu inşaat  yatırımlarının 2014 yılında % 10.8 küçülmüş olması ile  yakından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ilişkilidir.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8783" y="419445"/>
            <a:ext cx="31375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5" dirty="0"/>
              <a:t>MALİYET</a:t>
            </a:r>
            <a:r>
              <a:rPr sz="1800" spc="-40" dirty="0"/>
              <a:t> TAHMİNİ</a:t>
            </a:r>
          </a:p>
        </p:txBody>
      </p:sp>
      <p:sp>
        <p:nvSpPr>
          <p:cNvPr id="4" name="object 4"/>
          <p:cNvSpPr/>
          <p:nvPr/>
        </p:nvSpPr>
        <p:spPr>
          <a:xfrm>
            <a:off x="1872233" y="2602230"/>
            <a:ext cx="5125824" cy="2335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14894" y="5627887"/>
            <a:ext cx="2470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5</a:t>
            </a:fld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199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063" y="1698879"/>
            <a:ext cx="880872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spcBef>
                <a:spcPts val="100"/>
              </a:spcBef>
              <a:buChar char="•"/>
              <a:tabLst>
                <a:tab pos="469900" algn="l"/>
                <a:tab pos="470534" algn="l"/>
                <a:tab pos="1351915" algn="l"/>
                <a:tab pos="2453005" algn="l"/>
                <a:tab pos="2927985" algn="l"/>
                <a:tab pos="3554729" algn="l"/>
                <a:tab pos="4963160" algn="l"/>
                <a:tab pos="6184265" algn="l"/>
                <a:tab pos="6947534" algn="l"/>
                <a:tab pos="7982584" algn="l"/>
              </a:tabLst>
            </a:pPr>
            <a:r>
              <a:rPr sz="1600" spc="-5" dirty="0">
                <a:latin typeface="Arial"/>
                <a:cs typeface="Arial"/>
              </a:rPr>
              <a:t>2013	y</a:t>
            </a:r>
            <a:r>
              <a:rPr sz="1600" spc="-10" dirty="0">
                <a:latin typeface="Arial"/>
                <a:cs typeface="Arial"/>
              </a:rPr>
              <a:t>ı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20" dirty="0">
                <a:latin typeface="Arial"/>
                <a:cs typeface="Arial"/>
              </a:rPr>
              <a:t>ı</a:t>
            </a:r>
            <a:r>
              <a:rPr sz="1600" spc="5" dirty="0">
                <a:latin typeface="Arial"/>
                <a:cs typeface="Arial"/>
              </a:rPr>
              <a:t>n</a:t>
            </a:r>
            <a:r>
              <a:rPr sz="1600" spc="-5" dirty="0">
                <a:latin typeface="Arial"/>
                <a:cs typeface="Arial"/>
              </a:rPr>
              <a:t>d</a:t>
            </a:r>
            <a:r>
              <a:rPr sz="1600" dirty="0">
                <a:latin typeface="Arial"/>
                <a:cs typeface="Arial"/>
              </a:rPr>
              <a:t>a	</a:t>
            </a:r>
            <a:r>
              <a:rPr sz="1600" spc="-5" dirty="0">
                <a:latin typeface="Arial"/>
                <a:cs typeface="Arial"/>
              </a:rPr>
              <a:t>%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0</a:t>
            </a:r>
            <a:r>
              <a:rPr sz="1600" dirty="0">
                <a:latin typeface="Arial"/>
                <a:cs typeface="Arial"/>
              </a:rPr>
              <a:t>.</a:t>
            </a:r>
            <a:r>
              <a:rPr sz="1600" spc="-5" dirty="0">
                <a:latin typeface="Arial"/>
                <a:cs typeface="Arial"/>
              </a:rPr>
              <a:t>7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oran</a:t>
            </a:r>
            <a:r>
              <a:rPr sz="1600" spc="-10" dirty="0">
                <a:latin typeface="Arial"/>
                <a:cs typeface="Arial"/>
              </a:rPr>
              <a:t>ı</a:t>
            </a:r>
            <a:r>
              <a:rPr sz="1600" spc="-5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da	</a:t>
            </a:r>
            <a:r>
              <a:rPr sz="1600" spc="-5" dirty="0">
                <a:latin typeface="Arial"/>
                <a:cs typeface="Arial"/>
              </a:rPr>
              <a:t>dara</a:t>
            </a:r>
            <a:r>
              <a:rPr sz="1600" spc="-15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öz</a:t>
            </a:r>
            <a:r>
              <a:rPr sz="1600" dirty="0">
                <a:latin typeface="Arial"/>
                <a:cs typeface="Arial"/>
              </a:rPr>
              <a:t>el	sektör	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şaat  </a:t>
            </a:r>
            <a:r>
              <a:rPr sz="1600" spc="-5" dirty="0">
                <a:latin typeface="Arial"/>
                <a:cs typeface="Arial"/>
              </a:rPr>
              <a:t>yatırımları ise 2014 </a:t>
            </a:r>
            <a:r>
              <a:rPr sz="1600" spc="-10" dirty="0">
                <a:latin typeface="Arial"/>
                <a:cs typeface="Arial"/>
              </a:rPr>
              <a:t>yılında </a:t>
            </a:r>
            <a:r>
              <a:rPr sz="1600" spc="-5" dirty="0">
                <a:latin typeface="Arial"/>
                <a:cs typeface="Arial"/>
              </a:rPr>
              <a:t>% 9.4 </a:t>
            </a:r>
            <a:r>
              <a:rPr sz="1600" spc="-10" dirty="0">
                <a:latin typeface="Arial"/>
                <a:cs typeface="Arial"/>
              </a:rPr>
              <a:t>artış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göstermiştir.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83053" y="655320"/>
            <a:ext cx="31375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5" dirty="0"/>
              <a:t>MALİYET</a:t>
            </a:r>
            <a:r>
              <a:rPr sz="1800" spc="-40" dirty="0"/>
              <a:t> TAHMİNİ</a:t>
            </a:r>
          </a:p>
        </p:txBody>
      </p:sp>
      <p:sp>
        <p:nvSpPr>
          <p:cNvPr id="4" name="object 4"/>
          <p:cNvSpPr/>
          <p:nvPr/>
        </p:nvSpPr>
        <p:spPr>
          <a:xfrm>
            <a:off x="928116" y="2428495"/>
            <a:ext cx="7042404" cy="3209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14894" y="5627887"/>
            <a:ext cx="2470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6</a:t>
            </a:fld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9643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063" y="1698879"/>
            <a:ext cx="8807450" cy="28084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 algn="just">
              <a:spcBef>
                <a:spcPts val="100"/>
              </a:spcBef>
              <a:buClr>
                <a:srgbClr val="000000"/>
              </a:buClr>
              <a:buChar char="•"/>
              <a:tabLst>
                <a:tab pos="470534" algn="l"/>
              </a:tabLst>
            </a:pPr>
            <a:r>
              <a:rPr sz="2000" spc="-5" dirty="0">
                <a:latin typeface="Arial"/>
                <a:cs typeface="Arial"/>
              </a:rPr>
              <a:t>Sanayi devrimi </a:t>
            </a:r>
            <a:r>
              <a:rPr sz="2000" dirty="0">
                <a:latin typeface="Arial"/>
                <a:cs typeface="Arial"/>
              </a:rPr>
              <a:t>sonrası köyden </a:t>
            </a:r>
            <a:r>
              <a:rPr sz="2000" spc="-5" dirty="0">
                <a:latin typeface="Arial"/>
                <a:cs typeface="Arial"/>
              </a:rPr>
              <a:t>kente göçün oluşturduğu hızlı  yapılaşmaya bağlı şehirlerin altyapıları ile baraj, yol, </a:t>
            </a:r>
            <a:r>
              <a:rPr sz="2000" dirty="0">
                <a:latin typeface="Arial"/>
                <a:cs typeface="Arial"/>
              </a:rPr>
              <a:t>köprü  </a:t>
            </a:r>
            <a:r>
              <a:rPr sz="2000" spc="-5" dirty="0">
                <a:latin typeface="Arial"/>
                <a:cs typeface="Arial"/>
              </a:rPr>
              <a:t>gibi ulaşım ve </a:t>
            </a:r>
            <a:r>
              <a:rPr sz="2000" dirty="0">
                <a:latin typeface="Arial"/>
                <a:cs typeface="Arial"/>
              </a:rPr>
              <a:t>enerji </a:t>
            </a:r>
            <a:r>
              <a:rPr sz="2000" spc="-5" dirty="0">
                <a:latin typeface="Arial"/>
                <a:cs typeface="Arial"/>
              </a:rPr>
              <a:t>yapıları kamu yatırımlarının esasını  </a:t>
            </a:r>
            <a:r>
              <a:rPr sz="2000" spc="-5" dirty="0" err="1">
                <a:latin typeface="Arial"/>
                <a:cs typeface="Arial"/>
              </a:rPr>
              <a:t>oluşturmaktaydı</a:t>
            </a:r>
            <a:r>
              <a:rPr sz="2000" spc="-5" dirty="0" smtClean="0">
                <a:latin typeface="Arial"/>
                <a:cs typeface="Arial"/>
              </a:rPr>
              <a:t>.</a:t>
            </a:r>
            <a:endParaRPr lang="tr-TR" sz="2000" spc="-5" dirty="0" smtClean="0">
              <a:latin typeface="Arial"/>
              <a:cs typeface="Arial"/>
            </a:endParaRPr>
          </a:p>
          <a:p>
            <a:pPr marL="469900" marR="5080" indent="-457834" algn="just">
              <a:spcBef>
                <a:spcPts val="100"/>
              </a:spcBef>
              <a:buClr>
                <a:srgbClr val="000000"/>
              </a:buClr>
              <a:buFontTx/>
              <a:buChar char="•"/>
              <a:tabLst>
                <a:tab pos="470534" algn="l"/>
              </a:tabLst>
            </a:pPr>
            <a:r>
              <a:rPr lang="tr-TR" sz="2000" spc="-5" dirty="0">
                <a:latin typeface="Arial"/>
                <a:cs typeface="Arial"/>
              </a:rPr>
              <a:t>Bugün; 3’üncü köprü, 3’üncü havalimanı, İstanbul Finans  Merkezi, metro, </a:t>
            </a:r>
            <a:r>
              <a:rPr lang="tr-TR" sz="2000" spc="-10" dirty="0">
                <a:latin typeface="Arial"/>
                <a:cs typeface="Arial"/>
              </a:rPr>
              <a:t>Avrasya </a:t>
            </a:r>
            <a:r>
              <a:rPr lang="tr-TR" sz="2000" spc="-5" dirty="0">
                <a:latin typeface="Arial"/>
                <a:cs typeface="Arial"/>
              </a:rPr>
              <a:t>Tüneli, </a:t>
            </a:r>
            <a:r>
              <a:rPr lang="tr-TR" sz="2000" dirty="0">
                <a:latin typeface="Arial"/>
                <a:cs typeface="Arial"/>
              </a:rPr>
              <a:t>Gebze-İzmir </a:t>
            </a:r>
            <a:r>
              <a:rPr lang="tr-TR" sz="2000" spc="-5" dirty="0">
                <a:latin typeface="Arial"/>
                <a:cs typeface="Arial"/>
              </a:rPr>
              <a:t>Otoyolu ve hızlı  </a:t>
            </a:r>
            <a:r>
              <a:rPr lang="tr-TR" sz="2000" dirty="0">
                <a:latin typeface="Arial"/>
                <a:cs typeface="Arial"/>
              </a:rPr>
              <a:t>tren </a:t>
            </a:r>
            <a:r>
              <a:rPr lang="tr-TR" sz="2000" spc="-5" dirty="0">
                <a:latin typeface="Arial"/>
                <a:cs typeface="Arial"/>
              </a:rPr>
              <a:t>gibi büyük ölçekli alt </a:t>
            </a:r>
            <a:r>
              <a:rPr lang="tr-TR" sz="2000" dirty="0">
                <a:latin typeface="Arial"/>
                <a:cs typeface="Arial"/>
              </a:rPr>
              <a:t>yapı </a:t>
            </a:r>
            <a:r>
              <a:rPr lang="tr-TR" sz="2000" spc="-5" dirty="0">
                <a:latin typeface="Arial"/>
                <a:cs typeface="Arial"/>
              </a:rPr>
              <a:t>yatırımlarının </a:t>
            </a:r>
            <a:r>
              <a:rPr lang="tr-TR" sz="2000" b="1" dirty="0">
                <a:latin typeface="Arial"/>
                <a:cs typeface="Arial"/>
              </a:rPr>
              <a:t>Kamu-Özel  </a:t>
            </a:r>
            <a:r>
              <a:rPr lang="tr-TR" sz="2000" b="1" spc="-5" dirty="0">
                <a:latin typeface="Arial"/>
                <a:cs typeface="Arial"/>
              </a:rPr>
              <a:t>Sektör İşbirliği (KÖİ) </a:t>
            </a:r>
            <a:r>
              <a:rPr lang="tr-TR" sz="2000" dirty="0">
                <a:latin typeface="Arial"/>
                <a:cs typeface="Arial"/>
              </a:rPr>
              <a:t>modeli </a:t>
            </a:r>
            <a:r>
              <a:rPr lang="tr-TR" sz="2000" spc="-5" dirty="0">
                <a:latin typeface="Arial"/>
                <a:cs typeface="Arial"/>
              </a:rPr>
              <a:t>ile gerçekleştirilmeye başlaması  yapı </a:t>
            </a:r>
            <a:r>
              <a:rPr lang="tr-TR" sz="2000" dirty="0">
                <a:latin typeface="Arial"/>
                <a:cs typeface="Arial"/>
              </a:rPr>
              <a:t>sektörüne </a:t>
            </a:r>
            <a:r>
              <a:rPr lang="tr-TR" sz="2000" spc="-5" dirty="0">
                <a:latin typeface="Arial"/>
                <a:cs typeface="Arial"/>
              </a:rPr>
              <a:t>önemli bir boyut</a:t>
            </a:r>
            <a:r>
              <a:rPr lang="tr-TR" sz="2000" spc="30" dirty="0">
                <a:latin typeface="Arial"/>
                <a:cs typeface="Arial"/>
              </a:rPr>
              <a:t> </a:t>
            </a:r>
            <a:r>
              <a:rPr lang="tr-TR" sz="2000" spc="-15" dirty="0">
                <a:latin typeface="Arial"/>
                <a:cs typeface="Arial"/>
              </a:rPr>
              <a:t>kazandırmıştır.</a:t>
            </a:r>
            <a:endParaRPr lang="tr-TR" sz="2000" dirty="0">
              <a:latin typeface="Arial"/>
              <a:cs typeface="Arial"/>
            </a:endParaRPr>
          </a:p>
          <a:p>
            <a:pPr marL="12066" marR="5080" algn="just">
              <a:spcBef>
                <a:spcPts val="100"/>
              </a:spcBef>
              <a:buClr>
                <a:srgbClr val="000000"/>
              </a:buClr>
              <a:tabLst>
                <a:tab pos="470534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4894" y="5627887"/>
            <a:ext cx="2470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7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1633" y="586740"/>
            <a:ext cx="31375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5" dirty="0"/>
              <a:t>MALİYET</a:t>
            </a:r>
            <a:r>
              <a:rPr sz="1800" spc="-40" dirty="0"/>
              <a:t> TAHMİNİ</a:t>
            </a:r>
          </a:p>
        </p:txBody>
      </p:sp>
    </p:spTree>
    <p:extLst>
      <p:ext uri="{BB962C8B-B14F-4D97-AF65-F5344CB8AC3E}">
        <p14:creationId xmlns:p14="http://schemas.microsoft.com/office/powerpoint/2010/main" val="301628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064" y="1698879"/>
            <a:ext cx="8808085" cy="3942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 algn="just">
              <a:spcBef>
                <a:spcPts val="100"/>
              </a:spcBef>
              <a:buChar char="•"/>
              <a:tabLst>
                <a:tab pos="470534" algn="l"/>
              </a:tabLst>
            </a:pPr>
            <a:r>
              <a:rPr spc="-5" dirty="0">
                <a:latin typeface="Arial"/>
                <a:cs typeface="Arial"/>
              </a:rPr>
              <a:t>Bir ürün </a:t>
            </a:r>
            <a:r>
              <a:rPr dirty="0">
                <a:latin typeface="Arial"/>
                <a:cs typeface="Arial"/>
              </a:rPr>
              <a:t>elde edilebilmesinin </a:t>
            </a:r>
            <a:r>
              <a:rPr spc="-5" dirty="0">
                <a:latin typeface="Arial"/>
                <a:cs typeface="Arial"/>
              </a:rPr>
              <a:t>ilk </a:t>
            </a:r>
            <a:r>
              <a:rPr dirty="0">
                <a:latin typeface="Arial"/>
                <a:cs typeface="Arial"/>
              </a:rPr>
              <a:t>koşulu, </a:t>
            </a:r>
            <a:r>
              <a:rPr spc="-5" dirty="0">
                <a:latin typeface="Arial"/>
                <a:cs typeface="Arial"/>
              </a:rPr>
              <a:t>üretim için </a:t>
            </a:r>
            <a:r>
              <a:rPr dirty="0">
                <a:latin typeface="Arial"/>
                <a:cs typeface="Arial"/>
              </a:rPr>
              <a:t>gereken  </a:t>
            </a:r>
            <a:r>
              <a:rPr spc="-5" dirty="0">
                <a:latin typeface="Arial"/>
                <a:cs typeface="Arial"/>
              </a:rPr>
              <a:t>kaynakların temin </a:t>
            </a:r>
            <a:r>
              <a:rPr spc="-15" dirty="0">
                <a:latin typeface="Arial"/>
                <a:cs typeface="Arial"/>
              </a:rPr>
              <a:t>edilmesidir. </a:t>
            </a:r>
            <a:r>
              <a:rPr spc="-5" dirty="0">
                <a:latin typeface="Arial"/>
                <a:cs typeface="Arial"/>
              </a:rPr>
              <a:t>Kaynakların sınırsız olduğu </a:t>
            </a:r>
            <a:r>
              <a:rPr dirty="0">
                <a:latin typeface="Arial"/>
                <a:cs typeface="Arial"/>
              </a:rPr>
              <a:t>bir  </a:t>
            </a:r>
            <a:r>
              <a:rPr spc="-5" dirty="0">
                <a:latin typeface="Arial"/>
                <a:cs typeface="Arial"/>
              </a:rPr>
              <a:t>ortamda, maliyet </a:t>
            </a:r>
            <a:r>
              <a:rPr dirty="0">
                <a:latin typeface="Arial"/>
                <a:cs typeface="Arial"/>
              </a:rPr>
              <a:t>kavramının </a:t>
            </a:r>
            <a:r>
              <a:rPr spc="-5" dirty="0">
                <a:latin typeface="Arial"/>
                <a:cs typeface="Arial"/>
              </a:rPr>
              <a:t>öneminden </a:t>
            </a:r>
            <a:r>
              <a:rPr dirty="0">
                <a:latin typeface="Arial"/>
                <a:cs typeface="Arial"/>
              </a:rPr>
              <a:t>bahsedilemez.  </a:t>
            </a:r>
            <a:r>
              <a:rPr spc="-5" dirty="0">
                <a:latin typeface="Arial"/>
                <a:cs typeface="Arial"/>
              </a:rPr>
              <a:t>Ancak kaynakların sınırlı olması, maliyet </a:t>
            </a:r>
            <a:r>
              <a:rPr dirty="0">
                <a:latin typeface="Arial"/>
                <a:cs typeface="Arial"/>
              </a:rPr>
              <a:t>kavramının </a:t>
            </a:r>
            <a:r>
              <a:rPr spc="-5" dirty="0">
                <a:latin typeface="Arial"/>
                <a:cs typeface="Arial"/>
              </a:rPr>
              <a:t>dikkatle  ele </a:t>
            </a:r>
            <a:r>
              <a:rPr spc="-10" dirty="0">
                <a:latin typeface="Arial"/>
                <a:cs typeface="Arial"/>
              </a:rPr>
              <a:t>alınmasını </a:t>
            </a:r>
            <a:r>
              <a:rPr spc="-5" dirty="0">
                <a:latin typeface="Arial"/>
                <a:cs typeface="Arial"/>
              </a:rPr>
              <a:t>ve kontrolünü</a:t>
            </a:r>
            <a:r>
              <a:rPr spc="85" dirty="0">
                <a:latin typeface="Arial"/>
                <a:cs typeface="Arial"/>
              </a:rPr>
              <a:t> </a:t>
            </a:r>
            <a:r>
              <a:rPr spc="-10" dirty="0" err="1">
                <a:latin typeface="Arial"/>
                <a:cs typeface="Arial"/>
              </a:rPr>
              <a:t>gerektirmektedir</a:t>
            </a:r>
            <a:r>
              <a:rPr spc="-10" dirty="0" smtClean="0">
                <a:latin typeface="Arial"/>
                <a:cs typeface="Arial"/>
              </a:rPr>
              <a:t>.</a:t>
            </a:r>
            <a:endParaRPr lang="tr-TR" spc="-10" dirty="0" smtClean="0">
              <a:latin typeface="Arial"/>
              <a:cs typeface="Arial"/>
            </a:endParaRPr>
          </a:p>
          <a:p>
            <a:pPr marL="469900" marR="5080" indent="-457834" algn="just">
              <a:spcBef>
                <a:spcPts val="100"/>
              </a:spcBef>
              <a:buFontTx/>
              <a:buChar char="•"/>
              <a:tabLst>
                <a:tab pos="470534" algn="l"/>
              </a:tabLst>
            </a:pPr>
            <a:r>
              <a:rPr lang="tr-TR" spc="-5" dirty="0">
                <a:latin typeface="Arial"/>
                <a:cs typeface="Arial"/>
              </a:rPr>
              <a:t>Ancak </a:t>
            </a:r>
            <a:r>
              <a:rPr lang="tr-TR" dirty="0">
                <a:latin typeface="Arial"/>
                <a:cs typeface="Arial"/>
              </a:rPr>
              <a:t>kamu </a:t>
            </a:r>
            <a:r>
              <a:rPr lang="tr-TR" spc="-10" dirty="0">
                <a:latin typeface="Arial"/>
                <a:cs typeface="Arial"/>
              </a:rPr>
              <a:t>imkanlarının </a:t>
            </a:r>
            <a:r>
              <a:rPr lang="tr-TR" spc="-5" dirty="0">
                <a:latin typeface="Arial"/>
                <a:cs typeface="Arial"/>
              </a:rPr>
              <a:t>kısıtlı olması </a:t>
            </a:r>
            <a:r>
              <a:rPr lang="tr-TR" dirty="0">
                <a:latin typeface="Arial"/>
                <a:cs typeface="Arial"/>
              </a:rPr>
              <a:t>sebebiyle, </a:t>
            </a:r>
            <a:r>
              <a:rPr lang="tr-TR" spc="-5" dirty="0">
                <a:latin typeface="Arial"/>
                <a:cs typeface="Arial"/>
              </a:rPr>
              <a:t>yatırım  kararlarının doğru olarak </a:t>
            </a:r>
            <a:r>
              <a:rPr lang="tr-TR" dirty="0">
                <a:latin typeface="Arial"/>
                <a:cs typeface="Arial"/>
              </a:rPr>
              <a:t>verilmesi </a:t>
            </a:r>
            <a:r>
              <a:rPr lang="tr-TR" spc="-5" dirty="0">
                <a:latin typeface="Arial"/>
                <a:cs typeface="Arial"/>
              </a:rPr>
              <a:t>zorunluluğu </a:t>
            </a:r>
            <a:r>
              <a:rPr lang="tr-TR" spc="-25" dirty="0">
                <a:latin typeface="Arial"/>
                <a:cs typeface="Arial"/>
              </a:rPr>
              <a:t>vardır.  </a:t>
            </a:r>
            <a:r>
              <a:rPr lang="tr-TR" dirty="0">
                <a:latin typeface="Arial"/>
                <a:cs typeface="Arial"/>
              </a:rPr>
              <a:t>Özellikle </a:t>
            </a:r>
            <a:r>
              <a:rPr lang="tr-TR" spc="-5" dirty="0">
                <a:latin typeface="Arial"/>
                <a:cs typeface="Arial"/>
              </a:rPr>
              <a:t>yıllara sari yapım işlerinde, işin öngörülen </a:t>
            </a:r>
            <a:r>
              <a:rPr lang="tr-TR" dirty="0">
                <a:latin typeface="Arial"/>
                <a:cs typeface="Arial"/>
              </a:rPr>
              <a:t>sürede  bitirilebilmesi </a:t>
            </a:r>
            <a:r>
              <a:rPr lang="tr-TR" spc="-5" dirty="0">
                <a:latin typeface="Arial"/>
                <a:cs typeface="Arial"/>
              </a:rPr>
              <a:t>için </a:t>
            </a:r>
            <a:r>
              <a:rPr lang="tr-TR" dirty="0">
                <a:latin typeface="Arial"/>
                <a:cs typeface="Arial"/>
              </a:rPr>
              <a:t>gerekli </a:t>
            </a:r>
            <a:r>
              <a:rPr lang="tr-TR" spc="-5" dirty="0">
                <a:latin typeface="Arial"/>
                <a:cs typeface="Arial"/>
              </a:rPr>
              <a:t>olan ödeneğin en gerçekçi </a:t>
            </a:r>
            <a:r>
              <a:rPr lang="tr-TR" dirty="0">
                <a:latin typeface="Arial"/>
                <a:cs typeface="Arial"/>
              </a:rPr>
              <a:t>bir  </a:t>
            </a:r>
            <a:r>
              <a:rPr lang="tr-TR" spc="-5" dirty="0">
                <a:latin typeface="Arial"/>
                <a:cs typeface="Arial"/>
              </a:rPr>
              <a:t>şekilde belirlenmesi büyük önem</a:t>
            </a:r>
            <a:r>
              <a:rPr lang="tr-TR" spc="100" dirty="0">
                <a:latin typeface="Arial"/>
                <a:cs typeface="Arial"/>
              </a:rPr>
              <a:t> </a:t>
            </a:r>
            <a:r>
              <a:rPr lang="tr-TR" spc="-15" dirty="0">
                <a:latin typeface="Arial"/>
                <a:cs typeface="Arial"/>
              </a:rPr>
              <a:t>taşımaktadır</a:t>
            </a:r>
            <a:r>
              <a:rPr lang="tr-TR" spc="-15" dirty="0" smtClean="0">
                <a:latin typeface="Arial"/>
                <a:cs typeface="Arial"/>
              </a:rPr>
              <a:t>.</a:t>
            </a:r>
          </a:p>
          <a:p>
            <a:pPr marL="469900" marR="5080" indent="-457834" algn="just">
              <a:spcBef>
                <a:spcPts val="100"/>
              </a:spcBef>
              <a:buFontTx/>
              <a:buChar char="•"/>
              <a:tabLst>
                <a:tab pos="470534" algn="l"/>
              </a:tabLst>
            </a:pPr>
            <a:r>
              <a:rPr lang="tr-TR" spc="-5" dirty="0">
                <a:latin typeface="Arial"/>
                <a:cs typeface="Arial"/>
              </a:rPr>
              <a:t>Sonuç olarak; kaynakların etkin bir </a:t>
            </a:r>
            <a:r>
              <a:rPr lang="tr-TR" dirty="0">
                <a:latin typeface="Arial"/>
                <a:cs typeface="Arial"/>
              </a:rPr>
              <a:t>şekilde </a:t>
            </a:r>
            <a:r>
              <a:rPr lang="tr-TR" spc="-5" dirty="0">
                <a:latin typeface="Arial"/>
                <a:cs typeface="Arial"/>
              </a:rPr>
              <a:t>kullanılması  zorunluluğu, maliyetin önceden tahmin </a:t>
            </a:r>
            <a:r>
              <a:rPr lang="tr-TR" dirty="0">
                <a:latin typeface="Arial"/>
                <a:cs typeface="Arial"/>
              </a:rPr>
              <a:t>edilip, </a:t>
            </a:r>
            <a:r>
              <a:rPr lang="tr-TR" spc="-5" dirty="0">
                <a:latin typeface="Arial"/>
                <a:cs typeface="Arial"/>
              </a:rPr>
              <a:t>planlama ve  denetimin buna göre yapılması sonucunu</a:t>
            </a:r>
            <a:r>
              <a:rPr lang="tr-TR" spc="105" dirty="0">
                <a:latin typeface="Arial"/>
                <a:cs typeface="Arial"/>
              </a:rPr>
              <a:t> </a:t>
            </a:r>
            <a:r>
              <a:rPr lang="tr-TR" spc="-15" dirty="0">
                <a:latin typeface="Arial"/>
                <a:cs typeface="Arial"/>
              </a:rPr>
              <a:t>doğurmaktadır</a:t>
            </a:r>
            <a:r>
              <a:rPr lang="tr-TR" spc="-15" dirty="0" smtClean="0">
                <a:latin typeface="Arial"/>
                <a:cs typeface="Arial"/>
              </a:rPr>
              <a:t>.</a:t>
            </a:r>
          </a:p>
          <a:p>
            <a:pPr marL="469900" marR="5080" indent="-457834" algn="just">
              <a:spcBef>
                <a:spcPts val="100"/>
              </a:spcBef>
              <a:buFontTx/>
              <a:buChar char="•"/>
              <a:tabLst>
                <a:tab pos="470534" algn="l"/>
              </a:tabLst>
            </a:pPr>
            <a:r>
              <a:rPr lang="tr-TR" spc="-5" dirty="0">
                <a:latin typeface="Arial"/>
                <a:cs typeface="Arial"/>
              </a:rPr>
              <a:t>Dolayısıyla, yatırımlar daha planlama aşamasındayken olası  kayıpları önleme yeterliliğine </a:t>
            </a:r>
            <a:r>
              <a:rPr lang="tr-TR" dirty="0">
                <a:latin typeface="Arial"/>
                <a:cs typeface="Arial"/>
              </a:rPr>
              <a:t>sahip bir </a:t>
            </a:r>
            <a:r>
              <a:rPr lang="tr-TR" b="1" spc="-5" dirty="0">
                <a:latin typeface="Arial"/>
                <a:cs typeface="Arial"/>
              </a:rPr>
              <a:t>maliyet </a:t>
            </a:r>
            <a:r>
              <a:rPr lang="tr-TR" b="1" dirty="0">
                <a:latin typeface="Arial"/>
                <a:cs typeface="Arial"/>
              </a:rPr>
              <a:t>denetimi  </a:t>
            </a:r>
            <a:r>
              <a:rPr lang="tr-TR" spc="-5" dirty="0">
                <a:latin typeface="Arial"/>
                <a:cs typeface="Arial"/>
              </a:rPr>
              <a:t>yaklaşımı önem</a:t>
            </a:r>
            <a:r>
              <a:rPr lang="tr-TR" spc="35" dirty="0">
                <a:latin typeface="Arial"/>
                <a:cs typeface="Arial"/>
              </a:rPr>
              <a:t> </a:t>
            </a:r>
            <a:r>
              <a:rPr lang="tr-TR" spc="-15" dirty="0">
                <a:latin typeface="Arial"/>
                <a:cs typeface="Arial"/>
              </a:rPr>
              <a:t>kazanmaktadır</a:t>
            </a:r>
            <a:r>
              <a:rPr lang="tr-TR" spc="-15" dirty="0" smtClean="0">
                <a:latin typeface="Arial"/>
                <a:cs typeface="Arial"/>
              </a:rPr>
              <a:t>.</a:t>
            </a:r>
            <a:endParaRPr lang="tr-TR" dirty="0">
              <a:latin typeface="Arial"/>
              <a:cs typeface="Arial"/>
            </a:endParaRPr>
          </a:p>
          <a:p>
            <a:pPr marL="469900" marR="5080" indent="-457834" algn="just">
              <a:spcBef>
                <a:spcPts val="100"/>
              </a:spcBef>
              <a:buChar char="•"/>
              <a:tabLst>
                <a:tab pos="470534" algn="l"/>
              </a:tabLst>
            </a:pP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4894" y="5627887"/>
            <a:ext cx="2470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8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1623" y="563880"/>
            <a:ext cx="31375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5" dirty="0"/>
              <a:t>MALİYET</a:t>
            </a:r>
            <a:r>
              <a:rPr sz="1800" spc="-40" dirty="0"/>
              <a:t> TAHMİNİ</a:t>
            </a:r>
          </a:p>
        </p:txBody>
      </p:sp>
    </p:spTree>
    <p:extLst>
      <p:ext uri="{BB962C8B-B14F-4D97-AF65-F5344CB8AC3E}">
        <p14:creationId xmlns:p14="http://schemas.microsoft.com/office/powerpoint/2010/main" val="2659651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064" y="1698878"/>
            <a:ext cx="8808085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spcBef>
                <a:spcPts val="100"/>
              </a:spcBef>
              <a:buChar char="•"/>
              <a:tabLst>
                <a:tab pos="469900" algn="l"/>
                <a:tab pos="470534" algn="l"/>
              </a:tabLst>
            </a:pPr>
            <a:r>
              <a:rPr sz="1600" dirty="0">
                <a:latin typeface="Arial"/>
                <a:cs typeface="Arial"/>
              </a:rPr>
              <a:t>İnşaat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yatırımlarının;</a:t>
            </a:r>
            <a:endParaRPr sz="1600" dirty="0">
              <a:latin typeface="Arial"/>
              <a:cs typeface="Arial"/>
            </a:endParaRPr>
          </a:p>
          <a:p>
            <a:pPr marL="927100" lvl="1" indent="-457834">
              <a:buClr>
                <a:srgbClr val="000000"/>
              </a:buClr>
              <a:buChar char="•"/>
              <a:tabLst>
                <a:tab pos="927100" algn="l"/>
                <a:tab pos="927735" algn="l"/>
              </a:tabLst>
            </a:pPr>
            <a:r>
              <a:rPr sz="1600" spc="-5" dirty="0">
                <a:latin typeface="Arial"/>
                <a:cs typeface="Arial"/>
              </a:rPr>
              <a:t>fiziki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yapısı,</a:t>
            </a:r>
            <a:endParaRPr sz="1600" dirty="0">
              <a:latin typeface="Arial"/>
              <a:cs typeface="Arial"/>
            </a:endParaRPr>
          </a:p>
          <a:p>
            <a:pPr marL="927100" lvl="1" indent="-457834">
              <a:buClr>
                <a:srgbClr val="000000"/>
              </a:buClr>
              <a:buChar char="•"/>
              <a:tabLst>
                <a:tab pos="927100" algn="l"/>
                <a:tab pos="927735" algn="l"/>
              </a:tabLst>
            </a:pPr>
            <a:r>
              <a:rPr sz="1600" spc="-5" dirty="0">
                <a:latin typeface="Arial"/>
                <a:cs typeface="Arial"/>
              </a:rPr>
              <a:t>üretim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şartları,</a:t>
            </a:r>
            <a:endParaRPr sz="1600" dirty="0">
              <a:latin typeface="Arial"/>
              <a:cs typeface="Arial"/>
            </a:endParaRPr>
          </a:p>
          <a:p>
            <a:pPr marL="927100" lvl="1" indent="-457834">
              <a:buClr>
                <a:srgbClr val="000000"/>
              </a:buClr>
              <a:buChar char="•"/>
              <a:tabLst>
                <a:tab pos="927100" algn="l"/>
                <a:tab pos="927735" algn="l"/>
              </a:tabLst>
            </a:pPr>
            <a:r>
              <a:rPr sz="1600" spc="-5" dirty="0">
                <a:latin typeface="Arial"/>
                <a:cs typeface="Arial"/>
              </a:rPr>
              <a:t>projelerin bir çoğunun prototipinin</a:t>
            </a:r>
            <a:r>
              <a:rPr sz="1600" spc="9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olmayışı,</a:t>
            </a:r>
            <a:endParaRPr sz="1600" dirty="0">
              <a:latin typeface="Arial"/>
              <a:cs typeface="Arial"/>
            </a:endParaRPr>
          </a:p>
          <a:p>
            <a:pPr marL="927100" lvl="1" indent="-457834">
              <a:buClr>
                <a:srgbClr val="000000"/>
              </a:buClr>
              <a:buChar char="•"/>
              <a:tabLst>
                <a:tab pos="927100" algn="l"/>
                <a:tab pos="927735" algn="l"/>
              </a:tabLst>
            </a:pPr>
            <a:r>
              <a:rPr sz="1600" spc="-5" dirty="0">
                <a:latin typeface="Arial"/>
                <a:cs typeface="Arial"/>
              </a:rPr>
              <a:t>yapım sürecinin organizasyonu</a:t>
            </a:r>
            <a:r>
              <a:rPr sz="1600" spc="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ve</a:t>
            </a:r>
            <a:endParaRPr sz="1600" dirty="0">
              <a:latin typeface="Arial"/>
              <a:cs typeface="Arial"/>
            </a:endParaRPr>
          </a:p>
          <a:p>
            <a:pPr marL="927100" marR="5080" lvl="1" indent="-457200" algn="just">
              <a:spcBef>
                <a:spcPts val="5"/>
              </a:spcBef>
              <a:buClr>
                <a:srgbClr val="000000"/>
              </a:buClr>
              <a:buChar char="•"/>
              <a:tabLst>
                <a:tab pos="927735" algn="l"/>
              </a:tabLst>
            </a:pPr>
            <a:r>
              <a:rPr sz="1600" dirty="0">
                <a:latin typeface="Arial"/>
                <a:cs typeface="Arial"/>
              </a:rPr>
              <a:t>fiyat belirleme </a:t>
            </a:r>
            <a:r>
              <a:rPr sz="1600" spc="-5" dirty="0">
                <a:latin typeface="Arial"/>
                <a:cs typeface="Arial"/>
              </a:rPr>
              <a:t>için kullanılan metotlar </a:t>
            </a:r>
            <a:r>
              <a:rPr sz="1600" dirty="0">
                <a:latin typeface="Arial"/>
                <a:cs typeface="Arial"/>
              </a:rPr>
              <a:t>yapı </a:t>
            </a:r>
            <a:r>
              <a:rPr sz="1600" spc="-5" dirty="0">
                <a:latin typeface="Arial"/>
                <a:cs typeface="Arial"/>
              </a:rPr>
              <a:t>üretimini diğer  üretim biçimlerinden </a:t>
            </a:r>
            <a:r>
              <a:rPr sz="1600" spc="-10" dirty="0">
                <a:latin typeface="Arial"/>
                <a:cs typeface="Arial"/>
              </a:rPr>
              <a:t>ayıran özelliklerdir. </a:t>
            </a:r>
            <a:r>
              <a:rPr sz="1600" spc="-5" dirty="0">
                <a:latin typeface="Arial"/>
                <a:cs typeface="Arial"/>
              </a:rPr>
              <a:t>Söz konusu  </a:t>
            </a:r>
            <a:r>
              <a:rPr sz="1600" dirty="0">
                <a:latin typeface="Arial"/>
                <a:cs typeface="Arial"/>
              </a:rPr>
              <a:t>parametrelerin </a:t>
            </a:r>
            <a:r>
              <a:rPr sz="1600" spc="-5" dirty="0">
                <a:latin typeface="Arial"/>
                <a:cs typeface="Arial"/>
              </a:rPr>
              <a:t>ayrıntılı </a:t>
            </a:r>
            <a:r>
              <a:rPr sz="1600" dirty="0">
                <a:latin typeface="Arial"/>
                <a:cs typeface="Arial"/>
              </a:rPr>
              <a:t>analizinin </a:t>
            </a:r>
            <a:r>
              <a:rPr sz="1600" spc="-5" dirty="0">
                <a:latin typeface="Arial"/>
                <a:cs typeface="Arial"/>
              </a:rPr>
              <a:t>yapılarak </a:t>
            </a:r>
            <a:r>
              <a:rPr sz="1600" dirty="0">
                <a:latin typeface="Arial"/>
                <a:cs typeface="Arial"/>
              </a:rPr>
              <a:t>parasal </a:t>
            </a:r>
            <a:r>
              <a:rPr sz="1600" spc="-5" dirty="0">
                <a:latin typeface="Arial"/>
                <a:cs typeface="Arial"/>
              </a:rPr>
              <a:t>değere  </a:t>
            </a:r>
            <a:r>
              <a:rPr sz="1600" spc="-10" dirty="0">
                <a:latin typeface="Arial"/>
                <a:cs typeface="Arial"/>
              </a:rPr>
              <a:t>ulaşılması </a:t>
            </a:r>
            <a:r>
              <a:rPr sz="1600" spc="-5" dirty="0">
                <a:latin typeface="Arial"/>
                <a:cs typeface="Arial"/>
              </a:rPr>
              <a:t>zor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olmaktadır.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4894" y="5627887"/>
            <a:ext cx="2470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9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8783" y="552450"/>
            <a:ext cx="31375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5" dirty="0"/>
              <a:t>MALİYET</a:t>
            </a:r>
            <a:r>
              <a:rPr sz="1800" spc="-40" dirty="0"/>
              <a:t> TAHMİNİ</a:t>
            </a:r>
          </a:p>
        </p:txBody>
      </p:sp>
    </p:spTree>
    <p:extLst>
      <p:ext uri="{BB962C8B-B14F-4D97-AF65-F5344CB8AC3E}">
        <p14:creationId xmlns:p14="http://schemas.microsoft.com/office/powerpoint/2010/main" val="2552434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12500</TotalTime>
  <Words>593</Words>
  <Application>Microsoft Office PowerPoint</Application>
  <PresentationFormat>Ekran Gösterisi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Carlito</vt:lpstr>
      <vt:lpstr>ekonomi</vt:lpstr>
      <vt:lpstr>1_Rics</vt:lpstr>
      <vt:lpstr>h.t.</vt:lpstr>
      <vt:lpstr>4. HAFTA  MALİYET TAHMİNİ</vt:lpstr>
      <vt:lpstr>MALİYET TAHMİNİ</vt:lpstr>
      <vt:lpstr>MALİYET TAHMİNİ</vt:lpstr>
      <vt:lpstr>MALİYET TAHMİNİ</vt:lpstr>
      <vt:lpstr>MALİYET TAHMİNİ</vt:lpstr>
      <vt:lpstr>MALİYET TAHMİNİ</vt:lpstr>
      <vt:lpstr>MALİYET TAHMİNİ</vt:lpstr>
      <vt:lpstr>MALİYET TAHMİNİ</vt:lpstr>
      <vt:lpstr>MALİYET TAHMİNİ</vt:lpstr>
      <vt:lpstr>MALİYET TAHMİNİ</vt:lpstr>
      <vt:lpstr>KAYNAKÇA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tasinmaz</cp:lastModifiedBy>
  <cp:revision>814</cp:revision>
  <cp:lastPrinted>2016-10-24T07:53:35Z</cp:lastPrinted>
  <dcterms:created xsi:type="dcterms:W3CDTF">2016-09-18T09:35:24Z</dcterms:created>
  <dcterms:modified xsi:type="dcterms:W3CDTF">2020-02-28T06:52:00Z</dcterms:modified>
</cp:coreProperties>
</file>