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28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2" y="826688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4557661" y="1051997"/>
            <a:ext cx="3932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29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447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016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087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958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6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747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340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93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62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446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698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9F75050-0E15-4C5B-92B0-66D068882F1F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253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63" y="758825"/>
            <a:ext cx="10058400" cy="35655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Yerel </a:t>
            </a:r>
            <a:r>
              <a:rPr lang="tr-TR" sz="3600" dirty="0" err="1" smtClean="0">
                <a:solidFill>
                  <a:schemeClr val="tx2">
                    <a:satMod val="130000"/>
                  </a:schemeClr>
                </a:solidFill>
              </a:rPr>
              <a:t>Veritabanında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 Verileri İşlemek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138" y="4456113"/>
            <a:ext cx="10058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1800" dirty="0">
                <a:solidFill>
                  <a:schemeClr val="tx2">
                    <a:satMod val="130000"/>
                  </a:schemeClr>
                </a:solidFill>
              </a:rPr>
              <a:t>Görsel Programlama </a:t>
            </a:r>
            <a:r>
              <a:rPr lang="tr-TR" sz="1800" dirty="0" smtClean="0">
                <a:solidFill>
                  <a:schemeClr val="tx2">
                    <a:satMod val="130000"/>
                  </a:schemeClr>
                </a:solidFill>
              </a:rPr>
              <a:t>II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altLang="tr-TR" sz="1800" dirty="0" err="1" smtClean="0">
                <a:latin typeface="Arial" panose="020B0604020202020204" pitchFamily="34" charset="0"/>
              </a:rPr>
              <a:t>Öğr.Gör</a:t>
            </a:r>
            <a:r>
              <a:rPr lang="tr-TR" altLang="tr-TR" sz="1800" dirty="0">
                <a:latin typeface="Arial" panose="020B0604020202020204" pitchFamily="34" charset="0"/>
              </a:rPr>
              <a:t>. Salih ERDURUCAN</a:t>
            </a:r>
          </a:p>
          <a:p>
            <a:pPr fontAlgn="auto">
              <a:spcAft>
                <a:spcPts val="0"/>
              </a:spcAft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92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Object</a:t>
            </a:r>
            <a:r>
              <a:rPr lang="tr-TR" sz="3600" dirty="0" smtClean="0"/>
              <a:t> </a:t>
            </a:r>
            <a:r>
              <a:rPr lang="tr-TR" sz="3600" smtClean="0"/>
              <a:t>Explorer </a:t>
            </a:r>
            <a:r>
              <a:rPr lang="tr-TR" sz="3600" smtClean="0"/>
              <a:t>Kullanımı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OE ile sadece sunucu servisine değil aynı zamanda </a:t>
            </a:r>
            <a:r>
              <a:rPr lang="tr-TR" sz="2500" dirty="0" err="1" smtClean="0">
                <a:solidFill>
                  <a:srgbClr val="FF0000"/>
                </a:solidFill>
              </a:rPr>
              <a:t>connect</a:t>
            </a:r>
            <a:r>
              <a:rPr lang="tr-TR" sz="2500" dirty="0" smtClean="0"/>
              <a:t> ‘in altından “</a:t>
            </a:r>
            <a:r>
              <a:rPr lang="tr-TR" sz="2500" dirty="0" err="1" smtClean="0"/>
              <a:t>Analysis</a:t>
            </a:r>
            <a:r>
              <a:rPr lang="tr-TR" sz="2500" dirty="0" smtClean="0"/>
              <a:t>, </a:t>
            </a:r>
            <a:r>
              <a:rPr lang="tr-TR" sz="2500" dirty="0" err="1" smtClean="0"/>
              <a:t>Integration</a:t>
            </a:r>
            <a:r>
              <a:rPr lang="tr-TR" sz="2500" dirty="0" smtClean="0"/>
              <a:t> ve </a:t>
            </a:r>
            <a:r>
              <a:rPr lang="tr-TR" sz="2500" dirty="0" err="1" smtClean="0"/>
              <a:t>Reporting</a:t>
            </a:r>
            <a:r>
              <a:rPr lang="tr-TR" sz="2500" dirty="0" smtClean="0"/>
              <a:t>” servislerine bağlanılır</a:t>
            </a:r>
          </a:p>
          <a:p>
            <a:endParaRPr lang="tr-TR" sz="2500" dirty="0" smtClean="0"/>
          </a:p>
          <a:p>
            <a:endParaRPr lang="tr-TR" sz="2500" dirty="0" smtClean="0"/>
          </a:p>
          <a:p>
            <a:endParaRPr lang="tr-TR" sz="2500" dirty="0" smtClean="0"/>
          </a:p>
          <a:p>
            <a:endParaRPr lang="tr-TR" sz="2500" dirty="0" smtClean="0"/>
          </a:p>
          <a:p>
            <a:pPr marL="0" indent="0">
              <a:buNone/>
            </a:pPr>
            <a:endParaRPr lang="tr-TR" sz="2500" dirty="0" smtClean="0"/>
          </a:p>
          <a:p>
            <a:r>
              <a:rPr lang="tr-TR" sz="2500" dirty="0" smtClean="0"/>
              <a:t>Not: bu servisler “</a:t>
            </a:r>
            <a:r>
              <a:rPr lang="tr-TR" sz="2500" dirty="0" err="1" smtClean="0">
                <a:solidFill>
                  <a:srgbClr val="FF0000"/>
                </a:solidFill>
              </a:rPr>
              <a:t>configuration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err="1" smtClean="0">
                <a:solidFill>
                  <a:srgbClr val="FF0000"/>
                </a:solidFill>
              </a:rPr>
              <a:t>manager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smtClean="0"/>
              <a:t>“penceresinden başlatılmış olmalıdır</a:t>
            </a:r>
            <a:endParaRPr lang="tr-TR" sz="25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5920" y="2636912"/>
            <a:ext cx="503899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OE dan </a:t>
            </a:r>
            <a:r>
              <a:rPr lang="tr-TR" sz="3600" smtClean="0"/>
              <a:t>servislere </a:t>
            </a:r>
            <a:r>
              <a:rPr lang="tr-TR" sz="3600" smtClean="0"/>
              <a:t>bağlanma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Aşağıda OE’ dan servislere bağlanılmış bir </a:t>
            </a:r>
            <a:r>
              <a:rPr lang="tr-TR" sz="2500" dirty="0" err="1" smtClean="0"/>
              <a:t>snapshot</a:t>
            </a:r>
            <a:r>
              <a:rPr lang="tr-TR" sz="2500" dirty="0" smtClean="0"/>
              <a:t> verilmiştir</a:t>
            </a:r>
          </a:p>
          <a:p>
            <a:endParaRPr lang="tr-TR" sz="25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7849" y="2402003"/>
            <a:ext cx="3672407" cy="391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atır Belirtme Çizgisi 1"/>
          <p:cNvSpPr/>
          <p:nvPr/>
        </p:nvSpPr>
        <p:spPr>
          <a:xfrm>
            <a:off x="1775520" y="2564904"/>
            <a:ext cx="2376264" cy="1080120"/>
          </a:xfrm>
          <a:prstGeom prst="borderCallout1">
            <a:avLst>
              <a:gd name="adj1" fmla="val 55128"/>
              <a:gd name="adj2" fmla="val 99299"/>
              <a:gd name="adj3" fmla="val 160208"/>
              <a:gd name="adj4" fmla="val 135624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servisi</a:t>
            </a:r>
          </a:p>
        </p:txBody>
      </p:sp>
      <p:sp>
        <p:nvSpPr>
          <p:cNvPr id="7" name="6 Satır Belirtme Çizgisi 1"/>
          <p:cNvSpPr/>
          <p:nvPr/>
        </p:nvSpPr>
        <p:spPr>
          <a:xfrm>
            <a:off x="1847528" y="4005064"/>
            <a:ext cx="2376264" cy="1080120"/>
          </a:xfrm>
          <a:prstGeom prst="borderCallout1">
            <a:avLst>
              <a:gd name="adj1" fmla="val 52440"/>
              <a:gd name="adj2" fmla="val 100521"/>
              <a:gd name="adj3" fmla="val 155600"/>
              <a:gd name="adj4" fmla="val 13544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Integration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Servisi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OE’da</a:t>
            </a:r>
            <a:r>
              <a:rPr lang="tr-TR" sz="3600" dirty="0" smtClean="0"/>
              <a:t> çalışmak (</a:t>
            </a:r>
            <a:r>
              <a:rPr lang="tr-TR" sz="3600" smtClean="0"/>
              <a:t>Özet</a:t>
            </a:r>
            <a:r>
              <a:rPr lang="tr-TR" sz="3600" smtClean="0"/>
              <a:t>)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OE’da</a:t>
            </a:r>
            <a:r>
              <a:rPr lang="tr-TR" sz="2500" dirty="0" smtClean="0"/>
              <a:t> (sunucuda) ki nesnelerin (her klasör bir nesnedir) üzerinde çalışmak için </a:t>
            </a:r>
            <a:r>
              <a:rPr lang="tr-TR" sz="2500" dirty="0" err="1" smtClean="0"/>
              <a:t>mouse</a:t>
            </a:r>
            <a:r>
              <a:rPr lang="tr-TR" sz="2500" dirty="0" smtClean="0"/>
              <a:t> la sağ tıklanırsa, her klasör için uygun seçenekler gelir. Örneğin “</a:t>
            </a:r>
            <a:r>
              <a:rPr lang="tr-TR" sz="2500" dirty="0" err="1" smtClean="0"/>
              <a:t>log</a:t>
            </a:r>
            <a:r>
              <a:rPr lang="tr-TR" sz="2500" dirty="0" smtClean="0"/>
              <a:t> in” oluşturmak için “</a:t>
            </a:r>
            <a:r>
              <a:rPr lang="tr-TR" sz="2500" dirty="0" err="1" smtClean="0"/>
              <a:t>security</a:t>
            </a:r>
            <a:r>
              <a:rPr lang="tr-TR" sz="2500" dirty="0" smtClean="0"/>
              <a:t>” sağ tıklanırsa “</a:t>
            </a:r>
            <a:r>
              <a:rPr lang="tr-TR" sz="2500" dirty="0" err="1" smtClean="0"/>
              <a:t>new</a:t>
            </a:r>
            <a:r>
              <a:rPr lang="tr-TR" sz="2500" dirty="0" smtClean="0"/>
              <a:t>/</a:t>
            </a:r>
            <a:r>
              <a:rPr lang="tr-TR" sz="2500" dirty="0" err="1" smtClean="0"/>
              <a:t>login</a:t>
            </a:r>
            <a:r>
              <a:rPr lang="tr-TR" sz="2500" dirty="0" smtClean="0"/>
              <a:t>…” seçeneğinden yeni bir “</a:t>
            </a:r>
            <a:r>
              <a:rPr lang="tr-TR" sz="2500" dirty="0" err="1" smtClean="0"/>
              <a:t>log</a:t>
            </a:r>
            <a:r>
              <a:rPr lang="tr-TR" sz="2500" dirty="0" smtClean="0"/>
              <a:t> in” ayarlanabilir </a:t>
            </a:r>
            <a:endParaRPr lang="tr-TR" sz="2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OE’da</a:t>
            </a:r>
            <a:r>
              <a:rPr lang="tr-TR" sz="3600" dirty="0" smtClean="0"/>
              <a:t> çalışmak ve </a:t>
            </a:r>
            <a:r>
              <a:rPr lang="tr-TR" sz="3600" smtClean="0"/>
              <a:t>OE </a:t>
            </a:r>
            <a:r>
              <a:rPr lang="tr-TR" sz="3600" smtClean="0"/>
              <a:t>nesneleri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Database</a:t>
            </a:r>
            <a:r>
              <a:rPr lang="tr-TR" sz="2500" dirty="0" smtClean="0"/>
              <a:t> nesneleri (</a:t>
            </a:r>
            <a:r>
              <a:rPr lang="tr-TR" sz="2500" dirty="0" err="1" smtClean="0"/>
              <a:t>master</a:t>
            </a:r>
            <a:r>
              <a:rPr lang="tr-TR" sz="2500" dirty="0" smtClean="0"/>
              <a:t> </a:t>
            </a:r>
            <a:r>
              <a:rPr lang="tr-TR" sz="2500" dirty="0" err="1" smtClean="0"/>
              <a:t>vt’sinin</a:t>
            </a:r>
            <a:r>
              <a:rPr lang="tr-TR" sz="2500" dirty="0" smtClean="0"/>
              <a:t> altındaki nesneler örnek olarak seçildi)</a:t>
            </a:r>
          </a:p>
          <a:p>
            <a:endParaRPr lang="tr-TR" sz="2500" dirty="0" smtClean="0"/>
          </a:p>
          <a:p>
            <a:endParaRPr lang="tr-TR" sz="25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3593" y="2492896"/>
            <a:ext cx="3070473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atır Belirtme Çizgisi 1"/>
          <p:cNvSpPr/>
          <p:nvPr/>
        </p:nvSpPr>
        <p:spPr>
          <a:xfrm>
            <a:off x="6456040" y="2564904"/>
            <a:ext cx="3672408" cy="1080120"/>
          </a:xfrm>
          <a:prstGeom prst="borderCallout1">
            <a:avLst>
              <a:gd name="adj1" fmla="val 80893"/>
              <a:gd name="adj2" fmla="val -66922"/>
              <a:gd name="adj3" fmla="val 50499"/>
              <a:gd name="adj4" fmla="val 501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Verilerin içinde saklandığı nesneler- sağ tıkla yeni tablo oluşturulabilir</a:t>
            </a:r>
          </a:p>
        </p:txBody>
      </p:sp>
      <p:sp>
        <p:nvSpPr>
          <p:cNvPr id="8" name="7 Satır Belirtme Çizgisi 1"/>
          <p:cNvSpPr/>
          <p:nvPr/>
        </p:nvSpPr>
        <p:spPr>
          <a:xfrm>
            <a:off x="6528048" y="3789040"/>
            <a:ext cx="3600400" cy="1080120"/>
          </a:xfrm>
          <a:prstGeom prst="borderCallout1">
            <a:avLst>
              <a:gd name="adj1" fmla="val 18750"/>
              <a:gd name="adj2" fmla="val -70884"/>
              <a:gd name="adj3" fmla="val 47881"/>
              <a:gd name="adj4" fmla="val -977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View</a:t>
            </a:r>
            <a:r>
              <a:rPr lang="tr-TR" dirty="0">
                <a:solidFill>
                  <a:schemeClr val="tx1"/>
                </a:solidFill>
              </a:rPr>
              <a:t>: Tablo görünümleri (bir tür kopya)</a:t>
            </a:r>
          </a:p>
        </p:txBody>
      </p:sp>
      <p:sp>
        <p:nvSpPr>
          <p:cNvPr id="9" name="8 Satır Belirtme Çizgisi 1"/>
          <p:cNvSpPr/>
          <p:nvPr/>
        </p:nvSpPr>
        <p:spPr>
          <a:xfrm>
            <a:off x="6672064" y="5157192"/>
            <a:ext cx="3600400" cy="1080120"/>
          </a:xfrm>
          <a:prstGeom prst="borderCallout1">
            <a:avLst>
              <a:gd name="adj1" fmla="val -64180"/>
              <a:gd name="adj2" fmla="val -61554"/>
              <a:gd name="adj3" fmla="val 45263"/>
              <a:gd name="adj4" fmla="val -715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Stored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Procedure’lar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Trigger’lar</a:t>
            </a:r>
            <a:r>
              <a:rPr lang="tr-TR" dirty="0">
                <a:solidFill>
                  <a:schemeClr val="tx1"/>
                </a:solidFill>
              </a:rPr>
              <a:t> ve benzeri programlama nesnelerinin oluşturulduğu klasör</a:t>
            </a:r>
          </a:p>
        </p:txBody>
      </p:sp>
      <p:sp>
        <p:nvSpPr>
          <p:cNvPr id="10" name="9 Satır Belirtme Çizgisi 1"/>
          <p:cNvSpPr/>
          <p:nvPr/>
        </p:nvSpPr>
        <p:spPr>
          <a:xfrm>
            <a:off x="983432" y="5517232"/>
            <a:ext cx="4968552" cy="1080120"/>
          </a:xfrm>
          <a:prstGeom prst="borderCallout1">
            <a:avLst>
              <a:gd name="adj1" fmla="val 1157"/>
              <a:gd name="adj2" fmla="val 35560"/>
              <a:gd name="adj3" fmla="val -30100"/>
              <a:gd name="adj4" fmla="val 4859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Veritabanı düzeyinde güvenlik ayarları (burada sadece </a:t>
            </a:r>
            <a:r>
              <a:rPr lang="tr-TR" dirty="0" err="1">
                <a:solidFill>
                  <a:schemeClr val="tx1"/>
                </a:solidFill>
              </a:rPr>
              <a:t>master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vt</a:t>
            </a:r>
            <a:r>
              <a:rPr lang="tr-TR" dirty="0">
                <a:solidFill>
                  <a:schemeClr val="tx1"/>
                </a:solidFill>
              </a:rPr>
              <a:t> si için </a:t>
            </a:r>
            <a:r>
              <a:rPr lang="tr-TR" dirty="0" err="1">
                <a:solidFill>
                  <a:schemeClr val="tx1"/>
                </a:solidFill>
              </a:rPr>
              <a:t>log</a:t>
            </a:r>
            <a:r>
              <a:rPr lang="tr-TR" dirty="0">
                <a:solidFill>
                  <a:schemeClr val="tx1"/>
                </a:solidFill>
              </a:rPr>
              <a:t> in ayarları yapılır)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OE’da</a:t>
            </a:r>
            <a:r>
              <a:rPr lang="tr-TR" sz="3600" dirty="0" smtClean="0"/>
              <a:t> çalışmak ve </a:t>
            </a:r>
            <a:r>
              <a:rPr lang="tr-TR" sz="3600" smtClean="0"/>
              <a:t>OE </a:t>
            </a:r>
            <a:r>
              <a:rPr lang="tr-TR" sz="3600" smtClean="0"/>
              <a:t>nesneleri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Security</a:t>
            </a:r>
            <a:r>
              <a:rPr lang="tr-TR" sz="2500" dirty="0" smtClean="0"/>
              <a:t> klasörü</a:t>
            </a:r>
            <a:endParaRPr lang="tr-TR" sz="25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3592" y="2551956"/>
            <a:ext cx="3101330" cy="1957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Satır Belirtme Çizgisi 1"/>
          <p:cNvSpPr/>
          <p:nvPr/>
        </p:nvSpPr>
        <p:spPr>
          <a:xfrm>
            <a:off x="6672064" y="2276872"/>
            <a:ext cx="3600400" cy="1080120"/>
          </a:xfrm>
          <a:prstGeom prst="borderCallout1">
            <a:avLst>
              <a:gd name="adj1" fmla="val 61942"/>
              <a:gd name="adj2" fmla="val -78400"/>
              <a:gd name="adj3" fmla="val 50499"/>
              <a:gd name="adj4" fmla="val -411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Sunucu düzeyi “</a:t>
            </a:r>
            <a:r>
              <a:rPr lang="tr-TR" dirty="0" err="1">
                <a:solidFill>
                  <a:schemeClr val="tx1"/>
                </a:solidFill>
              </a:rPr>
              <a:t>log</a:t>
            </a:r>
            <a:r>
              <a:rPr lang="tr-TR" dirty="0">
                <a:solidFill>
                  <a:schemeClr val="tx1"/>
                </a:solidFill>
              </a:rPr>
              <a:t> in” ayarları</a:t>
            </a:r>
          </a:p>
        </p:txBody>
      </p:sp>
      <p:sp>
        <p:nvSpPr>
          <p:cNvPr id="6" name="5 Satır Belirtme Çizgisi 1"/>
          <p:cNvSpPr/>
          <p:nvPr/>
        </p:nvSpPr>
        <p:spPr>
          <a:xfrm>
            <a:off x="6744072" y="3573016"/>
            <a:ext cx="3600400" cy="1080120"/>
          </a:xfrm>
          <a:prstGeom prst="borderCallout1">
            <a:avLst>
              <a:gd name="adj1" fmla="val -28059"/>
              <a:gd name="adj2" fmla="val -71405"/>
              <a:gd name="adj3" fmla="val 50499"/>
              <a:gd name="adj4" fmla="val -411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Önceden tanımlı “Sunucu Rolleri”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err="1" smtClean="0"/>
              <a:t>Query</a:t>
            </a:r>
            <a:r>
              <a:rPr lang="tr-TR" sz="3600" smtClean="0"/>
              <a:t> </a:t>
            </a:r>
            <a:r>
              <a:rPr lang="tr-TR" sz="3600" smtClean="0"/>
              <a:t>Editor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r>
              <a:rPr lang="tr-TR" sz="3600" smtClean="0"/>
              <a:t> 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SQL sorgularını yazdığımız, çalıştırdığımız veya düzenlediğimiz araçtır. Bir sorgu yazmak için </a:t>
            </a:r>
            <a:endParaRPr lang="tr-TR" sz="25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9962" y="2708920"/>
            <a:ext cx="423407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Satır Belirtme Çizgisi 1"/>
          <p:cNvSpPr/>
          <p:nvPr/>
        </p:nvSpPr>
        <p:spPr>
          <a:xfrm>
            <a:off x="6854508" y="3140968"/>
            <a:ext cx="3561972" cy="1143950"/>
          </a:xfrm>
          <a:prstGeom prst="borderCallout1">
            <a:avLst>
              <a:gd name="adj1" fmla="val 74900"/>
              <a:gd name="adj2" fmla="val -78659"/>
              <a:gd name="adj3" fmla="val 44155"/>
              <a:gd name="adj4" fmla="val -452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tr-TR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tıklanır</a:t>
            </a:r>
          </a:p>
        </p:txBody>
      </p:sp>
      <p:sp>
        <p:nvSpPr>
          <p:cNvPr id="6" name="5 Satır Belirtme Çizgisi 1"/>
          <p:cNvSpPr/>
          <p:nvPr/>
        </p:nvSpPr>
        <p:spPr>
          <a:xfrm>
            <a:off x="7104112" y="4725144"/>
            <a:ext cx="3384376" cy="1143950"/>
          </a:xfrm>
          <a:prstGeom prst="borderCallout1">
            <a:avLst>
              <a:gd name="adj1" fmla="val -26170"/>
              <a:gd name="adj2" fmla="val -43155"/>
              <a:gd name="adj3" fmla="val 51768"/>
              <a:gd name="adj4" fmla="val -25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Hangi veritabanı için sorgu yazılacaksa o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listeden seçilir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err="1" smtClean="0"/>
              <a:t>Query</a:t>
            </a:r>
            <a:r>
              <a:rPr lang="tr-TR" sz="3600" smtClean="0"/>
              <a:t> </a:t>
            </a:r>
            <a:r>
              <a:rPr lang="tr-TR" sz="3600" smtClean="0"/>
              <a:t>Editor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Aşağıda deneme </a:t>
            </a:r>
            <a:r>
              <a:rPr lang="tr-TR" sz="2500" dirty="0" err="1" smtClean="0"/>
              <a:t>vt</a:t>
            </a:r>
            <a:r>
              <a:rPr lang="tr-TR" sz="2500" dirty="0" smtClean="0"/>
              <a:t> sine ait örnek sorgu görülmektedir</a:t>
            </a:r>
            <a:endParaRPr lang="tr-TR" sz="25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5640" y="2636912"/>
            <a:ext cx="684076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Satır Belirtme Çizgisi 1"/>
          <p:cNvSpPr/>
          <p:nvPr/>
        </p:nvSpPr>
        <p:spPr>
          <a:xfrm>
            <a:off x="6744072" y="5661248"/>
            <a:ext cx="3312368" cy="792088"/>
          </a:xfrm>
          <a:prstGeom prst="borderCallout1">
            <a:avLst>
              <a:gd name="adj1" fmla="val -271799"/>
              <a:gd name="adj2" fmla="val -30897"/>
              <a:gd name="adj3" fmla="val 50499"/>
              <a:gd name="adj4" fmla="val 150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Sorgunun yazıldığı pencere</a:t>
            </a:r>
          </a:p>
        </p:txBody>
      </p:sp>
      <p:sp>
        <p:nvSpPr>
          <p:cNvPr id="6" name="5 Satır Belirtme Çizgisi 1"/>
          <p:cNvSpPr/>
          <p:nvPr/>
        </p:nvSpPr>
        <p:spPr>
          <a:xfrm>
            <a:off x="2855640" y="5733256"/>
            <a:ext cx="3312368" cy="576064"/>
          </a:xfrm>
          <a:prstGeom prst="borderCallout1">
            <a:avLst>
              <a:gd name="adj1" fmla="val -482965"/>
              <a:gd name="adj2" fmla="val 57274"/>
              <a:gd name="adj3" fmla="val -5139"/>
              <a:gd name="adj4" fmla="val 42270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Sorgu </a:t>
            </a:r>
            <a:r>
              <a:rPr lang="tr-TR" dirty="0" err="1">
                <a:solidFill>
                  <a:schemeClr val="tx1"/>
                </a:solidFill>
              </a:rPr>
              <a:t>Execute</a:t>
            </a:r>
            <a:r>
              <a:rPr lang="tr-TR" dirty="0">
                <a:solidFill>
                  <a:schemeClr val="tx1"/>
                </a:solidFill>
              </a:rPr>
              <a:t> ile çalıştırılır </a:t>
            </a:r>
          </a:p>
        </p:txBody>
      </p:sp>
      <p:sp>
        <p:nvSpPr>
          <p:cNvPr id="7" name="6 Satır Belirtme Çizgisi 1"/>
          <p:cNvSpPr/>
          <p:nvPr/>
        </p:nvSpPr>
        <p:spPr>
          <a:xfrm>
            <a:off x="6744072" y="4437112"/>
            <a:ext cx="3312368" cy="864096"/>
          </a:xfrm>
          <a:prstGeom prst="borderCallout1">
            <a:avLst>
              <a:gd name="adj1" fmla="val -181665"/>
              <a:gd name="adj2" fmla="val -40226"/>
              <a:gd name="adj3" fmla="val 47226"/>
              <a:gd name="adj4" fmla="val -135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Sorgu </a:t>
            </a:r>
            <a:r>
              <a:rPr lang="tr-TR" dirty="0" err="1">
                <a:solidFill>
                  <a:schemeClr val="tx1"/>
                </a:solidFill>
              </a:rPr>
              <a:t>debug</a:t>
            </a:r>
            <a:r>
              <a:rPr lang="tr-TR" dirty="0">
                <a:solidFill>
                  <a:schemeClr val="tx1"/>
                </a:solidFill>
              </a:rPr>
              <a:t> (hatadan ayıklanma) edilir </a:t>
            </a:r>
          </a:p>
        </p:txBody>
      </p:sp>
      <p:sp>
        <p:nvSpPr>
          <p:cNvPr id="8" name="7 Satır Belirtme Çizgisi 1"/>
          <p:cNvSpPr/>
          <p:nvPr/>
        </p:nvSpPr>
        <p:spPr>
          <a:xfrm>
            <a:off x="7104112" y="476672"/>
            <a:ext cx="3312368" cy="864096"/>
          </a:xfrm>
          <a:prstGeom prst="borderCallout1">
            <a:avLst>
              <a:gd name="adj1" fmla="val 249068"/>
              <a:gd name="adj2" fmla="val -16048"/>
              <a:gd name="adj3" fmla="val 55538"/>
              <a:gd name="adj4" fmla="val 263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Intellisense</a:t>
            </a:r>
            <a:r>
              <a:rPr lang="tr-TR" dirty="0">
                <a:solidFill>
                  <a:schemeClr val="tx1"/>
                </a:solidFill>
              </a:rPr>
              <a:t> (hatırlatıcı) aktif </a:t>
            </a:r>
          </a:p>
        </p:txBody>
      </p:sp>
      <p:sp>
        <p:nvSpPr>
          <p:cNvPr id="9" name="8 Satır Belirtme Çizgisi 1"/>
          <p:cNvSpPr/>
          <p:nvPr/>
        </p:nvSpPr>
        <p:spPr>
          <a:xfrm>
            <a:off x="7536160" y="3429000"/>
            <a:ext cx="2952328" cy="864096"/>
          </a:xfrm>
          <a:prstGeom prst="borderCallout1">
            <a:avLst>
              <a:gd name="adj1" fmla="val -48960"/>
              <a:gd name="adj2" fmla="val -5062"/>
              <a:gd name="adj3" fmla="val -2957"/>
              <a:gd name="adj4" fmla="val 32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Sorgu sonuçları; metinsel, ızgara veya dosyada gösterilsin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Query</a:t>
            </a:r>
            <a:r>
              <a:rPr lang="tr-TR" sz="3600" dirty="0" smtClean="0"/>
              <a:t> </a:t>
            </a:r>
            <a:r>
              <a:rPr lang="tr-TR" sz="3600" dirty="0" err="1" smtClean="0"/>
              <a:t>Designer</a:t>
            </a:r>
            <a:r>
              <a:rPr lang="tr-TR" sz="3600" dirty="0" smtClean="0"/>
              <a:t> İle Otomatik </a:t>
            </a:r>
            <a:r>
              <a:rPr lang="tr-TR" sz="3600" smtClean="0"/>
              <a:t>Sorgu </a:t>
            </a:r>
            <a:r>
              <a:rPr lang="tr-TR" sz="3600" smtClean="0"/>
              <a:t>Yazma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Sorgu yazma penceresine sağ tıklanınca</a:t>
            </a:r>
          </a:p>
          <a:p>
            <a:endParaRPr lang="tr-TR" sz="2500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3832" y="2279937"/>
            <a:ext cx="3312368" cy="417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atır Belirtme Çizgisi 1"/>
          <p:cNvSpPr/>
          <p:nvPr/>
        </p:nvSpPr>
        <p:spPr>
          <a:xfrm>
            <a:off x="8194148" y="3425366"/>
            <a:ext cx="3060848" cy="864096"/>
          </a:xfrm>
          <a:prstGeom prst="borderCallout1">
            <a:avLst>
              <a:gd name="adj1" fmla="val 184279"/>
              <a:gd name="adj2" fmla="val -32949"/>
              <a:gd name="adj3" fmla="val 47140"/>
              <a:gd name="adj4" fmla="val 623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>
                <a:solidFill>
                  <a:schemeClr val="tx1"/>
                </a:solidFill>
              </a:rPr>
              <a:t>Query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Design</a:t>
            </a:r>
            <a:r>
              <a:rPr lang="tr-TR" dirty="0">
                <a:solidFill>
                  <a:schemeClr val="tx1"/>
                </a:solidFill>
              </a:rPr>
              <a:t> Penceresi açılır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Query</a:t>
            </a:r>
            <a:r>
              <a:rPr lang="tr-TR" sz="3600" dirty="0" smtClean="0"/>
              <a:t> </a:t>
            </a:r>
            <a:r>
              <a:rPr lang="tr-TR" sz="3600" dirty="0" err="1" smtClean="0"/>
              <a:t>Designer</a:t>
            </a:r>
            <a:r>
              <a:rPr lang="tr-TR" sz="3600" dirty="0" smtClean="0"/>
              <a:t> İle Otomatik </a:t>
            </a:r>
            <a:r>
              <a:rPr lang="tr-TR" sz="3600" smtClean="0"/>
              <a:t>Sorgu </a:t>
            </a:r>
            <a:r>
              <a:rPr lang="tr-TR" sz="3600" smtClean="0"/>
              <a:t>Yazma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Açılan pencereden tablolar, görünümler vs “</a:t>
            </a:r>
            <a:r>
              <a:rPr lang="tr-TR" sz="2500" dirty="0" err="1" smtClean="0"/>
              <a:t>add</a:t>
            </a:r>
            <a:r>
              <a:rPr lang="tr-TR" sz="2500" dirty="0" smtClean="0"/>
              <a:t>” ile eklenir</a:t>
            </a:r>
          </a:p>
          <a:p>
            <a:endParaRPr lang="tr-TR" sz="2500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9577" y="2276872"/>
            <a:ext cx="6264696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Satır Belirtme Çizgisi 1"/>
          <p:cNvSpPr/>
          <p:nvPr/>
        </p:nvSpPr>
        <p:spPr>
          <a:xfrm>
            <a:off x="7493787" y="2500897"/>
            <a:ext cx="3174213" cy="928103"/>
          </a:xfrm>
          <a:prstGeom prst="borderCallout1">
            <a:avLst>
              <a:gd name="adj1" fmla="val 75218"/>
              <a:gd name="adj2" fmla="val -79284"/>
              <a:gd name="adj3" fmla="val 50499"/>
              <a:gd name="adj4" fmla="val -411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“</a:t>
            </a:r>
            <a:r>
              <a:rPr lang="tr-TR" dirty="0" err="1">
                <a:solidFill>
                  <a:schemeClr val="tx1"/>
                </a:solidFill>
              </a:rPr>
              <a:t>ilktablo</a:t>
            </a:r>
            <a:r>
              <a:rPr lang="tr-TR" dirty="0">
                <a:solidFill>
                  <a:schemeClr val="tx1"/>
                </a:solidFill>
              </a:rPr>
              <a:t>” </a:t>
            </a:r>
            <a:r>
              <a:rPr lang="tr-TR" dirty="0" err="1">
                <a:solidFill>
                  <a:srgbClr val="FF0000"/>
                </a:solidFill>
              </a:rPr>
              <a:t>add</a:t>
            </a:r>
            <a:r>
              <a:rPr lang="tr-TR" dirty="0">
                <a:solidFill>
                  <a:schemeClr val="tx1"/>
                </a:solidFill>
              </a:rPr>
              <a:t> ile eklenmiş</a:t>
            </a:r>
          </a:p>
        </p:txBody>
      </p:sp>
      <p:sp>
        <p:nvSpPr>
          <p:cNvPr id="6" name="5 Satır Belirtme Çizgisi 1"/>
          <p:cNvSpPr/>
          <p:nvPr/>
        </p:nvSpPr>
        <p:spPr>
          <a:xfrm>
            <a:off x="7278779" y="5453225"/>
            <a:ext cx="3174213" cy="928103"/>
          </a:xfrm>
          <a:prstGeom prst="borderCallout1">
            <a:avLst>
              <a:gd name="adj1" fmla="val 94655"/>
              <a:gd name="adj2" fmla="val -118913"/>
              <a:gd name="adj3" fmla="val 50499"/>
              <a:gd name="adj4" fmla="val -4119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chemeClr val="tx1"/>
                </a:solidFill>
              </a:rPr>
              <a:t>Tablonun eklenme kodu otomatik olarak üretilmiş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err="1" smtClean="0"/>
              <a:t>Template</a:t>
            </a:r>
            <a:r>
              <a:rPr lang="tr-TR" sz="3600" smtClean="0"/>
              <a:t> </a:t>
            </a:r>
            <a:r>
              <a:rPr lang="tr-TR" sz="3600" smtClean="0"/>
              <a:t>Explorer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Sorgu yazarken kullanılabilecek model sorguları barındırır. </a:t>
            </a:r>
            <a:r>
              <a:rPr lang="tr-TR" sz="2500" dirty="0" err="1" smtClean="0"/>
              <a:t>View’in</a:t>
            </a:r>
            <a:r>
              <a:rPr lang="tr-TR" sz="2500" dirty="0" smtClean="0"/>
              <a:t> altından </a:t>
            </a:r>
            <a:r>
              <a:rPr lang="tr-TR" sz="2500" dirty="0" err="1" smtClean="0"/>
              <a:t>Template</a:t>
            </a:r>
            <a:r>
              <a:rPr lang="tr-TR" sz="2500" dirty="0" smtClean="0"/>
              <a:t> Explorer (TE) ile ulaşılır</a:t>
            </a:r>
          </a:p>
          <a:p>
            <a:r>
              <a:rPr lang="tr-TR" sz="2500" dirty="0" smtClean="0"/>
              <a:t>  </a:t>
            </a:r>
            <a:endParaRPr lang="tr-TR" sz="2500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7848" y="2708920"/>
            <a:ext cx="5076564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>
                <a:solidFill>
                  <a:srgbClr val="002060"/>
                </a:solidFill>
              </a:rPr>
              <a:t>Management</a:t>
            </a:r>
            <a:r>
              <a:rPr lang="tr-TR" sz="3600" dirty="0" smtClean="0">
                <a:solidFill>
                  <a:srgbClr val="002060"/>
                </a:solidFill>
              </a:rPr>
              <a:t> </a:t>
            </a:r>
            <a:r>
              <a:rPr lang="tr-TR" sz="3600" err="1" smtClean="0">
                <a:solidFill>
                  <a:srgbClr val="002060"/>
                </a:solidFill>
              </a:rPr>
              <a:t>Studio</a:t>
            </a:r>
            <a:r>
              <a:rPr lang="tr-TR" sz="3600" smtClean="0">
                <a:solidFill>
                  <a:srgbClr val="002060"/>
                </a:solidFill>
              </a:rPr>
              <a:t> </a:t>
            </a:r>
            <a:r>
              <a:rPr lang="tr-TR" sz="3600" smtClean="0">
                <a:solidFill>
                  <a:srgbClr val="002060"/>
                </a:solidFill>
              </a:rPr>
              <a:t>Kullanımı [1]</a:t>
            </a:r>
            <a:endParaRPr lang="tr-TR" sz="3600" dirty="0">
              <a:solidFill>
                <a:srgbClr val="00206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2015314"/>
          </a:xfrm>
        </p:spPr>
        <p:txBody>
          <a:bodyPr>
            <a:normAutofit/>
          </a:bodyPr>
          <a:lstStyle/>
          <a:p>
            <a:pPr lvl="1"/>
            <a:r>
              <a:rPr lang="tr-TR" sz="2800" dirty="0" err="1"/>
              <a:t>Registered</a:t>
            </a:r>
            <a:r>
              <a:rPr lang="tr-TR" sz="2800" dirty="0"/>
              <a:t> </a:t>
            </a:r>
            <a:r>
              <a:rPr lang="tr-TR" sz="2800" dirty="0" err="1"/>
              <a:t>servers</a:t>
            </a:r>
            <a:endParaRPr lang="tr-TR" sz="2800" dirty="0"/>
          </a:p>
          <a:p>
            <a:pPr lvl="1"/>
            <a:r>
              <a:rPr lang="tr-TR" sz="2800" dirty="0" err="1"/>
              <a:t>Object</a:t>
            </a:r>
            <a:r>
              <a:rPr lang="tr-TR" sz="2800" dirty="0"/>
              <a:t> Explorer</a:t>
            </a:r>
          </a:p>
          <a:p>
            <a:pPr lvl="1"/>
            <a:r>
              <a:rPr lang="tr-TR" sz="2800" dirty="0" err="1"/>
              <a:t>Query</a:t>
            </a:r>
            <a:r>
              <a:rPr lang="tr-TR" sz="2800" dirty="0"/>
              <a:t> </a:t>
            </a:r>
            <a:r>
              <a:rPr lang="tr-TR" sz="2800" dirty="0" err="1"/>
              <a:t>editor</a:t>
            </a:r>
            <a:endParaRPr lang="tr-TR" sz="2800" dirty="0"/>
          </a:p>
          <a:p>
            <a:pPr lvl="1"/>
            <a:r>
              <a:rPr lang="tr-TR" sz="2800" dirty="0" err="1"/>
              <a:t>Template</a:t>
            </a:r>
            <a:r>
              <a:rPr lang="tr-TR" sz="2800" dirty="0"/>
              <a:t> Explorer	</a:t>
            </a:r>
          </a:p>
          <a:p>
            <a:pPr>
              <a:buNone/>
            </a:pPr>
            <a:endParaRPr lang="tr-TR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err="1" smtClean="0"/>
              <a:t>Template</a:t>
            </a:r>
            <a:r>
              <a:rPr lang="tr-TR" sz="3600" smtClean="0"/>
              <a:t> </a:t>
            </a:r>
            <a:r>
              <a:rPr lang="tr-TR" sz="3600" smtClean="0"/>
              <a:t>Explorer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TE’nin</a:t>
            </a:r>
            <a:r>
              <a:rPr lang="tr-TR" sz="2500" dirty="0" smtClean="0"/>
              <a:t> bir bölümü</a:t>
            </a:r>
          </a:p>
          <a:p>
            <a:endParaRPr lang="tr-TR" sz="2500" dirty="0" smtClean="0"/>
          </a:p>
          <a:p>
            <a:endParaRPr lang="tr-TR" sz="2500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1784" y="1845734"/>
            <a:ext cx="3384376" cy="4284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TE’de</a:t>
            </a:r>
            <a:r>
              <a:rPr lang="tr-TR" sz="3600" dirty="0" smtClean="0"/>
              <a:t> veritabanı </a:t>
            </a:r>
            <a:r>
              <a:rPr lang="tr-TR" sz="3600" smtClean="0"/>
              <a:t>silme </a:t>
            </a:r>
            <a:r>
              <a:rPr lang="tr-TR" sz="3600" smtClean="0"/>
              <a:t>örneği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TE de </a:t>
            </a:r>
            <a:r>
              <a:rPr lang="tr-TR" sz="2500" dirty="0" err="1" smtClean="0"/>
              <a:t>database’in</a:t>
            </a:r>
            <a:r>
              <a:rPr lang="tr-TR" sz="2500" dirty="0" smtClean="0"/>
              <a:t> altından “</a:t>
            </a:r>
            <a:r>
              <a:rPr lang="tr-TR" sz="2500" dirty="0" err="1" smtClean="0"/>
              <a:t>Drop</a:t>
            </a:r>
            <a:r>
              <a:rPr lang="tr-TR" sz="2500" dirty="0" smtClean="0"/>
              <a:t> </a:t>
            </a:r>
            <a:r>
              <a:rPr lang="tr-TR" sz="2500" dirty="0" err="1" smtClean="0"/>
              <a:t>Database</a:t>
            </a:r>
            <a:r>
              <a:rPr lang="tr-TR" sz="2500" dirty="0" smtClean="0"/>
              <a:t>” çift tıklanınca örnek kod ekrana gelir</a:t>
            </a:r>
          </a:p>
          <a:p>
            <a:endParaRPr lang="tr-TR" sz="2500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648" y="2477932"/>
            <a:ext cx="6021881" cy="339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TE’de</a:t>
            </a:r>
            <a:r>
              <a:rPr lang="tr-TR" sz="3600" dirty="0" smtClean="0"/>
              <a:t> veritabanı </a:t>
            </a:r>
            <a:r>
              <a:rPr lang="tr-TR" sz="3600" smtClean="0"/>
              <a:t>silme </a:t>
            </a:r>
            <a:r>
              <a:rPr lang="tr-TR" sz="3600" smtClean="0"/>
              <a:t>örneği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Vt</a:t>
            </a:r>
            <a:r>
              <a:rPr lang="tr-TR" sz="2500" dirty="0" smtClean="0"/>
              <a:t> silme örneğinin şablon görünümü</a:t>
            </a:r>
            <a:endParaRPr lang="tr-TR" sz="25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81225" y="2428869"/>
            <a:ext cx="7747223" cy="355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1. Karabulut M. 2012, Görsel Programlama II Ders Sunuları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1238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Registered</a:t>
            </a:r>
            <a:r>
              <a:rPr lang="tr-TR" sz="3600" dirty="0" smtClean="0"/>
              <a:t> </a:t>
            </a:r>
            <a:r>
              <a:rPr lang="tr-TR" sz="3600" dirty="0" err="1" smtClean="0"/>
              <a:t>Servers</a:t>
            </a:r>
            <a:r>
              <a:rPr lang="tr-TR" sz="3600" dirty="0" smtClean="0"/>
              <a:t> (Kayıtlı Sunucular</a:t>
            </a:r>
            <a:r>
              <a:rPr lang="tr-TR" sz="3600" smtClean="0"/>
              <a:t>) </a:t>
            </a:r>
            <a:r>
              <a:rPr lang="tr-TR" sz="3600">
                <a:solidFill>
                  <a:srgbClr val="002060"/>
                </a:solidFill>
              </a:rPr>
              <a:t>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Kayıtlı sunucuyu görmek (</a:t>
            </a:r>
            <a:r>
              <a:rPr lang="tr-TR" sz="2400" dirty="0" err="1"/>
              <a:t>Management</a:t>
            </a:r>
            <a:r>
              <a:rPr lang="tr-TR" sz="2400" dirty="0"/>
              <a:t> </a:t>
            </a:r>
            <a:r>
              <a:rPr lang="tr-TR" sz="2400" dirty="0" err="1"/>
              <a:t>Studio</a:t>
            </a:r>
            <a:r>
              <a:rPr lang="tr-TR" sz="2400" dirty="0"/>
              <a:t> altında)</a:t>
            </a:r>
          </a:p>
          <a:p>
            <a:endParaRPr lang="tr-TR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5001" y="2453258"/>
            <a:ext cx="4200919" cy="3063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Satır Belirtme Çizgisi 1"/>
          <p:cNvSpPr/>
          <p:nvPr/>
        </p:nvSpPr>
        <p:spPr>
          <a:xfrm>
            <a:off x="8256240" y="3445185"/>
            <a:ext cx="2376264" cy="1080120"/>
          </a:xfrm>
          <a:prstGeom prst="borderCallout1">
            <a:avLst>
              <a:gd name="adj1" fmla="val 53688"/>
              <a:gd name="adj2" fmla="val 218"/>
              <a:gd name="adj3" fmla="val -2826"/>
              <a:gd name="adj4" fmla="val -131987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Kayıtlı sunucu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explorer’ın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altında </a:t>
            </a:r>
          </a:p>
        </p:txBody>
      </p:sp>
      <p:sp>
        <p:nvSpPr>
          <p:cNvPr id="7" name="6 Satır Belirtme Çizgisi 1"/>
          <p:cNvSpPr/>
          <p:nvPr/>
        </p:nvSpPr>
        <p:spPr>
          <a:xfrm>
            <a:off x="6456040" y="4840168"/>
            <a:ext cx="3312368" cy="1284587"/>
          </a:xfrm>
          <a:prstGeom prst="borderCallout1">
            <a:avLst>
              <a:gd name="adj1" fmla="val 49257"/>
              <a:gd name="adj2" fmla="val 154"/>
              <a:gd name="adj3" fmla="val -82976"/>
              <a:gd name="adj4" fmla="val -108341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Sunucu nesneleri</a:t>
            </a:r>
          </a:p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databases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server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replication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Yeni Server </a:t>
            </a:r>
            <a:r>
              <a:rPr lang="tr-TR" sz="3600" smtClean="0"/>
              <a:t>Kayıt </a:t>
            </a:r>
            <a:r>
              <a:rPr lang="tr-TR" sz="3600" smtClean="0"/>
              <a:t>Etmek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97280" y="1844824"/>
            <a:ext cx="10058400" cy="4023360"/>
          </a:xfrm>
        </p:spPr>
        <p:txBody>
          <a:bodyPr>
            <a:normAutofit/>
          </a:bodyPr>
          <a:lstStyle/>
          <a:p>
            <a:r>
              <a:rPr lang="tr-TR" sz="2500" dirty="0" err="1" smtClean="0"/>
              <a:t>View</a:t>
            </a:r>
            <a:r>
              <a:rPr lang="tr-TR" sz="2500" dirty="0" smtClean="0"/>
              <a:t> / </a:t>
            </a:r>
            <a:r>
              <a:rPr lang="tr-TR" sz="2500" dirty="0" err="1" smtClean="0"/>
              <a:t>Registered</a:t>
            </a:r>
            <a:r>
              <a:rPr lang="tr-TR" sz="2500" dirty="0" smtClean="0"/>
              <a:t> </a:t>
            </a:r>
            <a:r>
              <a:rPr lang="tr-TR" sz="2500" dirty="0" err="1" smtClean="0"/>
              <a:t>Servers</a:t>
            </a:r>
            <a:r>
              <a:rPr lang="tr-TR" sz="2500" dirty="0" smtClean="0"/>
              <a:t> Tıklanır</a:t>
            </a:r>
          </a:p>
          <a:p>
            <a:endParaRPr lang="tr-TR" sz="2500" dirty="0" smtClean="0"/>
          </a:p>
          <a:p>
            <a:endParaRPr lang="tr-TR" sz="2500" dirty="0" smtClean="0"/>
          </a:p>
          <a:p>
            <a:endParaRPr lang="tr-TR" sz="2500" dirty="0" smtClean="0"/>
          </a:p>
          <a:p>
            <a:endParaRPr lang="tr-TR" sz="2500" dirty="0" smtClean="0"/>
          </a:p>
          <a:p>
            <a:r>
              <a:rPr lang="tr-TR" sz="2500" dirty="0" err="1" smtClean="0"/>
              <a:t>Local</a:t>
            </a:r>
            <a:r>
              <a:rPr lang="tr-TR" sz="2500" dirty="0" smtClean="0"/>
              <a:t> Server </a:t>
            </a:r>
            <a:r>
              <a:rPr lang="tr-TR" sz="2500" dirty="0" err="1" smtClean="0"/>
              <a:t>Groups</a:t>
            </a:r>
            <a:r>
              <a:rPr lang="tr-TR" sz="2500" dirty="0" smtClean="0"/>
              <a:t>/New Server </a:t>
            </a:r>
            <a:r>
              <a:rPr lang="tr-TR" sz="2500" dirty="0" err="1" smtClean="0"/>
              <a:t>Registration</a:t>
            </a:r>
            <a:endParaRPr lang="tr-TR" sz="2500" dirty="0" smtClean="0"/>
          </a:p>
          <a:p>
            <a:endParaRPr lang="tr-TR" sz="25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4634" y="1844824"/>
            <a:ext cx="458534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34656" y="4180350"/>
            <a:ext cx="3743543" cy="2417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Yeni Server </a:t>
            </a:r>
            <a:r>
              <a:rPr lang="tr-TR" sz="3600" smtClean="0"/>
              <a:t>Kayıt </a:t>
            </a:r>
            <a:r>
              <a:rPr lang="tr-TR" sz="3600" smtClean="0"/>
              <a:t>Etmek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Server </a:t>
            </a:r>
            <a:r>
              <a:rPr lang="tr-TR" sz="2500" dirty="0" err="1" smtClean="0"/>
              <a:t>name’e</a:t>
            </a:r>
            <a:r>
              <a:rPr lang="tr-TR" sz="2500" dirty="0" smtClean="0"/>
              <a:t> kayıt edilecek sunucu adı yazılır</a:t>
            </a:r>
            <a:endParaRPr lang="tr-TR" sz="2500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2144" y="1809730"/>
            <a:ext cx="4176464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Satır Belirtme Çizgisi 1"/>
          <p:cNvSpPr/>
          <p:nvPr/>
        </p:nvSpPr>
        <p:spPr>
          <a:xfrm>
            <a:off x="4295800" y="2637822"/>
            <a:ext cx="2736304" cy="1368152"/>
          </a:xfrm>
          <a:prstGeom prst="borderCallout1">
            <a:avLst>
              <a:gd name="adj1" fmla="val 50318"/>
              <a:gd name="adj2" fmla="val 99332"/>
              <a:gd name="adj3" fmla="val 62926"/>
              <a:gd name="adj4" fmla="val 192086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Windows veya SQL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authentication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(güvenlik doğrulaması)  seçilir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Yeni Server </a:t>
            </a:r>
            <a:r>
              <a:rPr lang="tr-TR" sz="3600" smtClean="0"/>
              <a:t>Kayıt </a:t>
            </a:r>
            <a:r>
              <a:rPr lang="tr-TR" sz="3600" smtClean="0"/>
              <a:t>Etmek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Sunucu adı bilinmiyorsa veya bir ağ sunucusu ise (</a:t>
            </a:r>
            <a:r>
              <a:rPr lang="tr-TR" sz="2500" dirty="0" smtClean="0">
                <a:solidFill>
                  <a:srgbClr val="FF0000"/>
                </a:solidFill>
              </a:rPr>
              <a:t>server name</a:t>
            </a:r>
            <a:r>
              <a:rPr lang="tr-TR" sz="2500" dirty="0" smtClean="0"/>
              <a:t> altından </a:t>
            </a:r>
            <a:r>
              <a:rPr lang="tr-TR" sz="2500" dirty="0" err="1" smtClean="0">
                <a:solidFill>
                  <a:srgbClr val="FF0000"/>
                </a:solidFill>
              </a:rPr>
              <a:t>browse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err="1" smtClean="0">
                <a:solidFill>
                  <a:srgbClr val="FF0000"/>
                </a:solidFill>
              </a:rPr>
              <a:t>for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err="1" smtClean="0">
                <a:solidFill>
                  <a:srgbClr val="FF0000"/>
                </a:solidFill>
              </a:rPr>
              <a:t>more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smtClean="0"/>
              <a:t>tıklanır) </a:t>
            </a:r>
          </a:p>
          <a:p>
            <a:endParaRPr lang="tr-TR" sz="25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9775" y="3068961"/>
            <a:ext cx="4729749" cy="2537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Yeni Server </a:t>
            </a:r>
            <a:r>
              <a:rPr lang="tr-TR" sz="3600" smtClean="0"/>
              <a:t>Kayıt </a:t>
            </a:r>
            <a:r>
              <a:rPr lang="tr-TR" sz="3600" smtClean="0"/>
              <a:t>Etmek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smtClean="0"/>
              <a:t>Sunucu yerel ise “</a:t>
            </a:r>
            <a:r>
              <a:rPr lang="tr-TR" sz="2500" dirty="0" err="1" smtClean="0"/>
              <a:t>Local</a:t>
            </a:r>
            <a:r>
              <a:rPr lang="tr-TR" sz="2500" dirty="0" smtClean="0"/>
              <a:t> </a:t>
            </a:r>
            <a:r>
              <a:rPr lang="tr-TR" sz="2500" dirty="0" err="1" smtClean="0"/>
              <a:t>Servers</a:t>
            </a:r>
            <a:r>
              <a:rPr lang="tr-TR" sz="2500" dirty="0" smtClean="0"/>
              <a:t>” başlığı altından ağ sunucusu ise “Network </a:t>
            </a:r>
            <a:r>
              <a:rPr lang="tr-TR" sz="2500" dirty="0" err="1" smtClean="0"/>
              <a:t>Servers</a:t>
            </a:r>
            <a:r>
              <a:rPr lang="tr-TR" sz="2500" dirty="0" smtClean="0"/>
              <a:t>” başlığı altından bulunur</a:t>
            </a:r>
            <a:endParaRPr lang="tr-TR" sz="25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3833" y="3068960"/>
            <a:ext cx="5946330" cy="1863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Kayıtlı Sunucunun </a:t>
            </a:r>
            <a:r>
              <a:rPr lang="tr-TR" sz="3600" smtClean="0"/>
              <a:t>Özelliklerini </a:t>
            </a:r>
            <a:r>
              <a:rPr lang="tr-TR" sz="3600" smtClean="0"/>
              <a:t>Değiştirmek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500" dirty="0" err="1" smtClean="0"/>
              <a:t>View</a:t>
            </a:r>
            <a:r>
              <a:rPr lang="tr-TR" sz="2500" dirty="0" smtClean="0"/>
              <a:t>/</a:t>
            </a:r>
            <a:r>
              <a:rPr lang="tr-TR" sz="2500" dirty="0" err="1" smtClean="0"/>
              <a:t>Registered</a:t>
            </a:r>
            <a:r>
              <a:rPr lang="tr-TR" sz="2500" dirty="0" smtClean="0"/>
              <a:t> Server/</a:t>
            </a:r>
            <a:r>
              <a:rPr lang="tr-TR" sz="2500" dirty="0" err="1" smtClean="0"/>
              <a:t>Local</a:t>
            </a:r>
            <a:r>
              <a:rPr lang="tr-TR" sz="2500" dirty="0" smtClean="0"/>
              <a:t> Server </a:t>
            </a:r>
            <a:r>
              <a:rPr lang="tr-TR" sz="2500" dirty="0" err="1" smtClean="0"/>
              <a:t>Groups</a:t>
            </a:r>
            <a:r>
              <a:rPr lang="tr-TR" sz="2500" dirty="0" smtClean="0"/>
              <a:t>/ İlgili server adı </a:t>
            </a:r>
            <a:r>
              <a:rPr lang="tr-TR" sz="2500" dirty="0" err="1" smtClean="0"/>
              <a:t>na</a:t>
            </a:r>
            <a:r>
              <a:rPr lang="tr-TR" sz="2500" dirty="0" smtClean="0"/>
              <a:t> (burada </a:t>
            </a:r>
            <a:r>
              <a:rPr lang="tr-TR" sz="2500" dirty="0" err="1" smtClean="0"/>
              <a:t>weka</a:t>
            </a:r>
            <a:r>
              <a:rPr lang="tr-TR" sz="2500" dirty="0" smtClean="0"/>
              <a:t>) sağ tıklanır. </a:t>
            </a:r>
            <a:r>
              <a:rPr lang="tr-TR" sz="2500" dirty="0" err="1" smtClean="0"/>
              <a:t>Properties</a:t>
            </a:r>
            <a:r>
              <a:rPr lang="tr-TR" sz="2500" dirty="0" smtClean="0"/>
              <a:t> seçilir</a:t>
            </a:r>
          </a:p>
          <a:p>
            <a:endParaRPr lang="tr-TR" sz="2500" dirty="0" smtClean="0"/>
          </a:p>
          <a:p>
            <a:endParaRPr lang="tr-TR" sz="2500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7064" y="2348880"/>
            <a:ext cx="4467476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Kayıtlı Sunucunun </a:t>
            </a:r>
            <a:r>
              <a:rPr lang="tr-TR" sz="3600" smtClean="0"/>
              <a:t>Özelliklerini </a:t>
            </a:r>
            <a:r>
              <a:rPr lang="tr-TR" sz="3600" smtClean="0"/>
              <a:t>Değiştirmek</a:t>
            </a:r>
            <a:r>
              <a:rPr lang="tr-TR" sz="3600">
                <a:solidFill>
                  <a:srgbClr val="002060"/>
                </a:solidFill>
              </a:rPr>
              <a:t> [1]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97280" y="1845734"/>
            <a:ext cx="10399320" cy="4023360"/>
          </a:xfrm>
        </p:spPr>
        <p:txBody>
          <a:bodyPr>
            <a:normAutofit/>
          </a:bodyPr>
          <a:lstStyle/>
          <a:p>
            <a:r>
              <a:rPr lang="tr-TR" sz="2500" dirty="0" err="1" smtClean="0"/>
              <a:t>Properties</a:t>
            </a:r>
            <a:r>
              <a:rPr lang="tr-TR" sz="2500" dirty="0" smtClean="0"/>
              <a:t> tıklanınca:</a:t>
            </a:r>
          </a:p>
          <a:p>
            <a:r>
              <a:rPr lang="tr-TR" sz="2500" dirty="0" smtClean="0">
                <a:solidFill>
                  <a:srgbClr val="FF0000"/>
                </a:solidFill>
              </a:rPr>
              <a:t>General</a:t>
            </a:r>
            <a:r>
              <a:rPr lang="tr-TR" sz="2500" dirty="0" smtClean="0"/>
              <a:t> sekmesinden Sunucuya bağlanma (</a:t>
            </a:r>
            <a:r>
              <a:rPr lang="tr-TR" sz="2500" dirty="0" err="1" smtClean="0"/>
              <a:t>Log</a:t>
            </a:r>
            <a:r>
              <a:rPr lang="tr-TR" sz="2500" dirty="0" smtClean="0"/>
              <a:t> in) seçenekleri ve sunucu adı güncellenebilir</a:t>
            </a:r>
          </a:p>
          <a:p>
            <a:r>
              <a:rPr lang="tr-TR" sz="2500" dirty="0" err="1" smtClean="0">
                <a:solidFill>
                  <a:srgbClr val="FF0000"/>
                </a:solidFill>
              </a:rPr>
              <a:t>Connection</a:t>
            </a:r>
            <a:r>
              <a:rPr lang="tr-TR" sz="2500" dirty="0" smtClean="0">
                <a:solidFill>
                  <a:srgbClr val="FF0000"/>
                </a:solidFill>
              </a:rPr>
              <a:t> </a:t>
            </a:r>
            <a:r>
              <a:rPr lang="tr-TR" sz="2500" dirty="0" err="1" smtClean="0">
                <a:solidFill>
                  <a:srgbClr val="FF0000"/>
                </a:solidFill>
              </a:rPr>
              <a:t>Properties</a:t>
            </a:r>
            <a:r>
              <a:rPr lang="tr-TR" sz="2500" dirty="0" smtClean="0"/>
              <a:t> sekmesinden bağlanılacak veritabanı (</a:t>
            </a:r>
            <a:r>
              <a:rPr lang="tr-TR" sz="2500" dirty="0" err="1" smtClean="0"/>
              <a:t>connect</a:t>
            </a:r>
            <a:r>
              <a:rPr lang="tr-TR" sz="2500" dirty="0" smtClean="0"/>
              <a:t> </a:t>
            </a:r>
            <a:r>
              <a:rPr lang="tr-TR" sz="2500" dirty="0" err="1" smtClean="0"/>
              <a:t>to</a:t>
            </a:r>
            <a:r>
              <a:rPr lang="tr-TR" sz="2500" dirty="0" smtClean="0"/>
              <a:t> </a:t>
            </a:r>
            <a:r>
              <a:rPr lang="tr-TR" sz="2500" dirty="0" err="1" smtClean="0"/>
              <a:t>database</a:t>
            </a:r>
            <a:r>
              <a:rPr lang="tr-TR" sz="2500" dirty="0" smtClean="0"/>
              <a:t>) veya network protokolü seçilebilir</a:t>
            </a:r>
          </a:p>
          <a:p>
            <a:endParaRPr lang="tr-TR" sz="2500" dirty="0" smtClean="0"/>
          </a:p>
          <a:p>
            <a:endParaRPr lang="tr-TR" sz="25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384</TotalTime>
  <Words>615</Words>
  <Application>Microsoft Office PowerPoint</Application>
  <PresentationFormat>Geniş ekran</PresentationFormat>
  <Paragraphs>86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AnkaraÜniversitesiDersNotları</vt:lpstr>
      <vt:lpstr>Yerel Veritabanında Verileri İşlemek</vt:lpstr>
      <vt:lpstr>Management Studio Kullanımı [1]</vt:lpstr>
      <vt:lpstr>Registered Servers (Kayıtlı Sunucular) [1]</vt:lpstr>
      <vt:lpstr>Yeni Server Kayıt Etmek [1]</vt:lpstr>
      <vt:lpstr>Yeni Server Kayıt Etmek [1]</vt:lpstr>
      <vt:lpstr>Yeni Server Kayıt Etmek [1]</vt:lpstr>
      <vt:lpstr>Yeni Server Kayıt Etmek [1]</vt:lpstr>
      <vt:lpstr>Kayıtlı Sunucunun Özelliklerini Değiştirmek [1]</vt:lpstr>
      <vt:lpstr>Kayıtlı Sunucunun Özelliklerini Değiştirmek [1]</vt:lpstr>
      <vt:lpstr>Object Explorer Kullanımı [1]</vt:lpstr>
      <vt:lpstr>OE dan servislere bağlanma [1]</vt:lpstr>
      <vt:lpstr>OE’da çalışmak (Özet) [1]</vt:lpstr>
      <vt:lpstr>OE’da çalışmak ve OE nesneleri [1]</vt:lpstr>
      <vt:lpstr>OE’da çalışmak ve OE nesneleri [1]</vt:lpstr>
      <vt:lpstr>Query Editor [1] </vt:lpstr>
      <vt:lpstr>Query Editor [1]</vt:lpstr>
      <vt:lpstr>Query Designer İle Otomatik Sorgu Yazma [1]</vt:lpstr>
      <vt:lpstr>Query Designer İle Otomatik Sorgu Yazma [1]</vt:lpstr>
      <vt:lpstr>Template Explorer [1]</vt:lpstr>
      <vt:lpstr>Template Explorer [1]</vt:lpstr>
      <vt:lpstr>TE’de veritabanı silme örneği [1]</vt:lpstr>
      <vt:lpstr>TE’de veritabanı silme örneği [1]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Studio Kullanımı</dc:title>
  <dc:creator>Salih</dc:creator>
  <cp:lastModifiedBy>Windows Kullanıcısı</cp:lastModifiedBy>
  <cp:revision>44</cp:revision>
  <dcterms:created xsi:type="dcterms:W3CDTF">2012-10-01T10:35:36Z</dcterms:created>
  <dcterms:modified xsi:type="dcterms:W3CDTF">2017-12-12T11:14:39Z</dcterms:modified>
</cp:coreProperties>
</file>