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80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6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9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6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48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7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1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6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4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1831B-3F8D-48FA-87E5-6C783B13B302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1D750-7022-4FF7-BE8E-7902D100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0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44600" y="444500"/>
            <a:ext cx="9715500" cy="6096000"/>
          </a:xfrm>
        </p:spPr>
        <p:txBody>
          <a:bodyPr>
            <a:normAutofit/>
          </a:bodyPr>
          <a:lstStyle/>
          <a:p>
            <a:r>
              <a:rPr lang="tr-TR" dirty="0" smtClean="0"/>
              <a:t>İKT 216 İktisadi Düşünceler Tarihi</a:t>
            </a:r>
            <a:br>
              <a:rPr lang="tr-TR" dirty="0" smtClean="0"/>
            </a:br>
            <a:r>
              <a:rPr lang="tr-TR" sz="4400" i="1" dirty="0" smtClean="0"/>
              <a:t>Ankara Üniversitesi SBF II. Sınıf İktisat</a:t>
            </a:r>
            <a:br>
              <a:rPr lang="tr-TR" sz="4400" i="1" dirty="0" smtClean="0"/>
            </a:br>
            <a:r>
              <a:rPr lang="tr-TR" sz="4400" i="1" dirty="0" smtClean="0"/>
              <a:t/>
            </a:r>
            <a:br>
              <a:rPr lang="tr-TR" sz="4400" i="1" dirty="0" smtClean="0"/>
            </a:br>
            <a:r>
              <a:rPr lang="tr-TR" sz="4400" b="1" dirty="0" smtClean="0"/>
              <a:t>Ders </a:t>
            </a:r>
            <a:r>
              <a:rPr lang="en-GB" sz="4400" b="1" dirty="0"/>
              <a:t>4</a:t>
            </a:r>
            <a:r>
              <a:rPr lang="tr-TR" sz="4400" b="1" dirty="0" smtClean="0"/>
              <a:t/>
            </a:r>
            <a:br>
              <a:rPr lang="tr-TR" sz="4400" b="1" dirty="0" smtClean="0"/>
            </a:br>
            <a:r>
              <a:rPr lang="tr-TR" sz="3100" i="1" dirty="0" smtClean="0"/>
              <a:t/>
            </a:r>
            <a:br>
              <a:rPr lang="tr-TR" sz="3100" i="1" dirty="0" smtClean="0"/>
            </a:br>
            <a:r>
              <a:rPr lang="tr-TR" sz="4000" dirty="0" smtClean="0"/>
              <a:t>Altuğ Yalçıntaş</a:t>
            </a: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3100" dirty="0" smtClean="0">
                <a:hlinkClick r:id="rId2"/>
              </a:rPr>
              <a:t>http://ayalcintas.blogspot.com.tr/</a:t>
            </a:r>
            <a:br>
              <a:rPr lang="tr-TR" sz="3100" dirty="0" smtClean="0">
                <a:hlinkClick r:id="rId2"/>
              </a:rPr>
            </a:br>
            <a:r>
              <a:rPr lang="tr-TR" sz="3100" dirty="0" smtClean="0">
                <a:hlinkClick r:id="rId2"/>
              </a:rPr>
              <a:t>altug.yalcintas@politics.ankara.edu.tr</a:t>
            </a:r>
            <a:r>
              <a:rPr lang="tr-TR" sz="3100" dirty="0" smtClean="0"/>
              <a:t> 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0197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Terimlerin Anlamlarını Netleştirelim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İktisadiyata ilişkin kuramların yaşı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«iktisat»</a:t>
            </a:r>
            <a:r>
              <a:rPr lang="en-GB" dirty="0" smtClean="0"/>
              <a:t>, </a:t>
            </a:r>
            <a:r>
              <a:rPr lang="tr-TR" dirty="0" smtClean="0"/>
              <a:t>«</a:t>
            </a:r>
            <a:r>
              <a:rPr lang="tr-TR" dirty="0" err="1" smtClean="0"/>
              <a:t>economics</a:t>
            </a:r>
            <a:r>
              <a:rPr lang="tr-TR" dirty="0" smtClean="0"/>
              <a:t>»</a:t>
            </a:r>
          </a:p>
          <a:p>
            <a:r>
              <a:rPr lang="tr-TR" dirty="0" smtClean="0"/>
              <a:t>«</a:t>
            </a:r>
            <a:r>
              <a:rPr lang="en-GB" dirty="0" err="1" smtClean="0"/>
              <a:t>ekonomi</a:t>
            </a:r>
            <a:r>
              <a:rPr lang="en-GB" dirty="0" smtClean="0"/>
              <a:t> </a:t>
            </a:r>
            <a:r>
              <a:rPr lang="en-GB" dirty="0" err="1" smtClean="0"/>
              <a:t>politik</a:t>
            </a:r>
            <a:r>
              <a:rPr lang="tr-TR" dirty="0" smtClean="0"/>
              <a:t>»</a:t>
            </a:r>
            <a:r>
              <a:rPr lang="en-GB" dirty="0" smtClean="0"/>
              <a:t>, </a:t>
            </a:r>
            <a:r>
              <a:rPr lang="tr-TR" dirty="0" smtClean="0"/>
              <a:t>«</a:t>
            </a:r>
            <a:r>
              <a:rPr lang="tr-TR" dirty="0" err="1" smtClean="0"/>
              <a:t>political</a:t>
            </a:r>
            <a:r>
              <a:rPr lang="tr-TR" dirty="0" smtClean="0"/>
              <a:t> </a:t>
            </a:r>
            <a:r>
              <a:rPr lang="tr-TR" dirty="0" err="1" smtClean="0"/>
              <a:t>economy</a:t>
            </a:r>
            <a:r>
              <a:rPr lang="tr-TR" dirty="0" smtClean="0"/>
              <a:t>» ya da «</a:t>
            </a:r>
            <a:r>
              <a:rPr lang="tr-TR" dirty="0" err="1" smtClean="0"/>
              <a:t>l’economie</a:t>
            </a:r>
            <a:r>
              <a:rPr lang="tr-TR" dirty="0" smtClean="0"/>
              <a:t> </a:t>
            </a:r>
            <a:r>
              <a:rPr lang="tr-TR" dirty="0" err="1" smtClean="0"/>
              <a:t>politique</a:t>
            </a:r>
            <a:r>
              <a:rPr lang="tr-TR" dirty="0" smtClean="0"/>
              <a:t>»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kelimelerinin yaşıyla bir değildir.</a:t>
            </a:r>
          </a:p>
        </p:txBody>
      </p:sp>
    </p:spTree>
    <p:extLst>
      <p:ext uri="{BB962C8B-B14F-4D97-AF65-F5344CB8AC3E}">
        <p14:creationId xmlns:p14="http://schemas.microsoft.com/office/powerpoint/2010/main" val="29262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Terimlerin Anlamlarını Netleştirelim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Ekonomi</a:t>
            </a:r>
          </a:p>
          <a:p>
            <a:pPr lvl="1"/>
            <a:r>
              <a:rPr lang="tr-TR" dirty="0" err="1" smtClean="0"/>
              <a:t>Oikos</a:t>
            </a:r>
            <a:r>
              <a:rPr lang="tr-TR" dirty="0" smtClean="0"/>
              <a:t>: ev, hane</a:t>
            </a:r>
          </a:p>
          <a:p>
            <a:pPr lvl="1"/>
            <a:r>
              <a:rPr lang="tr-TR" dirty="0" err="1" smtClean="0"/>
              <a:t>Nomos</a:t>
            </a:r>
            <a:r>
              <a:rPr lang="tr-TR" dirty="0" smtClean="0"/>
              <a:t>: düzen, yasa</a:t>
            </a:r>
          </a:p>
          <a:p>
            <a:r>
              <a:rPr lang="tr-TR" i="1" dirty="0" err="1" smtClean="0"/>
              <a:t>L’economie</a:t>
            </a:r>
            <a:r>
              <a:rPr lang="tr-TR" i="1" dirty="0" smtClean="0"/>
              <a:t> </a:t>
            </a:r>
            <a:r>
              <a:rPr lang="tr-TR" i="1" dirty="0" err="1" smtClean="0"/>
              <a:t>politique</a:t>
            </a:r>
            <a:r>
              <a:rPr lang="tr-TR" i="1" dirty="0" smtClean="0"/>
              <a:t> </a:t>
            </a:r>
            <a:r>
              <a:rPr lang="tr-TR" dirty="0" smtClean="0"/>
              <a:t>(FR)</a:t>
            </a:r>
          </a:p>
          <a:p>
            <a:pPr lvl="1"/>
            <a:r>
              <a:rPr lang="tr-TR" dirty="0" smtClean="0"/>
              <a:t>İlk defa 1615, </a:t>
            </a:r>
            <a:r>
              <a:rPr lang="tr-TR" dirty="0" err="1" smtClean="0"/>
              <a:t>Antoine</a:t>
            </a:r>
            <a:r>
              <a:rPr lang="tr-TR" dirty="0" smtClean="0"/>
              <a:t> de </a:t>
            </a:r>
            <a:r>
              <a:rPr lang="tr-TR" dirty="0" err="1" smtClean="0"/>
              <a:t>Montchrestien</a:t>
            </a:r>
            <a:endParaRPr lang="tr-TR" dirty="0" smtClean="0"/>
          </a:p>
          <a:p>
            <a:r>
              <a:rPr lang="tr-TR" i="1" dirty="0" err="1" smtClean="0"/>
              <a:t>Les</a:t>
            </a:r>
            <a:r>
              <a:rPr lang="tr-TR" i="1" dirty="0" smtClean="0"/>
              <a:t> </a:t>
            </a:r>
            <a:r>
              <a:rPr lang="tr-TR" i="1" dirty="0" err="1" smtClean="0"/>
              <a:t>economistes</a:t>
            </a:r>
            <a:r>
              <a:rPr lang="tr-TR" i="1" dirty="0" smtClean="0"/>
              <a:t> </a:t>
            </a:r>
            <a:r>
              <a:rPr lang="tr-TR" dirty="0" smtClean="0"/>
              <a:t>(FR) [«iktisatçılar»]</a:t>
            </a:r>
          </a:p>
          <a:p>
            <a:pPr lvl="1"/>
            <a:r>
              <a:rPr lang="tr-TR" dirty="0" smtClean="0"/>
              <a:t>İlk defa </a:t>
            </a:r>
            <a:r>
              <a:rPr lang="tr-TR" dirty="0" err="1" smtClean="0"/>
              <a:t>Fizyokratik</a:t>
            </a:r>
            <a:r>
              <a:rPr lang="tr-TR" dirty="0" smtClean="0"/>
              <a:t> dönemde (18. </a:t>
            </a:r>
            <a:r>
              <a:rPr lang="tr-TR" dirty="0" err="1" smtClean="0"/>
              <a:t>yy’nin</a:t>
            </a:r>
            <a:r>
              <a:rPr lang="tr-TR" dirty="0" smtClean="0"/>
              <a:t> sonu)</a:t>
            </a:r>
          </a:p>
          <a:p>
            <a:r>
              <a:rPr lang="tr-TR" i="1" dirty="0" err="1" smtClean="0"/>
              <a:t>Economics</a:t>
            </a:r>
            <a:r>
              <a:rPr lang="tr-TR" i="1" dirty="0" smtClean="0"/>
              <a:t> </a:t>
            </a:r>
            <a:r>
              <a:rPr lang="tr-TR" dirty="0" smtClean="0"/>
              <a:t>(EN)</a:t>
            </a:r>
          </a:p>
          <a:p>
            <a:pPr lvl="1"/>
            <a:r>
              <a:rPr lang="tr-TR" dirty="0" smtClean="0"/>
              <a:t>İlk defa 19. yüzyılda</a:t>
            </a:r>
          </a:p>
          <a:p>
            <a:r>
              <a:rPr lang="tr-TR" dirty="0" smtClean="0"/>
              <a:t>İktisat ya da ilmi iktisat</a:t>
            </a:r>
          </a:p>
          <a:p>
            <a:pPr lvl="1"/>
            <a:r>
              <a:rPr lang="tr-TR" dirty="0" smtClean="0"/>
              <a:t>(İlk defa) 19. yüzyılın sonu Sakızlı </a:t>
            </a:r>
            <a:r>
              <a:rPr lang="tr-TR" dirty="0" err="1" smtClean="0"/>
              <a:t>Ohannes</a:t>
            </a:r>
            <a:r>
              <a:rPr lang="tr-TR" dirty="0" smtClean="0"/>
              <a:t> </a:t>
            </a:r>
            <a:endParaRPr lang="en-GB" dirty="0" smtClean="0"/>
          </a:p>
          <a:p>
            <a:pPr marL="457200" lvl="1" indent="0">
              <a:buNone/>
            </a:pPr>
            <a:r>
              <a:rPr lang="tr-TR" dirty="0" smtClean="0"/>
              <a:t>Paşa «ilmi serveti milel» Mektebi Mülkiye’de bir ders ismi</a:t>
            </a:r>
          </a:p>
        </p:txBody>
      </p:sp>
      <p:sp>
        <p:nvSpPr>
          <p:cNvPr id="4" name="Right Brace 3"/>
          <p:cNvSpPr/>
          <p:nvPr/>
        </p:nvSpPr>
        <p:spPr>
          <a:xfrm>
            <a:off x="6877878" y="1690687"/>
            <a:ext cx="583096" cy="383546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620001" y="2915923"/>
            <a:ext cx="4068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err="1" smtClean="0"/>
              <a:t>Soru</a:t>
            </a:r>
            <a:r>
              <a:rPr lang="en-GB" sz="2800" dirty="0" smtClean="0"/>
              <a:t>: </a:t>
            </a:r>
            <a:r>
              <a:rPr lang="en-GB" sz="2800" dirty="0" err="1" smtClean="0"/>
              <a:t>Neden</a:t>
            </a:r>
            <a:r>
              <a:rPr lang="en-GB" sz="2800" dirty="0" smtClean="0"/>
              <a:t> </a:t>
            </a:r>
            <a:r>
              <a:rPr lang="en-GB" sz="2800" b="1" dirty="0" err="1" smtClean="0"/>
              <a:t>iktisat</a:t>
            </a:r>
            <a:r>
              <a:rPr lang="en-GB" sz="2800" dirty="0" smtClean="0"/>
              <a:t> </a:t>
            </a:r>
            <a:r>
              <a:rPr lang="en-GB" sz="2800" dirty="0" err="1" smtClean="0"/>
              <a:t>ve</a:t>
            </a:r>
            <a:r>
              <a:rPr lang="en-GB" sz="2800" dirty="0" smtClean="0"/>
              <a:t> </a:t>
            </a:r>
            <a:r>
              <a:rPr lang="en-GB" sz="2800" b="1" dirty="0" err="1" smtClean="0"/>
              <a:t>iktisatçı</a:t>
            </a:r>
            <a:r>
              <a:rPr lang="en-GB" sz="2800" dirty="0" smtClean="0"/>
              <a:t> </a:t>
            </a:r>
            <a:r>
              <a:rPr lang="en-GB" sz="2800" dirty="0" err="1" smtClean="0"/>
              <a:t>tarihin</a:t>
            </a:r>
            <a:r>
              <a:rPr lang="en-GB" sz="2800" dirty="0" smtClean="0"/>
              <a:t> </a:t>
            </a:r>
            <a:r>
              <a:rPr lang="en-GB" sz="2800" dirty="0" err="1" smtClean="0"/>
              <a:t>geç</a:t>
            </a:r>
            <a:r>
              <a:rPr lang="en-GB" sz="2800" dirty="0" smtClean="0"/>
              <a:t> </a:t>
            </a:r>
            <a:r>
              <a:rPr lang="en-GB" sz="2800" dirty="0" err="1" smtClean="0"/>
              <a:t>döneminde</a:t>
            </a:r>
            <a:r>
              <a:rPr lang="en-GB" sz="2800" dirty="0" smtClean="0"/>
              <a:t> </a:t>
            </a:r>
            <a:r>
              <a:rPr lang="en-GB" sz="2800" dirty="0" err="1" smtClean="0"/>
              <a:t>ortaya</a:t>
            </a:r>
            <a:r>
              <a:rPr lang="en-GB" sz="2800" dirty="0" smtClean="0"/>
              <a:t> </a:t>
            </a:r>
            <a:r>
              <a:rPr lang="en-GB" sz="2800" dirty="0" err="1" smtClean="0"/>
              <a:t>çıktı</a:t>
            </a:r>
            <a:r>
              <a:rPr lang="en-GB" sz="2800" dirty="0" smtClean="0"/>
              <a:t>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3764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Terimlerin Anlamlarını Netleştirelim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Türkçe’deki</a:t>
            </a:r>
            <a:r>
              <a:rPr lang="tr-TR" dirty="0" smtClean="0"/>
              <a:t> «ekonomi politik»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Genelde politik iktisat</a:t>
            </a:r>
            <a:r>
              <a:rPr lang="en-GB" dirty="0" smtClean="0"/>
              <a:t>,</a:t>
            </a:r>
            <a:r>
              <a:rPr lang="tr-TR" dirty="0" smtClean="0"/>
              <a:t> siyasal ekonomi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siyasal</a:t>
            </a:r>
            <a:r>
              <a:rPr lang="en-GB" dirty="0" smtClean="0"/>
              <a:t> </a:t>
            </a:r>
            <a:r>
              <a:rPr lang="en-GB" dirty="0" err="1" smtClean="0"/>
              <a:t>iktisat</a:t>
            </a:r>
            <a:r>
              <a:rPr lang="en-GB" dirty="0" smtClean="0"/>
              <a:t> </a:t>
            </a:r>
            <a:r>
              <a:rPr lang="tr-TR" dirty="0" smtClean="0"/>
              <a:t>yerine</a:t>
            </a:r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tr-TR" dirty="0" err="1" smtClean="0"/>
              <a:t>l’economie</a:t>
            </a:r>
            <a:r>
              <a:rPr lang="tr-TR" dirty="0" smtClean="0"/>
              <a:t> </a:t>
            </a:r>
            <a:r>
              <a:rPr lang="tr-TR" dirty="0" err="1" smtClean="0"/>
              <a:t>politique</a:t>
            </a:r>
            <a:r>
              <a:rPr lang="tr-TR" dirty="0" smtClean="0"/>
              <a:t>» kullanılır</a:t>
            </a:r>
          </a:p>
          <a:p>
            <a:pPr lvl="1"/>
            <a:r>
              <a:rPr lang="tr-TR" dirty="0" smtClean="0"/>
              <a:t>Şarap kırmızı (önce sıfat, sonra isim)</a:t>
            </a:r>
          </a:p>
          <a:p>
            <a:pPr lvl="1"/>
            <a:r>
              <a:rPr lang="tr-TR" dirty="0" smtClean="0"/>
              <a:t>Çocuk sevimli (önce sıfat, sonra isim)</a:t>
            </a:r>
          </a:p>
          <a:p>
            <a:r>
              <a:rPr lang="tr-TR" dirty="0" smtClean="0"/>
              <a:t>«</a:t>
            </a:r>
            <a:r>
              <a:rPr lang="tr-TR" dirty="0" err="1" smtClean="0"/>
              <a:t>l’economie</a:t>
            </a:r>
            <a:r>
              <a:rPr lang="tr-TR" dirty="0" smtClean="0"/>
              <a:t> </a:t>
            </a:r>
            <a:r>
              <a:rPr lang="tr-TR" dirty="0" err="1" smtClean="0"/>
              <a:t>politique</a:t>
            </a:r>
            <a:r>
              <a:rPr lang="tr-TR" dirty="0" smtClean="0"/>
              <a:t>» </a:t>
            </a:r>
            <a:r>
              <a:rPr lang="tr-TR" dirty="0" err="1" smtClean="0"/>
              <a:t>İngilizce’deki</a:t>
            </a:r>
            <a:r>
              <a:rPr lang="tr-TR" dirty="0" smtClean="0"/>
              <a:t> «</a:t>
            </a:r>
            <a:r>
              <a:rPr lang="tr-TR" dirty="0" err="1" smtClean="0"/>
              <a:t>political</a:t>
            </a:r>
            <a:r>
              <a:rPr lang="tr-TR" dirty="0" smtClean="0"/>
              <a:t> </a:t>
            </a:r>
            <a:r>
              <a:rPr lang="tr-TR" dirty="0" err="1" smtClean="0"/>
              <a:t>economy</a:t>
            </a:r>
            <a:r>
              <a:rPr lang="tr-TR" dirty="0" smtClean="0"/>
              <a:t>» ile aynı kelimedir</a:t>
            </a:r>
          </a:p>
          <a:p>
            <a:pPr lvl="1"/>
            <a:r>
              <a:rPr lang="tr-TR" dirty="0" smtClean="0"/>
              <a:t>Akla hemen </a:t>
            </a:r>
            <a:r>
              <a:rPr lang="tr-TR" dirty="0" err="1" smtClean="0"/>
              <a:t>Marx</a:t>
            </a:r>
            <a:r>
              <a:rPr lang="tr-TR" dirty="0" smtClean="0"/>
              <a:t> gelmemelidir</a:t>
            </a:r>
          </a:p>
          <a:p>
            <a:pPr lvl="1"/>
            <a:r>
              <a:rPr lang="tr-TR" dirty="0" smtClean="0"/>
              <a:t>Terim </a:t>
            </a:r>
            <a:r>
              <a:rPr lang="tr-TR" dirty="0" err="1" smtClean="0"/>
              <a:t>Marx’tan</a:t>
            </a:r>
            <a:r>
              <a:rPr lang="tr-TR" dirty="0" smtClean="0"/>
              <a:t> önce kullanılmaya başlanmıştır.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u="sng" dirty="0" smtClean="0"/>
              <a:t>Terimin reel içeriğini anlamak için </a:t>
            </a:r>
            <a:r>
              <a:rPr lang="tr-TR" b="1" u="sng" dirty="0" err="1" smtClean="0"/>
              <a:t>Merkantil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Dönem’i</a:t>
            </a:r>
            <a:r>
              <a:rPr lang="tr-TR" b="1" u="sng" dirty="0" smtClean="0"/>
              <a:t> anlamak gerekir.</a:t>
            </a:r>
          </a:p>
        </p:txBody>
      </p:sp>
    </p:spTree>
    <p:extLst>
      <p:ext uri="{BB962C8B-B14F-4D97-AF65-F5344CB8AC3E}">
        <p14:creationId xmlns:p14="http://schemas.microsoft.com/office/powerpoint/2010/main" val="140452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Terimlerin Anlamlarını Netleştirelim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Türkçe’deki</a:t>
            </a:r>
            <a:r>
              <a:rPr lang="tr-TR" dirty="0" smtClean="0"/>
              <a:t> «iktisat»</a:t>
            </a:r>
          </a:p>
          <a:p>
            <a:endParaRPr lang="tr-TR" dirty="0" smtClean="0"/>
          </a:p>
          <a:p>
            <a:r>
              <a:rPr lang="tr-TR" dirty="0" err="1" smtClean="0"/>
              <a:t>İngilizce’deki</a:t>
            </a:r>
            <a:r>
              <a:rPr lang="tr-TR" dirty="0" smtClean="0"/>
              <a:t> «</a:t>
            </a:r>
            <a:r>
              <a:rPr lang="tr-TR" dirty="0" err="1" smtClean="0"/>
              <a:t>economics</a:t>
            </a:r>
            <a:r>
              <a:rPr lang="tr-TR" dirty="0" smtClean="0"/>
              <a:t>»</a:t>
            </a:r>
          </a:p>
          <a:p>
            <a:r>
              <a:rPr lang="tr-TR" dirty="0" err="1" smtClean="0"/>
              <a:t>Fransızca’da</a:t>
            </a:r>
            <a:r>
              <a:rPr lang="tr-TR" dirty="0" smtClean="0"/>
              <a:t> «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economique</a:t>
            </a:r>
            <a:r>
              <a:rPr lang="tr-TR" dirty="0" smtClean="0"/>
              <a:t>»</a:t>
            </a:r>
          </a:p>
          <a:p>
            <a:endParaRPr lang="tr-TR" b="1" u="sng" dirty="0" smtClean="0"/>
          </a:p>
          <a:p>
            <a:pPr marL="0" indent="0">
              <a:buNone/>
            </a:pPr>
            <a:r>
              <a:rPr lang="tr-TR" b="1" u="sng" dirty="0" smtClean="0"/>
              <a:t>Terimin reel içeriğini anlamak için Marjinal Devrim’i anlamak gerekir.</a:t>
            </a:r>
          </a:p>
        </p:txBody>
      </p:sp>
    </p:spTree>
    <p:extLst>
      <p:ext uri="{BB962C8B-B14F-4D97-AF65-F5344CB8AC3E}">
        <p14:creationId xmlns:p14="http://schemas.microsoft.com/office/powerpoint/2010/main" val="142242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Terimlerin Anlamlarını Netleştirelim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İktisadi Devrim (</a:t>
            </a:r>
            <a:r>
              <a:rPr lang="tr-TR" i="1" dirty="0" smtClean="0"/>
              <a:t>a la </a:t>
            </a:r>
            <a:r>
              <a:rPr lang="tr-TR" dirty="0" err="1" smtClean="0"/>
              <a:t>Heilbroner</a:t>
            </a:r>
            <a:r>
              <a:rPr lang="tr-TR" dirty="0" smtClean="0"/>
              <a:t>)</a:t>
            </a:r>
          </a:p>
          <a:p>
            <a:pPr lvl="1"/>
            <a:endParaRPr lang="tr-TR" dirty="0" smtClean="0"/>
          </a:p>
          <a:p>
            <a:r>
              <a:rPr lang="tr-TR" b="1" dirty="0" smtClean="0"/>
              <a:t>Siyasa</a:t>
            </a:r>
            <a:r>
              <a:rPr lang="tr-TR" dirty="0" smtClean="0"/>
              <a:t>: yönetim sorunlarının çözüm bulduğu kamusal alan</a:t>
            </a:r>
          </a:p>
          <a:p>
            <a:endParaRPr lang="tr-TR" dirty="0" smtClean="0"/>
          </a:p>
          <a:p>
            <a:r>
              <a:rPr lang="tr-TR" b="1" dirty="0" smtClean="0"/>
              <a:t>Piyasa</a:t>
            </a:r>
            <a:r>
              <a:rPr lang="tr-TR" dirty="0" smtClean="0"/>
              <a:t>: kaynak tahsisi ve organizasyon sorunlarının çözüm bulduğu kamusal alan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0820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Terimlerin Anlamlarını Netleştirelim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İktisadi Devrim (</a:t>
            </a:r>
            <a:r>
              <a:rPr lang="tr-TR" i="1" dirty="0" smtClean="0"/>
              <a:t>a la </a:t>
            </a:r>
            <a:r>
              <a:rPr lang="tr-TR" dirty="0" err="1" smtClean="0"/>
              <a:t>Heilbroner</a:t>
            </a:r>
            <a:r>
              <a:rPr lang="tr-TR" dirty="0" smtClean="0"/>
              <a:t>)</a:t>
            </a:r>
          </a:p>
          <a:p>
            <a:pPr lvl="1"/>
            <a:endParaRPr lang="tr-TR" dirty="0" smtClean="0"/>
          </a:p>
          <a:p>
            <a:r>
              <a:rPr lang="tr-TR" b="1" dirty="0" smtClean="0"/>
              <a:t>Siyasal sistem</a:t>
            </a:r>
            <a:r>
              <a:rPr lang="tr-TR" dirty="0" smtClean="0"/>
              <a:t>: Avrupa’da bir dizi olumsal olay sonucunda ortaya çıkan yönetimsel yapı </a:t>
            </a:r>
          </a:p>
          <a:p>
            <a:pPr lvl="1"/>
            <a:r>
              <a:rPr lang="tr-TR" u="sng" dirty="0" smtClean="0"/>
              <a:t>Bürokrasi</a:t>
            </a:r>
          </a:p>
          <a:p>
            <a:endParaRPr lang="tr-TR" dirty="0" smtClean="0"/>
          </a:p>
          <a:p>
            <a:r>
              <a:rPr lang="tr-TR" b="1" dirty="0" smtClean="0"/>
              <a:t>Piyasa sistemi</a:t>
            </a:r>
            <a:r>
              <a:rPr lang="tr-TR" dirty="0" smtClean="0"/>
              <a:t>: Avrupa’da bir dizi olumsal olay sonucunda ortaya çıkan </a:t>
            </a:r>
            <a:r>
              <a:rPr lang="tr-TR" dirty="0" err="1" smtClean="0"/>
              <a:t>organizasyonel</a:t>
            </a:r>
            <a:r>
              <a:rPr lang="tr-TR" dirty="0" smtClean="0"/>
              <a:t> yapı </a:t>
            </a:r>
          </a:p>
          <a:p>
            <a:pPr lvl="1"/>
            <a:r>
              <a:rPr lang="tr-TR" u="sng" dirty="0" smtClean="0"/>
              <a:t>Kapitalizm</a:t>
            </a:r>
          </a:p>
        </p:txBody>
      </p:sp>
    </p:spTree>
    <p:extLst>
      <p:ext uri="{BB962C8B-B14F-4D97-AF65-F5344CB8AC3E}">
        <p14:creationId xmlns:p14="http://schemas.microsoft.com/office/powerpoint/2010/main" val="130387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Terimlerin Anlamlarını Netleştirelim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İktisadi Devrim (</a:t>
            </a:r>
            <a:r>
              <a:rPr lang="tr-TR" i="1" dirty="0" smtClean="0"/>
              <a:t>a la </a:t>
            </a:r>
            <a:r>
              <a:rPr lang="tr-TR" dirty="0" err="1" smtClean="0"/>
              <a:t>Heilbroner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 smtClean="0"/>
              <a:t>Piyasa sistemi:</a:t>
            </a:r>
            <a:r>
              <a:rPr lang="tr-TR" dirty="0" smtClean="0"/>
              <a:t> </a:t>
            </a:r>
          </a:p>
          <a:p>
            <a:pPr marL="857250" lvl="1" indent="-457200"/>
            <a:r>
              <a:rPr lang="tr-TR" dirty="0" smtClean="0"/>
              <a:t>Tarihsel özgünlükleri olan </a:t>
            </a:r>
          </a:p>
          <a:p>
            <a:pPr marL="857250" lvl="1" indent="-457200"/>
            <a:r>
              <a:rPr lang="tr-TR" u="sng" dirty="0" smtClean="0"/>
              <a:t>Olumsal bir olaydır</a:t>
            </a:r>
          </a:p>
          <a:p>
            <a:endParaRPr lang="tr-TR" b="1" dirty="0" smtClean="0"/>
          </a:p>
          <a:p>
            <a:r>
              <a:rPr lang="tr-TR" b="1" dirty="0" smtClean="0"/>
              <a:t>Piyasa</a:t>
            </a:r>
            <a:r>
              <a:rPr lang="tr-TR" dirty="0" smtClean="0"/>
              <a:t>: </a:t>
            </a:r>
          </a:p>
          <a:p>
            <a:pPr marL="914400" lvl="1" indent="-514350"/>
            <a:r>
              <a:rPr lang="tr-TR" dirty="0" smtClean="0"/>
              <a:t>İnsan ve bazı hayvan toplumlarının geneline özgü</a:t>
            </a:r>
          </a:p>
          <a:p>
            <a:pPr marL="914400" lvl="1" indent="-514350"/>
            <a:r>
              <a:rPr lang="tr-TR" u="sng" dirty="0" smtClean="0"/>
              <a:t>Zorunlu bir sonuçtur</a:t>
            </a:r>
          </a:p>
        </p:txBody>
      </p:sp>
    </p:spTree>
    <p:extLst>
      <p:ext uri="{BB962C8B-B14F-4D97-AF65-F5344CB8AC3E}">
        <p14:creationId xmlns:p14="http://schemas.microsoft.com/office/powerpoint/2010/main" val="172548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Terimlerin Anlamlarını Netleştirelim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İktisadi Devrim (</a:t>
            </a:r>
            <a:r>
              <a:rPr lang="tr-TR" i="1" dirty="0" smtClean="0"/>
              <a:t>a la </a:t>
            </a:r>
            <a:r>
              <a:rPr lang="tr-TR" dirty="0" err="1" smtClean="0"/>
              <a:t>Heilbroner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 smtClean="0"/>
              <a:t>Piyasa sistemine karşı olmak:</a:t>
            </a:r>
            <a:r>
              <a:rPr lang="tr-TR" dirty="0" smtClean="0"/>
              <a:t> </a:t>
            </a:r>
          </a:p>
          <a:p>
            <a:pPr marL="400050" lvl="1" indent="0">
              <a:buNone/>
            </a:pPr>
            <a:r>
              <a:rPr lang="tr-TR" u="sng" dirty="0" smtClean="0"/>
              <a:t>Anti-kapitalizm</a:t>
            </a:r>
          </a:p>
          <a:p>
            <a:endParaRPr lang="tr-TR" b="1" dirty="0" smtClean="0"/>
          </a:p>
          <a:p>
            <a:r>
              <a:rPr lang="tr-TR" b="1" dirty="0" smtClean="0"/>
              <a:t>Piyasaya karşı olmak</a:t>
            </a:r>
            <a:r>
              <a:rPr lang="tr-TR" dirty="0" smtClean="0"/>
              <a:t>: </a:t>
            </a:r>
          </a:p>
          <a:p>
            <a:pPr marL="400050" lvl="1" indent="0">
              <a:buNone/>
            </a:pPr>
            <a:r>
              <a:rPr lang="tr-TR" u="sng" dirty="0" smtClean="0"/>
              <a:t>Agorafobi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954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357</Words>
  <Application>Microsoft Office PowerPoint</Application>
  <PresentationFormat>Geniş ekran</PresentationFormat>
  <Paragraphs>73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İKT 216 İktisadi Düşünceler Tarihi Ankara Üniversitesi SBF II. Sınıf İktisat  Ders 4  Altuğ Yalçıntaş http://ayalcintas.blogspot.com.tr/ altug.yalcintas@politics.ankara.edu.tr </vt:lpstr>
      <vt:lpstr>Bazı Terimlerin Anlamlarını Netleştirelim</vt:lpstr>
      <vt:lpstr>Bazı Terimlerin Anlamlarını Netleştirelim</vt:lpstr>
      <vt:lpstr>Bazı Terimlerin Anlamlarını Netleştirelim</vt:lpstr>
      <vt:lpstr>Bazı Terimlerin Anlamlarını Netleştirelim</vt:lpstr>
      <vt:lpstr>Bazı Terimlerin Anlamlarını Netleştirelim</vt:lpstr>
      <vt:lpstr>Bazı Terimlerin Anlamlarını Netleştirelim</vt:lpstr>
      <vt:lpstr>Bazı Terimlerin Anlamlarını Netleştirelim</vt:lpstr>
      <vt:lpstr>Bazı Terimlerin Anlamlarını Netleştirelim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 216 İktisadi Düşünceler Tarihi Ankara Üniversitesi SBF II. Sınıf İktisat  Ders 4b  Altuğ Yalçıntaş http://ayalcintas.blogspot.com.tr/ altug.yalcintas@politics.ankara.edu.tr   http://iktisadidusuncelertarihi.blogspot.com.tr/</dc:title>
  <dc:creator>Altug Yalcintas</dc:creator>
  <cp:lastModifiedBy>Altug Yalcintas</cp:lastModifiedBy>
  <cp:revision>15</cp:revision>
  <dcterms:created xsi:type="dcterms:W3CDTF">2015-03-09T09:16:08Z</dcterms:created>
  <dcterms:modified xsi:type="dcterms:W3CDTF">2018-03-01T15:39:08Z</dcterms:modified>
</cp:coreProperties>
</file>