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70" r:id="rId5"/>
    <p:sldId id="271" r:id="rId6"/>
    <p:sldId id="272" r:id="rId7"/>
    <p:sldId id="277" r:id="rId8"/>
    <p:sldId id="273" r:id="rId9"/>
    <p:sldId id="274" r:id="rId10"/>
    <p:sldId id="275" r:id="rId11"/>
    <p:sldId id="276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2B23FF-D2CC-4390-AD05-458C0D51A23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F6EFAF7-F597-480D-9285-F98C0AF59F1C}">
      <dgm:prSet phldrT="[Text]"/>
      <dgm:spPr/>
      <dgm:t>
        <a:bodyPr/>
        <a:lstStyle/>
        <a:p>
          <a:r>
            <a:rPr lang="tr-TR" dirty="0" smtClean="0"/>
            <a:t>Dolaylı Finansman</a:t>
          </a:r>
          <a:endParaRPr lang="tr-TR" dirty="0"/>
        </a:p>
      </dgm:t>
    </dgm:pt>
    <dgm:pt modelId="{889C2EB2-FC76-434F-BF00-4914E63474F4}" type="parTrans" cxnId="{CC241DF5-3D75-4C4D-B38A-BADB76042587}">
      <dgm:prSet/>
      <dgm:spPr/>
      <dgm:t>
        <a:bodyPr/>
        <a:lstStyle/>
        <a:p>
          <a:endParaRPr lang="tr-TR"/>
        </a:p>
      </dgm:t>
    </dgm:pt>
    <dgm:pt modelId="{9C07A0E2-B30C-458C-811B-5B66ED79CBC0}" type="sibTrans" cxnId="{CC241DF5-3D75-4C4D-B38A-BADB76042587}">
      <dgm:prSet/>
      <dgm:spPr/>
      <dgm:t>
        <a:bodyPr/>
        <a:lstStyle/>
        <a:p>
          <a:endParaRPr lang="tr-TR"/>
        </a:p>
      </dgm:t>
    </dgm:pt>
    <dgm:pt modelId="{3F4DB8AD-DEFA-4BEB-8765-B59CBA2CC3F6}">
      <dgm:prSet phldrT="[Text]"/>
      <dgm:spPr/>
      <dgm:t>
        <a:bodyPr/>
        <a:lstStyle/>
        <a:p>
          <a:r>
            <a:rPr lang="tr-TR" dirty="0" smtClean="0"/>
            <a:t>Finansal aracılar aracılığıyla gerçekleştirilir</a:t>
          </a:r>
          <a:endParaRPr lang="tr-TR" dirty="0"/>
        </a:p>
      </dgm:t>
    </dgm:pt>
    <dgm:pt modelId="{BB089C4C-A193-4BD7-988D-01F99913EC3B}" type="parTrans" cxnId="{54619524-6D75-4150-9B19-3C0CBB87F370}">
      <dgm:prSet/>
      <dgm:spPr/>
      <dgm:t>
        <a:bodyPr/>
        <a:lstStyle/>
        <a:p>
          <a:endParaRPr lang="tr-TR"/>
        </a:p>
      </dgm:t>
    </dgm:pt>
    <dgm:pt modelId="{333DD327-7F48-4503-B988-527C242656AB}" type="sibTrans" cxnId="{54619524-6D75-4150-9B19-3C0CBB87F370}">
      <dgm:prSet/>
      <dgm:spPr/>
      <dgm:t>
        <a:bodyPr/>
        <a:lstStyle/>
        <a:p>
          <a:endParaRPr lang="tr-TR"/>
        </a:p>
      </dgm:t>
    </dgm:pt>
    <dgm:pt modelId="{7A9F6331-BB16-4C53-BCD2-854E28C72606}">
      <dgm:prSet phldrT="[Text]"/>
      <dgm:spPr/>
      <dgm:t>
        <a:bodyPr/>
        <a:lstStyle/>
        <a:p>
          <a:r>
            <a:rPr lang="tr-TR" dirty="0" smtClean="0"/>
            <a:t>Dolaysız/Doğrudan Finansman</a:t>
          </a:r>
          <a:endParaRPr lang="tr-TR" dirty="0"/>
        </a:p>
      </dgm:t>
    </dgm:pt>
    <dgm:pt modelId="{AFEF3040-5975-4A43-A533-FD93E33B0014}" type="parTrans" cxnId="{09EB95D4-AA6C-4BFB-ACD1-46272630F1F8}">
      <dgm:prSet/>
      <dgm:spPr/>
      <dgm:t>
        <a:bodyPr/>
        <a:lstStyle/>
        <a:p>
          <a:endParaRPr lang="tr-TR"/>
        </a:p>
      </dgm:t>
    </dgm:pt>
    <dgm:pt modelId="{769C7343-B0AE-4DDD-AB28-2FD3A42D557F}" type="sibTrans" cxnId="{09EB95D4-AA6C-4BFB-ACD1-46272630F1F8}">
      <dgm:prSet/>
      <dgm:spPr/>
      <dgm:t>
        <a:bodyPr/>
        <a:lstStyle/>
        <a:p>
          <a:endParaRPr lang="tr-TR"/>
        </a:p>
      </dgm:t>
    </dgm:pt>
    <dgm:pt modelId="{5EED5E56-E6A6-4ADD-B618-34E80D8F8D8C}">
      <dgm:prSet phldrT="[Text]"/>
      <dgm:spPr/>
      <dgm:t>
        <a:bodyPr/>
        <a:lstStyle/>
        <a:p>
          <a:r>
            <a:rPr lang="tr-TR" dirty="0" smtClean="0"/>
            <a:t>Finansal piyasalarda gerçekleşir </a:t>
          </a:r>
          <a:endParaRPr lang="tr-TR" dirty="0"/>
        </a:p>
      </dgm:t>
    </dgm:pt>
    <dgm:pt modelId="{0113458A-F2E6-46C3-AFCA-BCA14DA02056}" type="parTrans" cxnId="{3EA0959D-4502-424F-83D7-098CFB322909}">
      <dgm:prSet/>
      <dgm:spPr/>
      <dgm:t>
        <a:bodyPr/>
        <a:lstStyle/>
        <a:p>
          <a:endParaRPr lang="tr-TR"/>
        </a:p>
      </dgm:t>
    </dgm:pt>
    <dgm:pt modelId="{A874B9E9-72BB-4F5B-BD76-57C2D3DA6A4F}" type="sibTrans" cxnId="{3EA0959D-4502-424F-83D7-098CFB322909}">
      <dgm:prSet/>
      <dgm:spPr/>
      <dgm:t>
        <a:bodyPr/>
        <a:lstStyle/>
        <a:p>
          <a:endParaRPr lang="tr-TR"/>
        </a:p>
      </dgm:t>
    </dgm:pt>
    <dgm:pt modelId="{2237D0BD-5118-4E31-967F-B06969F49039}" type="pres">
      <dgm:prSet presAssocID="{B92B23FF-D2CC-4390-AD05-458C0D51A2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9A80CA8-B8FB-4E83-93DA-DB5E5A1E528C}" type="pres">
      <dgm:prSet presAssocID="{0F6EFAF7-F597-480D-9285-F98C0AF59F1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368E598-D06B-4FB7-89D9-F7DFD5FCE73F}" type="pres">
      <dgm:prSet presAssocID="{0F6EFAF7-F597-480D-9285-F98C0AF59F1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C632A43-CEE7-40F4-9418-B4613F4501BD}" type="pres">
      <dgm:prSet presAssocID="{7A9F6331-BB16-4C53-BCD2-854E28C7260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AD328A-E35F-4F0A-B4A2-8D36AB5D5A1E}" type="pres">
      <dgm:prSet presAssocID="{7A9F6331-BB16-4C53-BCD2-854E28C72606}" presName="childText" presStyleLbl="revTx" presStyleIdx="1" presStyleCnt="2" custScaleY="16131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874DBE0-B41E-468F-924F-23957885C280}" type="presOf" srcId="{0F6EFAF7-F597-480D-9285-F98C0AF59F1C}" destId="{29A80CA8-B8FB-4E83-93DA-DB5E5A1E528C}" srcOrd="0" destOrd="0" presId="urn:microsoft.com/office/officeart/2005/8/layout/vList2"/>
    <dgm:cxn modelId="{54619524-6D75-4150-9B19-3C0CBB87F370}" srcId="{0F6EFAF7-F597-480D-9285-F98C0AF59F1C}" destId="{3F4DB8AD-DEFA-4BEB-8765-B59CBA2CC3F6}" srcOrd="0" destOrd="0" parTransId="{BB089C4C-A193-4BD7-988D-01F99913EC3B}" sibTransId="{333DD327-7F48-4503-B988-527C242656AB}"/>
    <dgm:cxn modelId="{CC241DF5-3D75-4C4D-B38A-BADB76042587}" srcId="{B92B23FF-D2CC-4390-AD05-458C0D51A232}" destId="{0F6EFAF7-F597-480D-9285-F98C0AF59F1C}" srcOrd="0" destOrd="0" parTransId="{889C2EB2-FC76-434F-BF00-4914E63474F4}" sibTransId="{9C07A0E2-B30C-458C-811B-5B66ED79CBC0}"/>
    <dgm:cxn modelId="{D589C1A4-37F3-490A-9FC0-F143BD36F613}" type="presOf" srcId="{5EED5E56-E6A6-4ADD-B618-34E80D8F8D8C}" destId="{21AD328A-E35F-4F0A-B4A2-8D36AB5D5A1E}" srcOrd="0" destOrd="0" presId="urn:microsoft.com/office/officeart/2005/8/layout/vList2"/>
    <dgm:cxn modelId="{3EA0959D-4502-424F-83D7-098CFB322909}" srcId="{7A9F6331-BB16-4C53-BCD2-854E28C72606}" destId="{5EED5E56-E6A6-4ADD-B618-34E80D8F8D8C}" srcOrd="0" destOrd="0" parTransId="{0113458A-F2E6-46C3-AFCA-BCA14DA02056}" sibTransId="{A874B9E9-72BB-4F5B-BD76-57C2D3DA6A4F}"/>
    <dgm:cxn modelId="{09EB95D4-AA6C-4BFB-ACD1-46272630F1F8}" srcId="{B92B23FF-D2CC-4390-AD05-458C0D51A232}" destId="{7A9F6331-BB16-4C53-BCD2-854E28C72606}" srcOrd="1" destOrd="0" parTransId="{AFEF3040-5975-4A43-A533-FD93E33B0014}" sibTransId="{769C7343-B0AE-4DDD-AB28-2FD3A42D557F}"/>
    <dgm:cxn modelId="{ECDE2930-2070-40F1-90A2-41675DBBEE28}" type="presOf" srcId="{3F4DB8AD-DEFA-4BEB-8765-B59CBA2CC3F6}" destId="{9368E598-D06B-4FB7-89D9-F7DFD5FCE73F}" srcOrd="0" destOrd="0" presId="urn:microsoft.com/office/officeart/2005/8/layout/vList2"/>
    <dgm:cxn modelId="{5951B9C0-0EEB-493D-8468-E98BFAB3F9F2}" type="presOf" srcId="{7A9F6331-BB16-4C53-BCD2-854E28C72606}" destId="{5C632A43-CEE7-40F4-9418-B4613F4501BD}" srcOrd="0" destOrd="0" presId="urn:microsoft.com/office/officeart/2005/8/layout/vList2"/>
    <dgm:cxn modelId="{5FB2B4CC-4E4E-4CB8-8D62-BAE4F50D9438}" type="presOf" srcId="{B92B23FF-D2CC-4390-AD05-458C0D51A232}" destId="{2237D0BD-5118-4E31-967F-B06969F49039}" srcOrd="0" destOrd="0" presId="urn:microsoft.com/office/officeart/2005/8/layout/vList2"/>
    <dgm:cxn modelId="{5F3FDE80-C421-424E-A0E5-145C6160B518}" type="presParOf" srcId="{2237D0BD-5118-4E31-967F-B06969F49039}" destId="{29A80CA8-B8FB-4E83-93DA-DB5E5A1E528C}" srcOrd="0" destOrd="0" presId="urn:microsoft.com/office/officeart/2005/8/layout/vList2"/>
    <dgm:cxn modelId="{3E725B42-1CA2-4729-A50E-3EB564D17529}" type="presParOf" srcId="{2237D0BD-5118-4E31-967F-B06969F49039}" destId="{9368E598-D06B-4FB7-89D9-F7DFD5FCE73F}" srcOrd="1" destOrd="0" presId="urn:microsoft.com/office/officeart/2005/8/layout/vList2"/>
    <dgm:cxn modelId="{80AF7C69-C197-40EC-ACD2-511B33CE2C8B}" type="presParOf" srcId="{2237D0BD-5118-4E31-967F-B06969F49039}" destId="{5C632A43-CEE7-40F4-9418-B4613F4501BD}" srcOrd="2" destOrd="0" presId="urn:microsoft.com/office/officeart/2005/8/layout/vList2"/>
    <dgm:cxn modelId="{69567D50-FE1D-451F-9426-9AF0BEEC0FB1}" type="presParOf" srcId="{2237D0BD-5118-4E31-967F-B06969F49039}" destId="{21AD328A-E35F-4F0A-B4A2-8D36AB5D5A1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7578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189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7061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3329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05448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7451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3457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4131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046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941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946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07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3566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52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571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935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271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47275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7049" y="2127018"/>
            <a:ext cx="10527888" cy="2554164"/>
          </a:xfrm>
        </p:spPr>
        <p:txBody>
          <a:bodyPr/>
          <a:lstStyle/>
          <a:p>
            <a:pPr algn="ctr"/>
            <a:r>
              <a:rPr lang="tr-TR" dirty="0" smtClean="0"/>
              <a:t>Banka ve </a:t>
            </a:r>
            <a:r>
              <a:rPr lang="tr-TR" smtClean="0"/>
              <a:t>Mali </a:t>
            </a:r>
            <a:r>
              <a:rPr lang="tr-TR" smtClean="0"/>
              <a:t>Kuruluşlar: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finansal sistem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0713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Sistem  </a:t>
            </a:r>
            <a:endParaRPr lang="tr-TR" cap="none" dirty="0"/>
          </a:p>
        </p:txBody>
      </p:sp>
      <p:grpSp>
        <p:nvGrpSpPr>
          <p:cNvPr id="4" name="Group 3"/>
          <p:cNvGrpSpPr/>
          <p:nvPr/>
        </p:nvGrpSpPr>
        <p:grpSpPr>
          <a:xfrm>
            <a:off x="872197" y="1041009"/>
            <a:ext cx="10803988" cy="5008099"/>
            <a:chOff x="2168750" y="1850406"/>
            <a:chExt cx="7672649" cy="3140549"/>
          </a:xfrm>
        </p:grpSpPr>
        <p:sp>
          <p:nvSpPr>
            <p:cNvPr id="7" name="Freeform 6"/>
            <p:cNvSpPr/>
            <p:nvPr/>
          </p:nvSpPr>
          <p:spPr>
            <a:xfrm>
              <a:off x="5147203" y="3654685"/>
              <a:ext cx="1799509" cy="1336270"/>
            </a:xfrm>
            <a:custGeom>
              <a:avLst/>
              <a:gdLst>
                <a:gd name="connsiteX0" fmla="*/ 0 w 1799509"/>
                <a:gd name="connsiteY0" fmla="*/ 668135 h 1336270"/>
                <a:gd name="connsiteX1" fmla="*/ 899755 w 1799509"/>
                <a:gd name="connsiteY1" fmla="*/ 0 h 1336270"/>
                <a:gd name="connsiteX2" fmla="*/ 1799510 w 1799509"/>
                <a:gd name="connsiteY2" fmla="*/ 668135 h 1336270"/>
                <a:gd name="connsiteX3" fmla="*/ 899755 w 1799509"/>
                <a:gd name="connsiteY3" fmla="*/ 1336270 h 1336270"/>
                <a:gd name="connsiteX4" fmla="*/ 0 w 1799509"/>
                <a:gd name="connsiteY4" fmla="*/ 668135 h 133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99509" h="1336270">
                  <a:moveTo>
                    <a:pt x="0" y="668135"/>
                  </a:moveTo>
                  <a:cubicBezTo>
                    <a:pt x="0" y="299134"/>
                    <a:pt x="402834" y="0"/>
                    <a:pt x="899755" y="0"/>
                  </a:cubicBezTo>
                  <a:cubicBezTo>
                    <a:pt x="1396676" y="0"/>
                    <a:pt x="1799510" y="299134"/>
                    <a:pt x="1799510" y="668135"/>
                  </a:cubicBezTo>
                  <a:cubicBezTo>
                    <a:pt x="1799510" y="1037136"/>
                    <a:pt x="1396676" y="1336270"/>
                    <a:pt x="899755" y="1336270"/>
                  </a:cubicBezTo>
                  <a:cubicBezTo>
                    <a:pt x="402834" y="1336270"/>
                    <a:pt x="0" y="1037136"/>
                    <a:pt x="0" y="668135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07982" tIns="240142" rIns="307982" bIns="240142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kern="1200" dirty="0" smtClean="0"/>
                <a:t>Finansal Piyasalar </a:t>
              </a:r>
              <a:endParaRPr lang="tr-TR" kern="1200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5010729" y="1850406"/>
              <a:ext cx="1935983" cy="1243955"/>
            </a:xfrm>
            <a:custGeom>
              <a:avLst/>
              <a:gdLst>
                <a:gd name="connsiteX0" fmla="*/ 0 w 1935983"/>
                <a:gd name="connsiteY0" fmla="*/ 621978 h 1243955"/>
                <a:gd name="connsiteX1" fmla="*/ 967992 w 1935983"/>
                <a:gd name="connsiteY1" fmla="*/ 0 h 1243955"/>
                <a:gd name="connsiteX2" fmla="*/ 1935984 w 1935983"/>
                <a:gd name="connsiteY2" fmla="*/ 621978 h 1243955"/>
                <a:gd name="connsiteX3" fmla="*/ 967992 w 1935983"/>
                <a:gd name="connsiteY3" fmla="*/ 1243956 h 1243955"/>
                <a:gd name="connsiteX4" fmla="*/ 0 w 1935983"/>
                <a:gd name="connsiteY4" fmla="*/ 621978 h 1243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35983" h="1243955">
                  <a:moveTo>
                    <a:pt x="0" y="621978"/>
                  </a:moveTo>
                  <a:cubicBezTo>
                    <a:pt x="0" y="278469"/>
                    <a:pt x="433385" y="0"/>
                    <a:pt x="967992" y="0"/>
                  </a:cubicBezTo>
                  <a:cubicBezTo>
                    <a:pt x="1502599" y="0"/>
                    <a:pt x="1935984" y="278469"/>
                    <a:pt x="1935984" y="621978"/>
                  </a:cubicBezTo>
                  <a:cubicBezTo>
                    <a:pt x="1935984" y="965487"/>
                    <a:pt x="1502599" y="1243956"/>
                    <a:pt x="967992" y="1243956"/>
                  </a:cubicBezTo>
                  <a:cubicBezTo>
                    <a:pt x="433385" y="1243956"/>
                    <a:pt x="0" y="965487"/>
                    <a:pt x="0" y="621978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31778" tIns="230433" rIns="331778" bIns="230433" numCol="1" spcCol="1270" anchor="ctr" anchorCtr="0">
              <a:noAutofit/>
            </a:bodyPr>
            <a:lstStyle/>
            <a:p>
              <a:pPr lvl="0"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000" kern="1200" dirty="0" smtClean="0"/>
                <a:t>Finansal Aracılar</a:t>
              </a:r>
              <a:endParaRPr lang="tr-TR" sz="2000" kern="1200" dirty="0"/>
            </a:p>
          </p:txBody>
        </p:sp>
        <p:sp>
          <p:nvSpPr>
            <p:cNvPr id="9" name="Freeform 8"/>
            <p:cNvSpPr/>
            <p:nvPr/>
          </p:nvSpPr>
          <p:spPr>
            <a:xfrm>
              <a:off x="8367431" y="3513398"/>
              <a:ext cx="1473968" cy="1473968"/>
            </a:xfrm>
            <a:custGeom>
              <a:avLst/>
              <a:gdLst>
                <a:gd name="connsiteX0" fmla="*/ 0 w 1473968"/>
                <a:gd name="connsiteY0" fmla="*/ 736984 h 1473968"/>
                <a:gd name="connsiteX1" fmla="*/ 736984 w 1473968"/>
                <a:gd name="connsiteY1" fmla="*/ 0 h 1473968"/>
                <a:gd name="connsiteX2" fmla="*/ 1473968 w 1473968"/>
                <a:gd name="connsiteY2" fmla="*/ 736984 h 1473968"/>
                <a:gd name="connsiteX3" fmla="*/ 736984 w 1473968"/>
                <a:gd name="connsiteY3" fmla="*/ 1473968 h 1473968"/>
                <a:gd name="connsiteX4" fmla="*/ 0 w 1473968"/>
                <a:gd name="connsiteY4" fmla="*/ 736984 h 1473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3968" h="1473968">
                  <a:moveTo>
                    <a:pt x="0" y="736984"/>
                  </a:moveTo>
                  <a:cubicBezTo>
                    <a:pt x="0" y="329959"/>
                    <a:pt x="329959" y="0"/>
                    <a:pt x="736984" y="0"/>
                  </a:cubicBezTo>
                  <a:cubicBezTo>
                    <a:pt x="1144009" y="0"/>
                    <a:pt x="1473968" y="329959"/>
                    <a:pt x="1473968" y="736984"/>
                  </a:cubicBezTo>
                  <a:cubicBezTo>
                    <a:pt x="1473968" y="1144009"/>
                    <a:pt x="1144009" y="1473968"/>
                    <a:pt x="736984" y="1473968"/>
                  </a:cubicBezTo>
                  <a:cubicBezTo>
                    <a:pt x="329959" y="1473968"/>
                    <a:pt x="0" y="1144009"/>
                    <a:pt x="0" y="736984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252688" tIns="252688" rIns="252688" bIns="252688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kern="1200" dirty="0" err="1" smtClean="0"/>
                <a:t>Hanehalkı</a:t>
              </a:r>
              <a:endParaRPr lang="tr-TR" kern="1200" dirty="0" smtClean="0"/>
            </a:p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dirty="0" smtClean="0"/>
                <a:t>Firma</a:t>
              </a:r>
            </a:p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kern="1200" dirty="0" smtClean="0"/>
                <a:t>Devlet</a:t>
              </a:r>
            </a:p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dirty="0" smtClean="0"/>
                <a:t>Yabancılar </a:t>
              </a:r>
              <a:endParaRPr lang="tr-TR" kern="1200" dirty="0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168750" y="3445149"/>
              <a:ext cx="1473968" cy="1473968"/>
            </a:xfrm>
            <a:custGeom>
              <a:avLst/>
              <a:gdLst>
                <a:gd name="connsiteX0" fmla="*/ 0 w 1473968"/>
                <a:gd name="connsiteY0" fmla="*/ 736984 h 1473968"/>
                <a:gd name="connsiteX1" fmla="*/ 736984 w 1473968"/>
                <a:gd name="connsiteY1" fmla="*/ 0 h 1473968"/>
                <a:gd name="connsiteX2" fmla="*/ 1473968 w 1473968"/>
                <a:gd name="connsiteY2" fmla="*/ 736984 h 1473968"/>
                <a:gd name="connsiteX3" fmla="*/ 736984 w 1473968"/>
                <a:gd name="connsiteY3" fmla="*/ 1473968 h 1473968"/>
                <a:gd name="connsiteX4" fmla="*/ 0 w 1473968"/>
                <a:gd name="connsiteY4" fmla="*/ 736984 h 1473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3968" h="1473968">
                  <a:moveTo>
                    <a:pt x="0" y="736984"/>
                  </a:moveTo>
                  <a:cubicBezTo>
                    <a:pt x="0" y="329959"/>
                    <a:pt x="329959" y="0"/>
                    <a:pt x="736984" y="0"/>
                  </a:cubicBezTo>
                  <a:cubicBezTo>
                    <a:pt x="1144009" y="0"/>
                    <a:pt x="1473968" y="329959"/>
                    <a:pt x="1473968" y="736984"/>
                  </a:cubicBezTo>
                  <a:cubicBezTo>
                    <a:pt x="1473968" y="1144009"/>
                    <a:pt x="1144009" y="1473968"/>
                    <a:pt x="736984" y="1473968"/>
                  </a:cubicBezTo>
                  <a:cubicBezTo>
                    <a:pt x="329959" y="1473968"/>
                    <a:pt x="0" y="1144009"/>
                    <a:pt x="0" y="736984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252688" tIns="252688" rIns="252688" bIns="252688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kern="1200" dirty="0" smtClean="0"/>
            </a:p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dirty="0" err="1" smtClean="0"/>
                <a:t>H</a:t>
              </a:r>
              <a:r>
                <a:rPr lang="tr-TR" kern="1200" dirty="0" err="1" smtClean="0"/>
                <a:t>anehalkı</a:t>
              </a:r>
              <a:endParaRPr lang="tr-TR" kern="1200" dirty="0" smtClean="0"/>
            </a:p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dirty="0" smtClean="0"/>
                <a:t>Firma</a:t>
              </a:r>
            </a:p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kern="1200" dirty="0" smtClean="0"/>
                <a:t>Devlet </a:t>
              </a:r>
            </a:p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dirty="0" smtClean="0"/>
                <a:t>Yabancılar</a:t>
              </a:r>
            </a:p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2900" kern="1200" dirty="0"/>
            </a:p>
          </p:txBody>
        </p:sp>
      </p:grpSp>
      <p:sp>
        <p:nvSpPr>
          <p:cNvPr id="12" name="Bent Arrow 11"/>
          <p:cNvSpPr/>
          <p:nvPr/>
        </p:nvSpPr>
        <p:spPr>
          <a:xfrm>
            <a:off x="2306287" y="1853481"/>
            <a:ext cx="1309726" cy="129024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Fonlar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3616013" y="462583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Right Arrow 17"/>
          <p:cNvSpPr/>
          <p:nvPr/>
        </p:nvSpPr>
        <p:spPr>
          <a:xfrm>
            <a:off x="8111192" y="462583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Bent Arrow 18"/>
          <p:cNvSpPr/>
          <p:nvPr/>
        </p:nvSpPr>
        <p:spPr>
          <a:xfrm rot="5340000">
            <a:off x="8943227" y="1973801"/>
            <a:ext cx="1367264" cy="1177022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Fonlar 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180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650972" y="320039"/>
            <a:ext cx="4272720" cy="650631"/>
          </a:xfrm>
        </p:spPr>
        <p:txBody>
          <a:bodyPr>
            <a:normAutofit/>
          </a:bodyPr>
          <a:lstStyle/>
          <a:p>
            <a:r>
              <a:rPr lang="tr-TR" sz="3200" cap="none" dirty="0" smtClean="0"/>
              <a:t>Finansal Sistem  </a:t>
            </a:r>
            <a:endParaRPr lang="tr-TR" sz="3200" cap="none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7008271"/>
              </p:ext>
            </p:extLst>
          </p:nvPr>
        </p:nvGraphicFramePr>
        <p:xfrm>
          <a:off x="5926357" y="703385"/>
          <a:ext cx="5777963" cy="57818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>
          <a:xfrm>
            <a:off x="450165" y="1308296"/>
            <a:ext cx="4178105" cy="474081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Fonlar fon sahiplerinden fona ihtiyaç duyanlara 2 şekilde aktarılır: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u="sng" dirty="0" smtClean="0"/>
              <a:t>Dolaylı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u="sng" dirty="0" smtClean="0"/>
              <a:t>Dolaysız </a:t>
            </a:r>
          </a:p>
          <a:p>
            <a:endParaRPr lang="tr-TR" sz="3200" u="sng" dirty="0"/>
          </a:p>
        </p:txBody>
      </p:sp>
    </p:spTree>
    <p:extLst>
      <p:ext uri="{BB962C8B-B14F-4D97-AF65-F5344CB8AC3E}">
        <p14:creationId xmlns:p14="http://schemas.microsoft.com/office/powerpoint/2010/main" val="678566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Sistem 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4276" y="1501254"/>
            <a:ext cx="10565364" cy="4799185"/>
          </a:xfrm>
        </p:spPr>
        <p:txBody>
          <a:bodyPr/>
          <a:lstStyle/>
          <a:p>
            <a:r>
              <a:rPr lang="tr-TR" sz="2800" dirty="0" smtClean="0"/>
              <a:t>Finansal piyasalar,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Para piyasaları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Sermaye piyasaları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Örnek:  </a:t>
            </a:r>
            <a:r>
              <a:rPr lang="tr-TR" sz="2800" u="sng" dirty="0" smtClean="0"/>
              <a:t>BORSA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800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Finansal piyasalarda, </a:t>
            </a:r>
          </a:p>
          <a:p>
            <a:r>
              <a:rPr lang="tr-TR" sz="2800" dirty="0"/>
              <a:t> </a:t>
            </a:r>
            <a:r>
              <a:rPr lang="tr-TR" sz="2800" dirty="0" smtClean="0"/>
              <a:t>   varlıklar ya da borçlanma araçları</a:t>
            </a:r>
            <a:r>
              <a:rPr lang="tr-TR" sz="2800" u="sng" dirty="0" smtClean="0"/>
              <a:t> el değiştirir. </a:t>
            </a:r>
          </a:p>
          <a:p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40632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Sistem 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4276" y="1501254"/>
            <a:ext cx="10565364" cy="4799185"/>
          </a:xfrm>
        </p:spPr>
        <p:txBody>
          <a:bodyPr/>
          <a:lstStyle/>
          <a:p>
            <a:r>
              <a:rPr lang="tr-TR" sz="2800" dirty="0" smtClean="0"/>
              <a:t>Finansal Aracılar: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Fonların tasarruf sahiplerinden fon talep edenlere aktarılmasına aracılık eden kuruluşlar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Küçük miktardaki fonları biriktirerek büyük bir fon havuzu oluştururlar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Düşük faiz oranı ile tasarruf sahiplerinden borçlanır; yüksek faiz oranı ile kredi verirler. Aradaki fark, finansal aracının karını oluşturur.  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1072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Sistem 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4276" y="1501254"/>
            <a:ext cx="10565364" cy="4799185"/>
          </a:xfrm>
        </p:spPr>
        <p:txBody>
          <a:bodyPr>
            <a:normAutofit/>
          </a:bodyPr>
          <a:lstStyle/>
          <a:p>
            <a:r>
              <a:rPr lang="tr-TR" sz="2800" dirty="0" smtClean="0"/>
              <a:t>Finansal Aracılar: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Mevduat toplayan finansal aracılar:</a:t>
            </a:r>
          </a:p>
          <a:p>
            <a:r>
              <a:rPr lang="tr-TR" sz="2800" dirty="0" smtClean="0"/>
              <a:t>   </a:t>
            </a:r>
            <a:r>
              <a:rPr lang="tr-TR" sz="2800" u="sng" dirty="0" smtClean="0"/>
              <a:t>Ticari bankalar, kooperatifler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Sözleşmeli tasarruf kurumları:</a:t>
            </a:r>
          </a:p>
          <a:p>
            <a:r>
              <a:rPr lang="tr-TR" sz="2800" u="sng" dirty="0" smtClean="0"/>
              <a:t>   Sigorta şirketleri, özel ve kamu emeklilik fonları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Yatırım aracıları :</a:t>
            </a:r>
          </a:p>
          <a:p>
            <a:r>
              <a:rPr lang="tr-TR" sz="2800" dirty="0" smtClean="0"/>
              <a:t>   </a:t>
            </a:r>
            <a:r>
              <a:rPr lang="tr-TR" sz="2800" u="sng" dirty="0" smtClean="0"/>
              <a:t>Tüketici finansman şirketleri, yatırım fonları, yatırım ortaklıkları </a:t>
            </a:r>
            <a:endParaRPr lang="tr-TR" sz="2800" u="sng" dirty="0"/>
          </a:p>
        </p:txBody>
      </p:sp>
    </p:spTree>
    <p:extLst>
      <p:ext uri="{BB962C8B-B14F-4D97-AF65-F5344CB8AC3E}">
        <p14:creationId xmlns:p14="http://schemas.microsoft.com/office/powerpoint/2010/main" val="1800669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Sistem 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4276" y="1501254"/>
            <a:ext cx="10565364" cy="4799185"/>
          </a:xfrm>
        </p:spPr>
        <p:txBody>
          <a:bodyPr/>
          <a:lstStyle/>
          <a:p>
            <a:r>
              <a:rPr lang="tr-TR" sz="2800" dirty="0" smtClean="0"/>
              <a:t>Finansal Araçlar: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Menkul kıymetler (kamu/özel sektör)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Menkul kıymet olmayan araçlar </a:t>
            </a:r>
          </a:p>
          <a:p>
            <a:r>
              <a:rPr lang="tr-TR" sz="2800" dirty="0" smtClean="0"/>
              <a:t>	Repo</a:t>
            </a:r>
          </a:p>
          <a:p>
            <a:r>
              <a:rPr lang="tr-TR" sz="2800" dirty="0" smtClean="0"/>
              <a:t>	Bankalar arası krediler </a:t>
            </a:r>
          </a:p>
          <a:p>
            <a:r>
              <a:rPr lang="tr-TR" sz="2800" dirty="0" smtClean="0"/>
              <a:t>	Tüketici kredileri</a:t>
            </a:r>
          </a:p>
          <a:p>
            <a:r>
              <a:rPr lang="tr-TR" sz="2800" dirty="0" smtClean="0"/>
              <a:t>	Yatırım fonu katılma belgeleri (A tipi yatırım fonları ve borsa yatırım fonları katılma belgeleri hariç)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40879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Sistem 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4276" y="1501254"/>
            <a:ext cx="10565364" cy="4799185"/>
          </a:xfrm>
        </p:spPr>
        <p:txBody>
          <a:bodyPr/>
          <a:lstStyle/>
          <a:p>
            <a:r>
              <a:rPr lang="tr-TR" sz="2800" dirty="0" smtClean="0"/>
              <a:t>Kamu sektörü tarafından ihraç edilen menkul kıymetler: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Hazine bonosu ve tahvili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Belediye ve kamu kuruluşları ve tahvilleri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Gelir ortaklığı senedi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Banka bonosu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Banka garantili bonolar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Finansman bonosu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90651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Sistem 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309489" y="936702"/>
            <a:ext cx="11535507" cy="5759520"/>
          </a:xfrm>
        </p:spPr>
        <p:txBody>
          <a:bodyPr>
            <a:normAutofit fontScale="92500" lnSpcReduction="10000"/>
          </a:bodyPr>
          <a:lstStyle/>
          <a:p>
            <a:r>
              <a:rPr lang="tr-TR" sz="2000" dirty="0" smtClean="0"/>
              <a:t>Özel sektör tarafından ihraç edilen menkul kıymetler: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/>
              <a:t>Hisse senedi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/>
              <a:t>Hisse senedi türevleri: kar ve zarar ortaklığı belgeleri/katılma intifa senetleri/oydan yoksun hisse senetleri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/>
              <a:t>Şirket tahvilleri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/>
              <a:t>Tahvil türevleri: rüçhan haklı tahviller/ kara </a:t>
            </a:r>
            <a:r>
              <a:rPr lang="tr-TR" sz="2000" dirty="0" err="1" smtClean="0"/>
              <a:t>iştirakli</a:t>
            </a:r>
            <a:r>
              <a:rPr lang="tr-TR" sz="2000" dirty="0" smtClean="0"/>
              <a:t> tahviller/hisse senedi ile değiştirilebilir </a:t>
            </a:r>
            <a:r>
              <a:rPr lang="tr-TR" sz="2000" dirty="0" err="1" smtClean="0"/>
              <a:t>tahvilller</a:t>
            </a:r>
            <a:endParaRPr lang="tr-TR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/>
              <a:t>Finansman bonosu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/>
              <a:t>2 yıl ve daha uzun süreli ipotek, borç ve irat senetleri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/>
              <a:t>Gayrimenkul sertifikası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/>
              <a:t>Yeni pay alma kuponları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/>
              <a:t>Tahvil faiz kuponları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/>
              <a:t>Varlığa dayalı menkul kıymetler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/>
              <a:t>A tipi yatırım fonu katılma belgesi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/>
              <a:t>Borsa yatırım fonu katılma belgesi  </a:t>
            </a:r>
          </a:p>
          <a:p>
            <a:pPr lvl="2"/>
            <a:r>
              <a:rPr lang="tr-TR" dirty="0"/>
              <a:t>	</a:t>
            </a:r>
            <a:r>
              <a:rPr lang="tr-TR" dirty="0" smtClean="0"/>
              <a:t>		  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29795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Sistem 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4276" y="1501254"/>
            <a:ext cx="10565364" cy="4799185"/>
          </a:xfrm>
        </p:spPr>
        <p:txBody>
          <a:bodyPr>
            <a:normAutofit/>
          </a:bodyPr>
          <a:lstStyle/>
          <a:p>
            <a:r>
              <a:rPr lang="tr-TR" sz="3200" dirty="0" smtClean="0"/>
              <a:t>Finansal sistemi düzenleyen ve denetleyen kuruluşlar: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Bankacılık Düzenleme ve Denetleme Kurumu (BDDK)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Sermaye Piyasası Kurumu (SPK)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Hazine Müsteşarlığı  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585172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Sistem 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4276" y="1501254"/>
            <a:ext cx="10565364" cy="4799185"/>
          </a:xfrm>
        </p:spPr>
        <p:txBody>
          <a:bodyPr>
            <a:normAutofit/>
          </a:bodyPr>
          <a:lstStyle/>
          <a:p>
            <a:r>
              <a:rPr lang="tr-TR" sz="2800" dirty="0" smtClean="0"/>
              <a:t>Finansal Sistemi Düzenleyici Kurumların Denetledikleri Kuruluşlar: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BDDK: Bankalar/Finansal Kiralama Şirketleri</a:t>
            </a:r>
            <a:r>
              <a:rPr lang="tr-TR" sz="2800" dirty="0"/>
              <a:t> </a:t>
            </a:r>
            <a:r>
              <a:rPr lang="tr-TR" sz="2800" dirty="0" smtClean="0"/>
              <a:t>/</a:t>
            </a:r>
            <a:r>
              <a:rPr lang="tr-TR" sz="2800" dirty="0" err="1" smtClean="0"/>
              <a:t>Faktoring</a:t>
            </a:r>
            <a:r>
              <a:rPr lang="tr-TR" sz="2800" dirty="0" smtClean="0"/>
              <a:t> Şirketleri/ Tüketici finansman şirketleri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SPK: Yatırım fonları/ Yatırım ortaklıkları/ Özel emeklilik fonları/ Menkul kıymet aracı kuruluşları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Hazine Müsteşarlığı: Sigorta şirketleri </a:t>
            </a:r>
          </a:p>
        </p:txBody>
      </p:sp>
    </p:spTree>
    <p:extLst>
      <p:ext uri="{BB962C8B-B14F-4D97-AF65-F5344CB8AC3E}">
        <p14:creationId xmlns:p14="http://schemas.microsoft.com/office/powerpoint/2010/main" val="2558903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Sistem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09684" y="1569493"/>
            <a:ext cx="10619956" cy="4730946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chemeClr val="tx1"/>
                </a:solidFill>
              </a:rPr>
              <a:t>Öğrenme Amaçları :</a:t>
            </a:r>
          </a:p>
          <a:p>
            <a:pPr lvl="0">
              <a:buClr>
                <a:prstClr val="white"/>
              </a:buClr>
            </a:pPr>
            <a:r>
              <a:rPr lang="tr-TR" sz="3200" dirty="0" smtClean="0">
                <a:solidFill>
                  <a:schemeClr val="tx1"/>
                </a:solidFill>
              </a:rPr>
              <a:t>Bu derste, finansal sisteme ilişkin genel bir bakış niteliğinde bilgiler verilecektir. </a:t>
            </a:r>
            <a:r>
              <a:rPr lang="tr-TR" sz="3200" dirty="0">
                <a:solidFill>
                  <a:prstClr val="white"/>
                </a:solidFill>
              </a:rPr>
              <a:t>Bu çerçevede, finansal piyasalar, finansal aracılar, finansal araçlar tanıtılacaktır. </a:t>
            </a:r>
            <a:r>
              <a:rPr lang="tr-TR" sz="3200" dirty="0" smtClean="0">
                <a:solidFill>
                  <a:schemeClr val="tx1"/>
                </a:solidFill>
              </a:rPr>
              <a:t>Genel bir çerçevede finansal sistem, finansal sistemde faaliyet gösteren aktörler ve paranın finansal sistem içerisindeki yeri tartışılacaktır. </a:t>
            </a:r>
            <a:endParaRPr lang="tr-T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84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Sistem 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77922" y="1555845"/>
            <a:ext cx="10551717" cy="4744594"/>
          </a:xfrm>
        </p:spPr>
        <p:txBody>
          <a:bodyPr/>
          <a:lstStyle/>
          <a:p>
            <a:r>
              <a:rPr lang="tr-TR" sz="3200" dirty="0" smtClean="0">
                <a:solidFill>
                  <a:schemeClr val="tx1"/>
                </a:solidFill>
              </a:rPr>
              <a:t>İçerik:</a:t>
            </a:r>
          </a:p>
          <a:p>
            <a:r>
              <a:rPr lang="tr-TR" sz="3200" dirty="0" smtClean="0">
                <a:solidFill>
                  <a:schemeClr val="tx1"/>
                </a:solidFill>
              </a:rPr>
              <a:t>Finansal sisteme genel bir bakış</a:t>
            </a:r>
          </a:p>
          <a:p>
            <a:r>
              <a:rPr lang="tr-TR" sz="3200" dirty="0" smtClean="0">
                <a:solidFill>
                  <a:schemeClr val="tx1"/>
                </a:solidFill>
              </a:rPr>
              <a:t>Finansal sistem</a:t>
            </a:r>
          </a:p>
          <a:p>
            <a:r>
              <a:rPr lang="tr-TR" sz="3200" dirty="0" smtClean="0">
                <a:solidFill>
                  <a:schemeClr val="tx1"/>
                </a:solidFill>
              </a:rPr>
              <a:t>Finansal piyasalar</a:t>
            </a:r>
          </a:p>
          <a:p>
            <a:r>
              <a:rPr lang="tr-TR" sz="3200" dirty="0" smtClean="0">
                <a:solidFill>
                  <a:schemeClr val="tx1"/>
                </a:solidFill>
              </a:rPr>
              <a:t>Finansal aracılar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6776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/>
              <a:t>F</a:t>
            </a:r>
            <a:r>
              <a:rPr lang="tr-TR" cap="none" dirty="0" smtClean="0"/>
              <a:t>inansal Sistem 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668740" y="1610436"/>
            <a:ext cx="10660899" cy="4690003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chemeClr val="tx1"/>
                </a:solidFill>
              </a:rPr>
              <a:t>Finansal sistem: </a:t>
            </a:r>
          </a:p>
          <a:p>
            <a:endParaRPr lang="tr-TR" sz="3200" dirty="0" smtClean="0">
              <a:solidFill>
                <a:schemeClr val="tx1"/>
              </a:solidFill>
            </a:endParaRPr>
          </a:p>
          <a:p>
            <a:r>
              <a:rPr lang="tr-TR" sz="3200" dirty="0" smtClean="0">
                <a:solidFill>
                  <a:schemeClr val="tx1"/>
                </a:solidFill>
              </a:rPr>
              <a:t>Finansal sistem, tasarruf sahipleri ile fona ihtiyaç duyanları bir araya getiren sistemdir. </a:t>
            </a:r>
          </a:p>
          <a:p>
            <a:endParaRPr lang="tr-TR" sz="3200" dirty="0" smtClean="0">
              <a:solidFill>
                <a:schemeClr val="tx1"/>
              </a:solidFill>
            </a:endParaRPr>
          </a:p>
          <a:p>
            <a:r>
              <a:rPr lang="tr-TR" sz="3200" dirty="0" smtClean="0">
                <a:solidFill>
                  <a:schemeClr val="tx1"/>
                </a:solidFill>
              </a:rPr>
              <a:t>Fonların </a:t>
            </a:r>
            <a:r>
              <a:rPr lang="tr-TR" sz="3200" u="sng" dirty="0" smtClean="0">
                <a:solidFill>
                  <a:schemeClr val="tx1"/>
                </a:solidFill>
              </a:rPr>
              <a:t>tasarruf sahiplerinden fona ihtiyaç duyanlara </a:t>
            </a:r>
            <a:r>
              <a:rPr lang="tr-TR" sz="3200" dirty="0" smtClean="0">
                <a:solidFill>
                  <a:schemeClr val="tx1"/>
                </a:solidFill>
              </a:rPr>
              <a:t>aktarılmasını sağlayan sistemdir. </a:t>
            </a:r>
          </a:p>
          <a:p>
            <a:endParaRPr lang="tr-TR" sz="3200" dirty="0" smtClean="0">
              <a:solidFill>
                <a:schemeClr val="tx1"/>
              </a:solidFill>
            </a:endParaRPr>
          </a:p>
          <a:p>
            <a:endParaRPr lang="tr-TR" sz="3200" dirty="0" smtClean="0">
              <a:solidFill>
                <a:schemeClr val="tx1"/>
              </a:solidFill>
            </a:endParaRPr>
          </a:p>
          <a:p>
            <a:endParaRPr lang="tr-T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17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Sistem 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50627" y="1705970"/>
            <a:ext cx="10579013" cy="4594469"/>
          </a:xfrm>
        </p:spPr>
        <p:txBody>
          <a:bodyPr/>
          <a:lstStyle/>
          <a:p>
            <a:r>
              <a:rPr lang="tr-TR" sz="3200" dirty="0" smtClean="0">
                <a:solidFill>
                  <a:schemeClr val="tx1"/>
                </a:solidFill>
              </a:rPr>
              <a:t>Finansal sistem,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smtClean="0">
                <a:solidFill>
                  <a:schemeClr val="tx1"/>
                </a:solidFill>
              </a:rPr>
              <a:t>finansal piyasalar,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smtClean="0">
                <a:solidFill>
                  <a:schemeClr val="tx1"/>
                </a:solidFill>
              </a:rPr>
              <a:t>finansal aracılar,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smtClean="0">
                <a:solidFill>
                  <a:schemeClr val="tx1"/>
                </a:solidFill>
              </a:rPr>
              <a:t> bu faaliyetlerin gerçekleşmesini sağlayan idari ve hukuki kurallar bütünüdür.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8626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684211" y="0"/>
            <a:ext cx="8534400" cy="1507067"/>
          </a:xfrm>
        </p:spPr>
        <p:txBody>
          <a:bodyPr>
            <a:normAutofit/>
          </a:bodyPr>
          <a:lstStyle/>
          <a:p>
            <a:r>
              <a:rPr lang="tr-TR" cap="none" dirty="0" smtClean="0"/>
              <a:t>Finansal Sistem  </a:t>
            </a:r>
            <a:endParaRPr lang="tr-TR" cap="none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24903" y="1801504"/>
            <a:ext cx="4937655" cy="3946225"/>
          </a:xfrm>
        </p:spPr>
        <p:txBody>
          <a:bodyPr>
            <a:normAutofit fontScale="70000" lnSpcReduction="20000"/>
          </a:bodyPr>
          <a:lstStyle/>
          <a:p>
            <a:r>
              <a:rPr lang="tr-TR" sz="4500" dirty="0"/>
              <a:t>F</a:t>
            </a:r>
            <a:r>
              <a:rPr lang="tr-TR" sz="4500" dirty="0" smtClean="0"/>
              <a:t>on sahipleri (örnek)</a:t>
            </a:r>
          </a:p>
          <a:p>
            <a:r>
              <a:rPr lang="tr-TR" sz="4500" dirty="0" smtClean="0"/>
              <a:t> emekli olup emekli ikramiyesini değerlendirmek isteyenler</a:t>
            </a:r>
          </a:p>
          <a:p>
            <a:r>
              <a:rPr lang="tr-TR" sz="4500" dirty="0" smtClean="0"/>
              <a:t>Birikim sahipleri</a:t>
            </a:r>
          </a:p>
          <a:p>
            <a:r>
              <a:rPr lang="tr-TR" sz="4500" dirty="0"/>
              <a:t>B</a:t>
            </a:r>
            <a:r>
              <a:rPr lang="tr-TR" sz="4500" dirty="0" smtClean="0"/>
              <a:t>ireyler, şirketler, kamu kuruluşları. 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6012850" y="1801504"/>
            <a:ext cx="4934479" cy="3946225"/>
          </a:xfrm>
        </p:spPr>
        <p:txBody>
          <a:bodyPr>
            <a:normAutofit fontScale="70000" lnSpcReduction="20000"/>
          </a:bodyPr>
          <a:lstStyle/>
          <a:p>
            <a:r>
              <a:rPr lang="tr-TR" sz="4100" dirty="0" smtClean="0"/>
              <a:t>Fona ihtiyaç duyanlar (örnek)</a:t>
            </a:r>
          </a:p>
          <a:p>
            <a:r>
              <a:rPr lang="tr-TR" sz="4100" dirty="0" smtClean="0"/>
              <a:t>İyi bir fikri olduğuna inanan genç girişimci</a:t>
            </a:r>
          </a:p>
          <a:p>
            <a:r>
              <a:rPr lang="tr-TR" sz="4100" dirty="0" smtClean="0"/>
              <a:t>Yeni bir yatırım gerçekleştirecek olan bir şirket</a:t>
            </a:r>
          </a:p>
          <a:p>
            <a:r>
              <a:rPr lang="tr-TR" sz="4100" dirty="0" smtClean="0"/>
              <a:t>Devlet; altyapı yatırımı yapacak.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0628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684211" y="0"/>
            <a:ext cx="8534400" cy="1507067"/>
          </a:xfrm>
        </p:spPr>
        <p:txBody>
          <a:bodyPr>
            <a:normAutofit/>
          </a:bodyPr>
          <a:lstStyle/>
          <a:p>
            <a:r>
              <a:rPr lang="tr-TR" cap="none" dirty="0" smtClean="0"/>
              <a:t>Finansal Sistem  </a:t>
            </a:r>
            <a:endParaRPr lang="tr-TR" cap="none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24903" y="2132462"/>
            <a:ext cx="4937655" cy="3615267"/>
          </a:xfrm>
        </p:spPr>
        <p:txBody>
          <a:bodyPr/>
          <a:lstStyle/>
          <a:p>
            <a:r>
              <a:rPr lang="tr-TR" sz="3200" u="sng" dirty="0"/>
              <a:t>F</a:t>
            </a:r>
            <a:r>
              <a:rPr lang="tr-TR" sz="3200" u="sng" dirty="0" smtClean="0"/>
              <a:t>on sahipleri </a:t>
            </a:r>
          </a:p>
          <a:p>
            <a:r>
              <a:rPr lang="tr-TR" sz="3200" dirty="0" err="1" smtClean="0"/>
              <a:t>Hanehalkı</a:t>
            </a:r>
            <a:endParaRPr lang="tr-TR" sz="3200" dirty="0" smtClean="0"/>
          </a:p>
          <a:p>
            <a:r>
              <a:rPr lang="tr-TR" sz="3200" dirty="0" smtClean="0"/>
              <a:t>Firma</a:t>
            </a:r>
          </a:p>
          <a:p>
            <a:r>
              <a:rPr lang="tr-TR" sz="3200" dirty="0" smtClean="0"/>
              <a:t>Devlet</a:t>
            </a:r>
          </a:p>
          <a:p>
            <a:r>
              <a:rPr lang="tr-TR" sz="3200" dirty="0" smtClean="0"/>
              <a:t>Yabancılar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6012850" y="2132463"/>
            <a:ext cx="4934479" cy="3615266"/>
          </a:xfrm>
        </p:spPr>
        <p:txBody>
          <a:bodyPr/>
          <a:lstStyle/>
          <a:p>
            <a:r>
              <a:rPr lang="tr-TR" sz="3200" u="sng" dirty="0" smtClean="0"/>
              <a:t>Fona ihtiyaç duyanlar</a:t>
            </a:r>
          </a:p>
          <a:p>
            <a:r>
              <a:rPr lang="tr-TR" sz="3200" dirty="0" err="1" smtClean="0"/>
              <a:t>Hanehalkı</a:t>
            </a:r>
            <a:endParaRPr lang="tr-TR" sz="3200" dirty="0" smtClean="0"/>
          </a:p>
          <a:p>
            <a:r>
              <a:rPr lang="tr-TR" sz="3200" dirty="0" smtClean="0"/>
              <a:t>Firma</a:t>
            </a:r>
          </a:p>
          <a:p>
            <a:r>
              <a:rPr lang="tr-TR" sz="3200" dirty="0" smtClean="0"/>
              <a:t>Devlet</a:t>
            </a:r>
          </a:p>
          <a:p>
            <a:r>
              <a:rPr lang="tr-TR" sz="3200" dirty="0" smtClean="0"/>
              <a:t>Yabancılar 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3396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Sistem 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4276" y="1501254"/>
            <a:ext cx="10565364" cy="4799185"/>
          </a:xfrm>
        </p:spPr>
        <p:txBody>
          <a:bodyPr/>
          <a:lstStyle/>
          <a:p>
            <a:r>
              <a:rPr lang="tr-TR" sz="3200" dirty="0" smtClean="0">
                <a:solidFill>
                  <a:schemeClr val="tx1"/>
                </a:solidFill>
              </a:rPr>
              <a:t>Finansal sistemin aktörleri: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err="1" smtClean="0">
                <a:solidFill>
                  <a:schemeClr val="tx1"/>
                </a:solidFill>
              </a:rPr>
              <a:t>Hanehalkı</a:t>
            </a:r>
            <a:endParaRPr lang="tr-TR" sz="32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smtClean="0">
                <a:solidFill>
                  <a:schemeClr val="tx1"/>
                </a:solidFill>
              </a:rPr>
              <a:t>Firma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smtClean="0">
                <a:solidFill>
                  <a:schemeClr val="tx1"/>
                </a:solidFill>
              </a:rPr>
              <a:t>Devlet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smtClean="0">
                <a:solidFill>
                  <a:schemeClr val="tx1"/>
                </a:solidFill>
              </a:rPr>
              <a:t>Yabancılar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3200" dirty="0">
              <a:solidFill>
                <a:schemeClr val="tx1"/>
              </a:solidFill>
            </a:endParaRPr>
          </a:p>
          <a:p>
            <a:r>
              <a:rPr lang="tr-TR" sz="3200" u="sng" dirty="0" smtClean="0">
                <a:solidFill>
                  <a:schemeClr val="tx1"/>
                </a:solidFill>
              </a:rPr>
              <a:t>Hem fon sahibi hem fon arayışında olabilirler! </a:t>
            </a:r>
          </a:p>
          <a:p>
            <a:endParaRPr lang="tr-T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42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Sistem 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633046" y="1434904"/>
            <a:ext cx="10696593" cy="5219113"/>
          </a:xfrm>
        </p:spPr>
        <p:txBody>
          <a:bodyPr>
            <a:noAutofit/>
          </a:bodyPr>
          <a:lstStyle/>
          <a:p>
            <a:r>
              <a:rPr lang="tr-TR" sz="2800" dirty="0" smtClean="0"/>
              <a:t>Fon sahipleri / fon arz edenler:</a:t>
            </a:r>
          </a:p>
          <a:p>
            <a:r>
              <a:rPr lang="tr-TR" sz="2800" dirty="0" smtClean="0"/>
              <a:t>Gelirinin altında yaşama</a:t>
            </a:r>
          </a:p>
          <a:p>
            <a:r>
              <a:rPr lang="tr-TR" sz="2800" dirty="0" smtClean="0"/>
              <a:t>Tasarruf; yatırım araçlarında değerlendirme</a:t>
            </a:r>
          </a:p>
          <a:p>
            <a:r>
              <a:rPr lang="tr-TR" sz="2800" dirty="0" smtClean="0"/>
              <a:t>Bugünkü gelirden tasarruf </a:t>
            </a:r>
            <a:endParaRPr lang="tr-TR" sz="2800" dirty="0"/>
          </a:p>
          <a:p>
            <a:endParaRPr lang="tr-TR" sz="2800" dirty="0" smtClean="0"/>
          </a:p>
          <a:p>
            <a:r>
              <a:rPr lang="tr-TR" sz="2800" dirty="0" smtClean="0"/>
              <a:t>Fon talep edenler: </a:t>
            </a:r>
          </a:p>
          <a:p>
            <a:r>
              <a:rPr lang="tr-TR" sz="2800" dirty="0" smtClean="0"/>
              <a:t>Gelirinin üstünde yaşama</a:t>
            </a:r>
          </a:p>
          <a:p>
            <a:r>
              <a:rPr lang="tr-TR" sz="2800" dirty="0" smtClean="0"/>
              <a:t>Borçlanma; Menkul kıymet arzı </a:t>
            </a:r>
          </a:p>
          <a:p>
            <a:r>
              <a:rPr lang="tr-TR" sz="2800" dirty="0" smtClean="0"/>
              <a:t>Gelecekteki gelirden borçlanma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085154088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1561</TotalTime>
  <Words>584</Words>
  <Application>Microsoft Office PowerPoint</Application>
  <PresentationFormat>Widescreen</PresentationFormat>
  <Paragraphs>147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Century Gothic</vt:lpstr>
      <vt:lpstr>Wingdings 3</vt:lpstr>
      <vt:lpstr>Dilim</vt:lpstr>
      <vt:lpstr>Banka ve Mali Kuruluşlar: finansal sistem   </vt:lpstr>
      <vt:lpstr>Finansal Sistem</vt:lpstr>
      <vt:lpstr>Finansal Sistem  </vt:lpstr>
      <vt:lpstr>Finansal Sistem  </vt:lpstr>
      <vt:lpstr>Finansal Sistem  </vt:lpstr>
      <vt:lpstr>Finansal Sistem  </vt:lpstr>
      <vt:lpstr>Finansal Sistem  </vt:lpstr>
      <vt:lpstr>Finansal Sistem  </vt:lpstr>
      <vt:lpstr>Finansal Sistem  </vt:lpstr>
      <vt:lpstr>Finansal Sistem  </vt:lpstr>
      <vt:lpstr>Finansal Sistem  </vt:lpstr>
      <vt:lpstr>Finansal Sistem  </vt:lpstr>
      <vt:lpstr>Finansal Sistem  </vt:lpstr>
      <vt:lpstr>Finansal Sistem  </vt:lpstr>
      <vt:lpstr>Finansal Sistem  </vt:lpstr>
      <vt:lpstr>Finansal Sistem  </vt:lpstr>
      <vt:lpstr>Finansal Sistem  </vt:lpstr>
      <vt:lpstr>Finansal Sistem  </vt:lpstr>
      <vt:lpstr>Finansal Sistem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 ve Mali Kuruluşlar  </dc:title>
  <dc:creator>ÖZLEM GENÇ</dc:creator>
  <cp:lastModifiedBy>özlem genç</cp:lastModifiedBy>
  <cp:revision>29</cp:revision>
  <dcterms:created xsi:type="dcterms:W3CDTF">2018-01-25T11:32:33Z</dcterms:created>
  <dcterms:modified xsi:type="dcterms:W3CDTF">2018-02-04T21:48:29Z</dcterms:modified>
</cp:coreProperties>
</file>