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02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3" r:id="rId43"/>
    <p:sldId id="300" r:id="rId44"/>
    <p:sldId id="301" r:id="rId45"/>
    <p:sldId id="304" r:id="rId46"/>
    <p:sldId id="305" r:id="rId4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6" autoAdjust="0"/>
    <p:restoredTop sz="94280" autoAdjust="0"/>
  </p:normalViewPr>
  <p:slideViewPr>
    <p:cSldViewPr snapToGrid="0">
      <p:cViewPr varScale="1">
        <p:scale>
          <a:sx n="86" d="100"/>
          <a:sy n="86" d="100"/>
        </p:scale>
        <p:origin x="736" y="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78421-B494-44E1-AFD0-414702DDE082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2AAD1-A792-4392-8289-91CBBA955A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02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2AAD1-A792-4392-8289-91CBBA955AF8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69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08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08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378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339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021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412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72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853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23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337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571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74F2-29E9-4C36-9FCD-1F59A3EE54A3}" type="datetimeFigureOut">
              <a:rPr lang="tr-TR" smtClean="0"/>
              <a:t>20.03.2020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958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frm=1&amp;source=images&amp;cd=&amp;cad=rja&amp;uact=8&amp;ved=0CAcQjRw&amp;url=http://en.wikipedia.org/wiki/Hippocampus&amp;ei=o4KNVMCmHcy6UY28g8gN&amp;psig=AFQjCNFb7yeBl-RhpNBc8MWssFzLhYq0iA&amp;ust=1418646379298065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tr/url?sa=i&amp;rct=j&amp;q=&amp;esrc=s&amp;frm=1&amp;source=images&amp;cd=&amp;cad=rja&amp;uact=8&amp;ved=0CAcQjRw&amp;url=http://quantum-mind.co.uk/neural-convergence-points/&amp;ei=71iQVL2MC5DXaoCNgogB&amp;bvm=bv.81828268,d.d2s&amp;psig=AFQjCNHf-Gk3vtFuWYC6qdgvxtYD2iIYug&amp;ust=141883249012986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google.com.tr/url?sa=i&amp;rct=j&amp;q=&amp;esrc=s&amp;frm=1&amp;source=images&amp;cd=&amp;cad=rja&amp;uact=8&amp;ved=0CAcQjRw&amp;url=http://dik.ir/english/AdvSearch.aspx?query%3Dsystematic%20desensitization&amp;ei=QeKNVMj0JoLDOIyygegF&amp;psig=AFQjCNEzm81P3pL9NJJlIn8pbXKapMWO4Q&amp;ust=141867103642138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http://www.google.com.tr/url?sa=i&amp;rct=j&amp;q=&amp;esrc=s&amp;frm=1&amp;source=images&amp;cd=&amp;cad=rja&amp;uact=8&amp;ved=0CAcQjRw&amp;url=http://revisewithrachie.com/revision-sheets/abnormality/the-behaviourist-treatments-of-abnormality/&amp;ei=YOKNVJS7NYK3PYGJgdAO&amp;psig=AFQjCNEzm81P3pL9NJJlIn8pbXKapMWO4Q&amp;ust=141867103642138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google.com.tr/url?sa=i&amp;rct=j&amp;q=&amp;esrc=s&amp;frm=1&amp;source=images&amp;cd=&amp;cad=rja&amp;uact=8&amp;ved=0CAcQjRw&amp;url=http://www.dogaid.org.uk/how-we-do-it/4579357686&amp;ei=HgeOVJnpGMjzUsH4gUg&amp;bvm=bv.81828268,d.d24&amp;psig=AFQjCNHcJkcJdJskyrH4MMGloivGRfLwkg&amp;ust=141868041888297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frm=1&amp;source=images&amp;cd=&amp;cad=rja&amp;uact=8&amp;ved=0CAcQjRw&amp;url=http://dandradebehaviorism.weebly.com/john-watson.html&amp;ei=hMmNVNGlFYm2UfTWgJAK&amp;bvm=bv.81828268,d.d24&amp;psig=AFQjCNFzAbvIp-40OMHbDmARyR0DwgmYTw&amp;ust=1418664646061760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com.tr/url?sa=i&amp;rct=j&amp;q=&amp;esrc=s&amp;frm=1&amp;source=images&amp;cd=&amp;cad=rja&amp;uact=8&amp;ved=0CAcQjRw&amp;url=http://www.greatshakesdogtraining.com/pavlov-is-sitting-on-your-shoulder-bob-bailey/&amp;ei=fcSNVL3DJ4e9Uemdg7AM&amp;psig=AFQjCNGv8d2uStcYmDycYJ2i8UOl1SgF6g&amp;ust=141866328405909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com.tr/url?sa=i&amp;rct=j&amp;q=&amp;esrc=s&amp;frm=1&amp;source=images&amp;cd=&amp;cad=rja&amp;uact=8&amp;ved=0CAcQjRw&amp;url=http://www.simplypsychology.org/operant-conditioning.html&amp;ei=qdGNVPaeLsatUeWbgLAI&amp;bvm=bv.81828268,d.d24&amp;psig=AFQjCNGUVDU-rkN0jwtrGjYv6mRlB_iHTw&amp;ust=141866642022397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com.tr/url?sa=i&amp;rct=j&amp;q=&amp;esrc=s&amp;frm=1&amp;source=images&amp;cd=&amp;cad=rja&amp;uact=8&amp;ved=0CAcQjRw&amp;url=http://valentineonewallpaper.blogspot.com/2013/01/positive-reinforcement-dog-training.html&amp;ei=WdiNVNGSKYWxUeGjgPgG&amp;bvm=bv.81828268,d.d24&amp;psig=AFQjCNErzzAoBJM0HLTEZQ_8R9qe-q5YqA&amp;ust=141866847357319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hyperlink" Target="http://www.google.com.tr/url?sa=i&amp;rct=j&amp;q=&amp;esrc=s&amp;frm=1&amp;source=images&amp;cd=&amp;cad=rja&amp;uact=8&amp;ved=0CAcQjRw&amp;url=http://www.betterparenting.com/child-positive-reinforcement/&amp;ei=0NiNVNXjDci9UZnOgfgH&amp;bvm=bv.81828268,d.d24&amp;psig=AFQjCNFXYYwmbe04uIt8IS5lRpXqN2f3jA&amp;ust=1418668598232299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google.com.tr/url?sa=i&amp;rct=j&amp;q=&amp;esrc=s&amp;frm=1&amp;source=images&amp;cd=&amp;cad=rja&amp;uact=8&amp;ved=0CAcQjRw&amp;url=http://www.montrealdogblog.com/18794/choke-prong-collar-dog/&amp;ei=xdqNVNj9Esn8UtqnhJgE&amp;bvm=bv.81828268,d.d24&amp;psig=AFQjCNHKiwxpo0pJ9gd1JBbdxFswhHEXSQ&amp;ust=141866905546911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hyperlink" Target="http://www.google.com.tr/url?sa=i&amp;rct=j&amp;q=&amp;esrc=s&amp;frm=1&amp;source=images&amp;cd=&amp;cad=rja&amp;uact=8&amp;ved=0CAcQjRw&amp;url=http://kristinhricko.weebly.com/reinforcement-and-punishment.html&amp;ei=8dqNVPSfJYKtU5OkgcAG&amp;bvm=bv.81828268,d.d24&amp;psig=AFQjCNHWpwNdHveyQZwBxz_wK6xWTDnIeg&amp;ust=141866915022551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://www.google.com.tr/url?sa=i&amp;rct=j&amp;q=&amp;esrc=s&amp;frm=1&amp;source=images&amp;cd=&amp;cad=rja&amp;uact=8&amp;ved=0CAcQjRw&amp;url=http://www.wikihow.com/Discipline-a-Child&amp;ei=yNyNVO3kF8S6UfHqgaAL&amp;bvm=bv.81828268,d.d24&amp;psig=AFQjCNHtQ_otgzGasUMxe4lxSavwpZPu4g&amp;ust=14186696288198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rct=j&amp;q=&amp;esrc=s&amp;frm=1&amp;source=images&amp;cd=&amp;cad=rja&amp;uact=8&amp;ved=0CAcQjRw&amp;url=http://www.montrealdogblog.com/18794/choke-prong-collar-dog/&amp;ei=NtyNVJ2OKMnwUKGAgZAM&amp;bvm=bv.81828268,d.d24&amp;psig=AFQjCNHBfJbakliGi24JjCuOEfRd5w35nw&amp;ust=1418669435632457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www.google.com.tr/url?sa=i&amp;rct=j&amp;q=&amp;esrc=s&amp;frm=1&amp;source=images&amp;cd=&amp;cad=rja&amp;uact=8&amp;ved=0CAcQjRw&amp;url=http://nspt4kids.com/parenting/the-difference-between-positive-and-negative-punishment/&amp;ei=5tuNVLvxB4n4UomxgKAB&amp;bvm=bv.81828268,d.d24&amp;psig=AFQjCNFCnHklJLvveuDWepmatrqrlMObSg&amp;ust=1418669309595198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7120" y="3509963"/>
            <a:ext cx="4937760" cy="0"/>
          </a:xfrm>
          <a:prstGeom prst="line">
            <a:avLst/>
          </a:prstGeom>
          <a:ln w="22225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tr-TR" sz="5100" b="1">
                <a:latin typeface="Arial Narrow" panose="020B0606020202030204" pitchFamily="34" charset="0"/>
              </a:rPr>
              <a:t>LEARNING </a:t>
            </a:r>
            <a:br>
              <a:rPr lang="tr-TR" sz="5100" b="1">
                <a:latin typeface="Arial Narrow" panose="020B0606020202030204" pitchFamily="34" charset="0"/>
              </a:rPr>
            </a:br>
            <a:r>
              <a:rPr lang="tr-TR" sz="5100" b="1">
                <a:latin typeface="Arial Narrow" panose="020B0606020202030204" pitchFamily="34" charset="0"/>
              </a:rPr>
              <a:t>&amp; </a:t>
            </a:r>
            <a:br>
              <a:rPr lang="tr-TR" sz="5100" b="1">
                <a:latin typeface="Arial Narrow" panose="020B0606020202030204" pitchFamily="34" charset="0"/>
              </a:rPr>
            </a:br>
            <a:r>
              <a:rPr lang="tr-TR" sz="5100" b="1">
                <a:latin typeface="Arial Narrow" panose="020B0606020202030204" pitchFamily="34" charset="0"/>
              </a:rPr>
              <a:t>LEARNING THEORIES </a:t>
            </a:r>
            <a:br>
              <a:rPr lang="tr-TR" sz="5100" b="1">
                <a:latin typeface="Arial Narrow" panose="020B0606020202030204" pitchFamily="34" charset="0"/>
              </a:rPr>
            </a:br>
            <a:r>
              <a:rPr lang="tr-TR" sz="5100" b="1">
                <a:latin typeface="Arial Narrow" panose="020B0606020202030204" pitchFamily="34" charset="0"/>
              </a:rPr>
              <a:t>IN PRACTICE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tr-TR" b="1">
                <a:solidFill>
                  <a:schemeClr val="accent1"/>
                </a:solidFill>
                <a:latin typeface="Arial Narrow" panose="020B0606020202030204" pitchFamily="34" charset="0"/>
              </a:rPr>
              <a:t>Dr. Yasemin SALGIRLI DEMİRBAŞ</a:t>
            </a:r>
          </a:p>
          <a:p>
            <a:r>
              <a:rPr lang="tr-TR" b="1">
                <a:solidFill>
                  <a:schemeClr val="accent1"/>
                </a:solidFill>
                <a:latin typeface="Arial Narrow" panose="020B0606020202030204" pitchFamily="34" charset="0"/>
              </a:rPr>
              <a:t>Department of Physiology, Ankara University, Faculty of Veterinary Medicine</a:t>
            </a:r>
          </a:p>
        </p:txBody>
      </p:sp>
    </p:spTree>
    <p:extLst>
      <p:ext uri="{BB962C8B-B14F-4D97-AF65-F5344CB8AC3E}">
        <p14:creationId xmlns:p14="http://schemas.microsoft.com/office/powerpoint/2010/main" val="2801320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HIPPOCAMPUS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9170" y="1459865"/>
            <a:ext cx="10515600" cy="4351338"/>
          </a:xfrm>
        </p:spPr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neural center in limbic system that helps process </a:t>
            </a:r>
            <a:r>
              <a:rPr lang="tr-TR" altLang="en-US" dirty="0" err="1">
                <a:latin typeface="Arial Narrow" panose="020B0606020202030204" pitchFamily="34" charset="0"/>
              </a:rPr>
              <a:t>declarative</a:t>
            </a:r>
            <a:r>
              <a:rPr lang="en-US" altLang="en-US" dirty="0">
                <a:latin typeface="Arial Narrow" panose="020B0606020202030204" pitchFamily="34" charset="0"/>
              </a:rPr>
              <a:t> memories for storage</a:t>
            </a:r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4" name="Picture 10" descr="D:\Art\ch09\jpg\figure 09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17787"/>
            <a:ext cx="4648200" cy="36941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ippocampus_and_seahorse_croppe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69" y="2617786"/>
            <a:ext cx="5769907" cy="3694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6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LASHLEY ENGRAM (1944)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351338"/>
          </a:xfrm>
        </p:spPr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Lashley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trained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the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rats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solve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the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maze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altLang="en-US" dirty="0">
                <a:latin typeface="Arial Narrow" panose="020B0606020202030204" pitchFamily="34" charset="0"/>
              </a:rPr>
              <a:t>disrupted connections between two brain area’s or removed part of the brain</a:t>
            </a:r>
            <a:endParaRPr lang="tr-TR" altLang="en-US" dirty="0">
              <a:latin typeface="Arial Narrow" panose="020B0606020202030204" pitchFamily="34" charset="0"/>
            </a:endParaRPr>
          </a:p>
          <a:p>
            <a:r>
              <a:rPr lang="tr-TR" altLang="en-US" b="1" u="sng" dirty="0" err="1">
                <a:latin typeface="Arial Narrow" panose="020B0606020202030204" pitchFamily="34" charset="0"/>
              </a:rPr>
              <a:t>Results</a:t>
            </a:r>
            <a:r>
              <a:rPr lang="tr-TR" altLang="en-US" b="1" u="sng" dirty="0">
                <a:latin typeface="Arial Narrow" panose="020B060602020203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dirty="0">
                <a:latin typeface="Arial Narrow" panose="020B0606020202030204" pitchFamily="34" charset="0"/>
              </a:rPr>
              <a:t>Disrupted connections did not affect maze performance</a:t>
            </a:r>
            <a:endParaRPr lang="tr-TR" altLang="en-US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dirty="0">
                <a:latin typeface="Arial Narrow" panose="020B0606020202030204" pitchFamily="34" charset="0"/>
              </a:rPr>
              <a:t>Maze performance was only decreased when large amounts of brain were removed</a:t>
            </a:r>
            <a:endParaRPr lang="tr-TR" altLang="en-US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 err="1">
                <a:latin typeface="Arial Narrow" panose="020B0606020202030204" pitchFamily="34" charset="0"/>
              </a:rPr>
              <a:t>Conclusion</a:t>
            </a:r>
            <a:r>
              <a:rPr lang="tr-TR" b="1" dirty="0">
                <a:latin typeface="Arial Narrow" panose="020B0606020202030204" pitchFamily="34" charset="0"/>
              </a:rPr>
              <a:t>: </a:t>
            </a:r>
            <a:r>
              <a:rPr lang="en-US" b="1" dirty="0">
                <a:latin typeface="Arial Narrow" panose="020B0606020202030204" pitchFamily="34" charset="0"/>
              </a:rPr>
              <a:t>learning, and the retention of what had been learned, did not depend upon specific areas of the brain</a:t>
            </a:r>
            <a:endParaRPr lang="tr-TR" b="1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095" y="4881490"/>
            <a:ext cx="4373073" cy="150707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06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nint-06-00036-g00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83" y="69850"/>
            <a:ext cx="9371002" cy="6682641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649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TYPES OF LEARNING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 err="1">
                <a:latin typeface="Arial Narrow" panose="020B0606020202030204" pitchFamily="34" charset="0"/>
              </a:rPr>
              <a:t>Incidental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learning</a:t>
            </a:r>
            <a:r>
              <a:rPr lang="tr-TR" b="1" dirty="0">
                <a:latin typeface="Arial Narrow" panose="020B0606020202030204" pitchFamily="34" charset="0"/>
              </a:rPr>
              <a:t> (</a:t>
            </a:r>
            <a:r>
              <a:rPr lang="tr-TR" b="1" dirty="0" err="1">
                <a:latin typeface="Arial Narrow" panose="020B0606020202030204" pitchFamily="34" charset="0"/>
              </a:rPr>
              <a:t>Non-associative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learning</a:t>
            </a:r>
            <a:r>
              <a:rPr lang="tr-TR" b="1" dirty="0">
                <a:latin typeface="Arial Narrow" panose="020B0606020202030204" pitchFamily="34" charset="0"/>
              </a:rPr>
              <a:t>):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Behavior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change</a:t>
            </a:r>
            <a:r>
              <a:rPr lang="tr-TR" dirty="0">
                <a:latin typeface="Arial Narrow" panose="020B0606020202030204" pitchFamily="34" charset="0"/>
              </a:rPr>
              <a:t> is not </a:t>
            </a:r>
            <a:r>
              <a:rPr lang="tr-TR" dirty="0" err="1">
                <a:latin typeface="Arial Narrow" panose="020B0606020202030204" pitchFamily="34" charset="0"/>
              </a:rPr>
              <a:t>immediate</a:t>
            </a:r>
            <a:endParaRPr lang="tr-TR" dirty="0">
              <a:latin typeface="Arial Narrow" panose="020B0606020202030204" pitchFamily="34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altLang="tr-TR" u="sng" dirty="0">
                <a:latin typeface="Arial Narrow" panose="020B0606020202030204" pitchFamily="34" charset="0"/>
              </a:rPr>
              <a:t>Habituation, sensitization</a:t>
            </a:r>
            <a:endParaRPr lang="tr-TR" altLang="tr-TR" u="sng" dirty="0">
              <a:latin typeface="Arial Narrow" panose="020B0606020202030204" pitchFamily="34" charset="0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US" altLang="tr-TR" dirty="0">
              <a:latin typeface="Arial Narrow" panose="020B0606020202030204" pitchFamily="34" charset="0"/>
            </a:endParaRPr>
          </a:p>
          <a:p>
            <a:r>
              <a:rPr lang="tr-TR" b="1" dirty="0" err="1">
                <a:latin typeface="Arial Narrow" panose="020B0606020202030204" pitchFamily="34" charset="0"/>
              </a:rPr>
              <a:t>Reflex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learning</a:t>
            </a:r>
            <a:r>
              <a:rPr lang="tr-TR" b="1" dirty="0">
                <a:latin typeface="Arial Narrow" panose="020B0606020202030204" pitchFamily="34" charset="0"/>
              </a:rPr>
              <a:t> (</a:t>
            </a:r>
            <a:r>
              <a:rPr lang="tr-TR" b="1" dirty="0" err="1">
                <a:latin typeface="Arial Narrow" panose="020B0606020202030204" pitchFamily="34" charset="0"/>
              </a:rPr>
              <a:t>Associative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learning</a:t>
            </a:r>
            <a:r>
              <a:rPr lang="tr-TR" b="1" dirty="0">
                <a:latin typeface="Arial Narrow" panose="020B0606020202030204" pitchFamily="34" charset="0"/>
              </a:rPr>
              <a:t>)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Immediate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behavior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change</a:t>
            </a:r>
            <a:endParaRPr lang="tr-TR" dirty="0">
              <a:latin typeface="Arial Narrow" panose="020B0606020202030204" pitchFamily="34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tr-TR" u="sng" dirty="0">
                <a:latin typeface="Arial Narrow" panose="020B0606020202030204" pitchFamily="34" charset="0"/>
              </a:rPr>
              <a:t>Classical conditioning</a:t>
            </a:r>
          </a:p>
          <a:p>
            <a:pPr lvl="2">
              <a:spcBef>
                <a:spcPct val="20000"/>
              </a:spcBef>
            </a:pPr>
            <a:r>
              <a:rPr lang="en-US" altLang="tr-TR" dirty="0">
                <a:latin typeface="Arial Narrow" panose="020B0606020202030204" pitchFamily="34" charset="0"/>
              </a:rPr>
              <a:t>S-S learning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tr-TR" u="sng" dirty="0">
                <a:latin typeface="Arial Narrow" panose="020B0606020202030204" pitchFamily="34" charset="0"/>
              </a:rPr>
              <a:t> Operant Conditioning</a:t>
            </a:r>
          </a:p>
          <a:p>
            <a:pPr lvl="2">
              <a:spcBef>
                <a:spcPct val="20000"/>
              </a:spcBef>
            </a:pPr>
            <a:r>
              <a:rPr lang="en-US" altLang="tr-TR" dirty="0">
                <a:latin typeface="Arial Narrow" panose="020B0606020202030204" pitchFamily="34" charset="0"/>
              </a:rPr>
              <a:t>R-S learning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7139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Non-associative learning</a:t>
            </a:r>
            <a:br>
              <a:rPr lang="en-US" altLang="tr-TR" dirty="0">
                <a:latin typeface="Arial Narrow" panose="020B0606020202030204" pitchFamily="34" charset="0"/>
              </a:rPr>
            </a:b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1520" y="1381124"/>
            <a:ext cx="10622280" cy="5216623"/>
          </a:xfrm>
        </p:spPr>
        <p:txBody>
          <a:bodyPr>
            <a:normAutofit/>
          </a:bodyPr>
          <a:lstStyle/>
          <a:p>
            <a:r>
              <a:rPr lang="tr-TR" altLang="tr-TR" dirty="0" err="1">
                <a:latin typeface="Arial Narrow" panose="020B0606020202030204" pitchFamily="34" charset="0"/>
              </a:rPr>
              <a:t>Most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basic</a:t>
            </a:r>
            <a:r>
              <a:rPr lang="tr-TR" altLang="tr-TR" dirty="0">
                <a:latin typeface="Arial Narrow" panose="020B0606020202030204" pitchFamily="34" charset="0"/>
              </a:rPr>
              <a:t> form of </a:t>
            </a:r>
            <a:r>
              <a:rPr lang="tr-TR" altLang="tr-TR" dirty="0" err="1">
                <a:latin typeface="Arial Narrow" panose="020B0606020202030204" pitchFamily="34" charset="0"/>
              </a:rPr>
              <a:t>learning</a:t>
            </a:r>
            <a:br>
              <a:rPr lang="tr-TR" altLang="tr-TR" dirty="0">
                <a:latin typeface="Arial Narrow" panose="020B0606020202030204" pitchFamily="34" charset="0"/>
              </a:rPr>
            </a:b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b="1" dirty="0">
                <a:latin typeface="Arial Narrow" panose="020B0606020202030204" pitchFamily="34" charset="0"/>
              </a:rPr>
              <a:t>H</a:t>
            </a:r>
            <a:r>
              <a:rPr lang="en-US" altLang="tr-TR" b="1" dirty="0" err="1">
                <a:latin typeface="Arial Narrow" panose="020B0606020202030204" pitchFamily="34" charset="0"/>
              </a:rPr>
              <a:t>abituation</a:t>
            </a:r>
            <a:endParaRPr lang="en-US" altLang="tr-TR" b="1" dirty="0">
              <a:latin typeface="Arial Narrow" panose="020B0606020202030204" pitchFamily="34" charset="0"/>
            </a:endParaRPr>
          </a:p>
          <a:p>
            <a:pPr lvl="1"/>
            <a:r>
              <a:rPr lang="tr-TR" altLang="tr-TR" sz="2800" dirty="0" err="1">
                <a:latin typeface="Arial Narrow" panose="020B0606020202030204" pitchFamily="34" charset="0"/>
              </a:rPr>
              <a:t>Decrease</a:t>
            </a:r>
            <a:r>
              <a:rPr lang="tr-TR" altLang="tr-TR" sz="2800" dirty="0">
                <a:latin typeface="Arial Narrow" panose="020B0606020202030204" pitchFamily="34" charset="0"/>
              </a:rPr>
              <a:t> in </a:t>
            </a:r>
            <a:r>
              <a:rPr lang="tr-TR" altLang="tr-TR" sz="2800" dirty="0" err="1">
                <a:latin typeface="Arial Narrow" panose="020B0606020202030204" pitchFamily="34" charset="0"/>
              </a:rPr>
              <a:t>response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to</a:t>
            </a:r>
            <a:r>
              <a:rPr lang="tr-TR" altLang="tr-TR" sz="2800" dirty="0">
                <a:latin typeface="Arial Narrow" panose="020B0606020202030204" pitchFamily="34" charset="0"/>
              </a:rPr>
              <a:t> a (</a:t>
            </a:r>
            <a:r>
              <a:rPr lang="tr-TR" altLang="tr-TR" sz="2800" dirty="0" err="1">
                <a:latin typeface="Arial Narrow" panose="020B0606020202030204" pitchFamily="34" charset="0"/>
              </a:rPr>
              <a:t>benign</a:t>
            </a:r>
            <a:r>
              <a:rPr lang="tr-TR" altLang="tr-TR" sz="2800" dirty="0">
                <a:latin typeface="Arial Narrow" panose="020B0606020202030204" pitchFamily="34" charset="0"/>
              </a:rPr>
              <a:t>) </a:t>
            </a:r>
            <a:r>
              <a:rPr lang="tr-TR" altLang="tr-TR" sz="2800" dirty="0" err="1">
                <a:latin typeface="Arial Narrow" panose="020B0606020202030204" pitchFamily="34" charset="0"/>
              </a:rPr>
              <a:t>stimulus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after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repeated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exposure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to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that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stimuli</a:t>
            </a:r>
            <a:endParaRPr lang="en-US" altLang="tr-TR" sz="2800" dirty="0">
              <a:latin typeface="Arial Narrow" panose="020B0606020202030204" pitchFamily="34" charset="0"/>
            </a:endParaRPr>
          </a:p>
          <a:p>
            <a:pPr lvl="1"/>
            <a:r>
              <a:rPr lang="en-US" altLang="tr-TR" sz="2800" dirty="0">
                <a:latin typeface="Arial Narrow" panose="020B0606020202030204" pitchFamily="34" charset="0"/>
              </a:rPr>
              <a:t>generally neutral, non-noxious </a:t>
            </a:r>
            <a:r>
              <a:rPr lang="en-US" altLang="tr-TR" sz="2800" dirty="0" err="1">
                <a:latin typeface="Arial Narrow" panose="020B0606020202030204" pitchFamily="34" charset="0"/>
              </a:rPr>
              <a:t>stimul</a:t>
            </a:r>
            <a:r>
              <a:rPr lang="tr-TR" altLang="tr-TR" sz="2800" dirty="0">
                <a:latin typeface="Arial Narrow" panose="020B0606020202030204" pitchFamily="34" charset="0"/>
              </a:rPr>
              <a:t>i</a:t>
            </a:r>
          </a:p>
          <a:p>
            <a:pPr marL="457200" lvl="1" indent="0">
              <a:buNone/>
            </a:pPr>
            <a:endParaRPr lang="tr-TR" altLang="tr-TR" sz="4000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509" y="3995225"/>
            <a:ext cx="6679232" cy="270803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632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Non-associative learning</a:t>
            </a:r>
            <a:br>
              <a:rPr lang="en-US" altLang="tr-TR" dirty="0">
                <a:latin typeface="Arial Narrow" panose="020B0606020202030204" pitchFamily="34" charset="0"/>
              </a:rPr>
            </a:b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1520" y="1381124"/>
            <a:ext cx="10622280" cy="521662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tr-TR" altLang="tr-TR" sz="2800" b="1" dirty="0">
                <a:latin typeface="Arial Narrow" panose="020B0606020202030204" pitchFamily="34" charset="0"/>
              </a:rPr>
              <a:t>S</a:t>
            </a:r>
            <a:r>
              <a:rPr lang="en-US" altLang="tr-TR" sz="2800" b="1" dirty="0" err="1">
                <a:latin typeface="Arial Narrow" panose="020B0606020202030204" pitchFamily="34" charset="0"/>
              </a:rPr>
              <a:t>ensitization</a:t>
            </a:r>
            <a:endParaRPr lang="en-US" altLang="tr-TR" sz="2800" b="1" dirty="0">
              <a:latin typeface="Arial Narrow" panose="020B0606020202030204" pitchFamily="34" charset="0"/>
            </a:endParaRPr>
          </a:p>
          <a:p>
            <a:pPr lvl="2"/>
            <a:r>
              <a:rPr lang="tr-TR" altLang="tr-TR" sz="2800" dirty="0" err="1">
                <a:latin typeface="Arial Narrow" panose="020B0606020202030204" pitchFamily="34" charset="0"/>
              </a:rPr>
              <a:t>Decrease</a:t>
            </a:r>
            <a:r>
              <a:rPr lang="tr-TR" altLang="tr-TR" sz="2800" dirty="0">
                <a:latin typeface="Arial Narrow" panose="020B0606020202030204" pitchFamily="34" charset="0"/>
              </a:rPr>
              <a:t> in </a:t>
            </a:r>
            <a:r>
              <a:rPr lang="tr-TR" altLang="tr-TR" sz="2800" dirty="0" err="1">
                <a:latin typeface="Arial Narrow" panose="020B0606020202030204" pitchFamily="34" charset="0"/>
              </a:rPr>
              <a:t>response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to</a:t>
            </a:r>
            <a:r>
              <a:rPr lang="tr-TR" altLang="tr-TR" sz="2800" dirty="0">
                <a:latin typeface="Arial Narrow" panose="020B0606020202030204" pitchFamily="34" charset="0"/>
              </a:rPr>
              <a:t> a (</a:t>
            </a:r>
            <a:r>
              <a:rPr lang="tr-TR" altLang="tr-TR" sz="2800" dirty="0" err="1">
                <a:latin typeface="Arial Narrow" panose="020B0606020202030204" pitchFamily="34" charset="0"/>
              </a:rPr>
              <a:t>hedonic</a:t>
            </a:r>
            <a:r>
              <a:rPr lang="tr-TR" altLang="tr-TR" sz="2800" dirty="0">
                <a:latin typeface="Arial Narrow" panose="020B0606020202030204" pitchFamily="34" charset="0"/>
              </a:rPr>
              <a:t>) </a:t>
            </a:r>
            <a:r>
              <a:rPr lang="tr-TR" altLang="tr-TR" sz="2800" dirty="0" err="1">
                <a:latin typeface="Arial Narrow" panose="020B0606020202030204" pitchFamily="34" charset="0"/>
              </a:rPr>
              <a:t>stimulus</a:t>
            </a:r>
            <a:r>
              <a:rPr lang="tr-TR" altLang="tr-TR" sz="2800" dirty="0">
                <a:latin typeface="Arial Narrow" panose="020B0606020202030204" pitchFamily="34" charset="0"/>
              </a:rPr>
              <a:t> (</a:t>
            </a:r>
            <a:r>
              <a:rPr lang="tr-TR" altLang="tr-TR" sz="2800" dirty="0" err="1">
                <a:latin typeface="Arial Narrow" panose="020B0606020202030204" pitchFamily="34" charset="0"/>
              </a:rPr>
              <a:t>pain</a:t>
            </a:r>
            <a:r>
              <a:rPr lang="tr-TR" altLang="tr-TR" sz="2800" dirty="0">
                <a:latin typeface="Arial Narrow" panose="020B0606020202030204" pitchFamily="34" charset="0"/>
              </a:rPr>
              <a:t>/</a:t>
            </a:r>
            <a:r>
              <a:rPr lang="tr-TR" altLang="tr-TR" sz="2800" dirty="0" err="1">
                <a:latin typeface="Arial Narrow" panose="020B0606020202030204" pitchFamily="34" charset="0"/>
              </a:rPr>
              <a:t>joy</a:t>
            </a:r>
            <a:r>
              <a:rPr lang="tr-TR" altLang="tr-TR" sz="2800" dirty="0">
                <a:latin typeface="Arial Narrow" panose="020B0606020202030204" pitchFamily="34" charset="0"/>
              </a:rPr>
              <a:t>)  </a:t>
            </a:r>
            <a:r>
              <a:rPr lang="tr-TR" altLang="tr-TR" sz="2800" dirty="0" err="1">
                <a:latin typeface="Arial Narrow" panose="020B0606020202030204" pitchFamily="34" charset="0"/>
              </a:rPr>
              <a:t>after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repeated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exposure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to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that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stimuli</a:t>
            </a:r>
            <a:endParaRPr lang="en-US" altLang="tr-TR" sz="2800" dirty="0">
              <a:latin typeface="Arial Narrow" panose="020B0606020202030204" pitchFamily="34" charset="0"/>
            </a:endParaRPr>
          </a:p>
          <a:p>
            <a:pPr lvl="2"/>
            <a:r>
              <a:rPr lang="en-US" altLang="tr-TR" sz="2800" dirty="0">
                <a:latin typeface="Arial Narrow" panose="020B0606020202030204" pitchFamily="34" charset="0"/>
              </a:rPr>
              <a:t>strong hedonic valence (+ or -)</a:t>
            </a:r>
          </a:p>
          <a:p>
            <a:pPr lvl="2"/>
            <a:r>
              <a:rPr lang="en-US" altLang="tr-TR" sz="2800" dirty="0">
                <a:latin typeface="Arial Narrow" panose="020B0606020202030204" pitchFamily="34" charset="0"/>
              </a:rPr>
              <a:t>also refers to augmentation of responding following exposure to a second stimulus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893" y="4062206"/>
            <a:ext cx="3800475" cy="253554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255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BASIS OF HABITUATION</a:t>
            </a:r>
            <a:br>
              <a:rPr lang="tr-TR" b="1" dirty="0">
                <a:latin typeface="Arial Narrow" panose="020B0606020202030204" pitchFamily="34" charset="0"/>
              </a:rPr>
            </a:br>
            <a:r>
              <a:rPr lang="tr-TR" sz="3600" b="1" dirty="0">
                <a:latin typeface="Arial Narrow" panose="020B0606020202030204" pitchFamily="34" charset="0"/>
              </a:rPr>
              <a:t>(</a:t>
            </a:r>
            <a:r>
              <a:rPr lang="tr-TR" sz="3600" b="1" dirty="0" err="1">
                <a:latin typeface="Arial Narrow" panose="020B0606020202030204" pitchFamily="34" charset="0"/>
              </a:rPr>
              <a:t>Squire</a:t>
            </a:r>
            <a:r>
              <a:rPr lang="tr-TR" sz="3600" b="1" dirty="0">
                <a:latin typeface="Arial Narrow" panose="020B0606020202030204" pitchFamily="34" charset="0"/>
              </a:rPr>
              <a:t> &amp; </a:t>
            </a:r>
            <a:r>
              <a:rPr lang="tr-TR" sz="3600" b="1" dirty="0" err="1">
                <a:latin typeface="Arial Narrow" panose="020B0606020202030204" pitchFamily="34" charset="0"/>
              </a:rPr>
              <a:t>Kandel</a:t>
            </a:r>
            <a:r>
              <a:rPr lang="tr-TR" sz="3600" b="1" dirty="0">
                <a:latin typeface="Arial Narrow" panose="020B0606020202030204" pitchFamily="34" charset="0"/>
              </a:rPr>
              <a:t>, 1999)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Repeated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stimulus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Inactivation</a:t>
            </a:r>
            <a:r>
              <a:rPr lang="tr-TR" dirty="0">
                <a:latin typeface="Arial Narrow" panose="020B0606020202030204" pitchFamily="34" charset="0"/>
              </a:rPr>
              <a:t> of </a:t>
            </a:r>
            <a:r>
              <a:rPr lang="tr-TR" dirty="0" err="1">
                <a:latin typeface="Arial Narrow" panose="020B0606020202030204" pitchFamily="34" charset="0"/>
              </a:rPr>
              <a:t>Ca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influx</a:t>
            </a:r>
            <a:r>
              <a:rPr lang="tr-TR" dirty="0">
                <a:latin typeface="Arial Narrow" panose="020B0606020202030204" pitchFamily="34" charset="0"/>
              </a:rPr>
              <a:t> at </a:t>
            </a:r>
            <a:r>
              <a:rPr lang="tr-TR" dirty="0" err="1">
                <a:latin typeface="Arial Narrow" panose="020B0606020202030204" pitchFamily="34" charset="0"/>
              </a:rPr>
              <a:t>axon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endings</a:t>
            </a:r>
            <a:endParaRPr lang="tr-TR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Decreased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neurotransmitter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release</a:t>
            </a:r>
            <a:r>
              <a:rPr lang="tr-TR" dirty="0">
                <a:latin typeface="Arial Narrow" panose="020B0606020202030204" pitchFamily="34" charset="0"/>
              </a:rPr>
              <a:t> in </a:t>
            </a:r>
            <a:r>
              <a:rPr lang="tr-TR" dirty="0" err="1">
                <a:latin typeface="Arial Narrow" panose="020B0606020202030204" pitchFamily="34" charset="0"/>
              </a:rPr>
              <a:t>synapsis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27" y="4659183"/>
            <a:ext cx="2463669" cy="20166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şağı Ok 4"/>
          <p:cNvSpPr/>
          <p:nvPr/>
        </p:nvSpPr>
        <p:spPr>
          <a:xfrm>
            <a:off x="2405575" y="2447778"/>
            <a:ext cx="520505" cy="450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Aşağı Ok 5"/>
          <p:cNvSpPr/>
          <p:nvPr/>
        </p:nvSpPr>
        <p:spPr>
          <a:xfrm>
            <a:off x="2405575" y="3396797"/>
            <a:ext cx="520505" cy="450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780" y="1347164"/>
            <a:ext cx="4076700" cy="470535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789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BASIS OF SENSITIZATION</a:t>
            </a:r>
            <a:br>
              <a:rPr lang="tr-TR" b="1" dirty="0">
                <a:latin typeface="Arial Narrow" panose="020B0606020202030204" pitchFamily="34" charset="0"/>
              </a:rPr>
            </a:br>
            <a:r>
              <a:rPr lang="tr-TR" b="1" dirty="0">
                <a:latin typeface="Arial Narrow" panose="020B0606020202030204" pitchFamily="34" charset="0"/>
              </a:rPr>
              <a:t>(</a:t>
            </a:r>
            <a:r>
              <a:rPr lang="tr-TR" b="1" dirty="0" err="1">
                <a:latin typeface="Arial Narrow" panose="020B0606020202030204" pitchFamily="34" charset="0"/>
              </a:rPr>
              <a:t>Squire</a:t>
            </a:r>
            <a:r>
              <a:rPr lang="tr-TR" b="1" dirty="0">
                <a:latin typeface="Arial Narrow" panose="020B0606020202030204" pitchFamily="34" charset="0"/>
              </a:rPr>
              <a:t> &amp; </a:t>
            </a:r>
            <a:r>
              <a:rPr lang="tr-TR" b="1" dirty="0" err="1">
                <a:latin typeface="Arial Narrow" panose="020B0606020202030204" pitchFamily="34" charset="0"/>
              </a:rPr>
              <a:t>Kandel</a:t>
            </a:r>
            <a:r>
              <a:rPr lang="tr-TR" b="1" dirty="0">
                <a:latin typeface="Arial Narrow" panose="020B0606020202030204" pitchFamily="34" charset="0"/>
              </a:rPr>
              <a:t>, 1999)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6913098" cy="4743987"/>
          </a:xfrm>
        </p:spPr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Repeated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exposure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Modulatory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interneuron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releases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serotonin</a:t>
            </a:r>
            <a:r>
              <a:rPr lang="tr-TR" dirty="0">
                <a:latin typeface="Arial Narrow" panose="020B060602020203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Presynaptic</a:t>
            </a:r>
            <a:r>
              <a:rPr lang="tr-TR" dirty="0">
                <a:latin typeface="Arial Narrow" panose="020B0606020202030204" pitchFamily="34" charset="0"/>
              </a:rPr>
              <a:t> K+ </a:t>
            </a:r>
            <a:r>
              <a:rPr lang="tr-TR" dirty="0" err="1">
                <a:latin typeface="Arial Narrow" panose="020B0606020202030204" pitchFamily="34" charset="0"/>
              </a:rPr>
              <a:t>channel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blocked</a:t>
            </a:r>
            <a:r>
              <a:rPr lang="tr-TR" dirty="0">
                <a:latin typeface="Arial Narrow" panose="020B0606020202030204" pitchFamily="34" charset="0"/>
              </a:rPr>
              <a:t>, Action </a:t>
            </a:r>
            <a:r>
              <a:rPr lang="tr-TR" dirty="0" err="1">
                <a:latin typeface="Arial Narrow" panose="020B0606020202030204" pitchFamily="34" charset="0"/>
              </a:rPr>
              <a:t>Potential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prolonged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>
                <a:latin typeface="Arial Narrow" panose="020B0606020202030204" pitchFamily="34" charset="0"/>
              </a:rPr>
              <a:t>CA++ </a:t>
            </a:r>
            <a:r>
              <a:rPr lang="tr-TR" dirty="0" err="1">
                <a:latin typeface="Arial Narrow" panose="020B0606020202030204" pitchFamily="34" charset="0"/>
              </a:rPr>
              <a:t>channels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open</a:t>
            </a:r>
            <a:r>
              <a:rPr lang="tr-TR" dirty="0">
                <a:latin typeface="Arial Narrow" panose="020B0606020202030204" pitchFamily="34" charset="0"/>
              </a:rPr>
              <a:t>, </a:t>
            </a: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Ca</a:t>
            </a:r>
            <a:r>
              <a:rPr lang="tr-TR" dirty="0">
                <a:latin typeface="Arial Narrow" panose="020B0606020202030204" pitchFamily="34" charset="0"/>
              </a:rPr>
              <a:t>++ in </a:t>
            </a:r>
            <a:r>
              <a:rPr lang="tr-TR" dirty="0" err="1">
                <a:latin typeface="Arial Narrow" panose="020B0606020202030204" pitchFamily="34" charset="0"/>
              </a:rPr>
              <a:t>presynaptic</a:t>
            </a:r>
            <a:r>
              <a:rPr lang="tr-TR" dirty="0">
                <a:latin typeface="Arial Narrow" panose="020B060602020203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neurotransmitter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AP </a:t>
            </a:r>
            <a:r>
              <a:rPr lang="tr-TR" dirty="0" err="1">
                <a:latin typeface="Arial Narrow" panose="020B0606020202030204" pitchFamily="34" charset="0"/>
              </a:rPr>
              <a:t>from</a:t>
            </a:r>
            <a:r>
              <a:rPr lang="tr-TR" dirty="0">
                <a:latin typeface="Arial Narrow" panose="020B0606020202030204" pitchFamily="34" charset="0"/>
              </a:rPr>
              <a:t> motor </a:t>
            </a:r>
            <a:r>
              <a:rPr lang="tr-TR" dirty="0" err="1">
                <a:latin typeface="Arial Narrow" panose="020B0606020202030204" pitchFamily="34" charset="0"/>
              </a:rPr>
              <a:t>neuron</a:t>
            </a:r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849" y="1485594"/>
            <a:ext cx="4891954" cy="508401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37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NON-ASSOCIATIVE LEARNING IN PRACTICE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Habituation</a:t>
            </a:r>
            <a:r>
              <a:rPr lang="tr-TR" dirty="0">
                <a:latin typeface="Arial Narrow" panose="020B0606020202030204" pitchFamily="34" charset="0"/>
              </a:rPr>
              <a:t> is </a:t>
            </a:r>
            <a:r>
              <a:rPr lang="en-US" dirty="0">
                <a:latin typeface="Arial Narrow" panose="020B0606020202030204" pitchFamily="34" charset="0"/>
              </a:rPr>
              <a:t>used in puppy socialization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 the puppy is repeatedly exposed to novel experiences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The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puppy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learns that they’re “no big deal”</a:t>
            </a:r>
            <a:endParaRPr lang="tr-TR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10" y="3587547"/>
            <a:ext cx="4557179" cy="299512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476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b="1" dirty="0">
                <a:latin typeface="Arial Narrow" panose="020B0606020202030204" pitchFamily="34" charset="0"/>
              </a:rPr>
            </a:br>
            <a:r>
              <a:rPr lang="tr-TR" sz="3100" b="1" dirty="0" err="1">
                <a:latin typeface="Arial Narrow" panose="020B0606020202030204" pitchFamily="34" charset="0"/>
              </a:rPr>
              <a:t>Systematic</a:t>
            </a:r>
            <a:r>
              <a:rPr lang="tr-TR" sz="3100" b="1" dirty="0">
                <a:latin typeface="Arial Narrow" panose="020B0606020202030204" pitchFamily="34" charset="0"/>
              </a:rPr>
              <a:t> </a:t>
            </a:r>
            <a:r>
              <a:rPr lang="tr-TR" sz="3100" b="1" dirty="0" err="1">
                <a:latin typeface="Arial Narrow" panose="020B0606020202030204" pitchFamily="34" charset="0"/>
              </a:rPr>
              <a:t>desensitization</a:t>
            </a:r>
            <a:r>
              <a:rPr lang="tr-TR" sz="3100" b="1" dirty="0">
                <a:latin typeface="Arial Narrow" panose="020B0606020202030204" pitchFamily="34" charset="0"/>
              </a:rPr>
              <a:t>: </a:t>
            </a:r>
            <a:r>
              <a:rPr lang="en-US" sz="3100" dirty="0">
                <a:latin typeface="Arial Narrow" panose="020B0606020202030204" pitchFamily="34" charset="0"/>
              </a:rPr>
              <a:t>structured plan based on the process of making a dog less sensitive to a stimulus</a:t>
            </a:r>
            <a:endParaRPr lang="tr-TR" sz="31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5" descr="Systematic-desensitization-infographic-1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5" y="2718353"/>
            <a:ext cx="5079365" cy="397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ystematic-desensitisati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199" y="3829791"/>
            <a:ext cx="4091940" cy="28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13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WHAT IS LEARNING?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sz="3200" dirty="0">
                <a:latin typeface="Arial Narrow" panose="020B0606020202030204" pitchFamily="34" charset="0"/>
              </a:rPr>
              <a:t>R</a:t>
            </a:r>
            <a:r>
              <a:rPr lang="en-US" altLang="tr-TR" sz="3200" dirty="0" err="1">
                <a:latin typeface="Arial Narrow" panose="020B0606020202030204" pitchFamily="34" charset="0"/>
              </a:rPr>
              <a:t>elatively</a:t>
            </a:r>
            <a:r>
              <a:rPr lang="en-US" altLang="tr-TR" sz="3200" dirty="0">
                <a:latin typeface="Arial Narrow" panose="020B0606020202030204" pitchFamily="34" charset="0"/>
              </a:rPr>
              <a:t> permanent change in behavior</a:t>
            </a:r>
            <a:r>
              <a:rPr lang="tr-TR" altLang="tr-TR" sz="3200" dirty="0">
                <a:latin typeface="Arial Narrow" panose="020B0606020202030204" pitchFamily="34" charset="0"/>
              </a:rPr>
              <a:t> </a:t>
            </a:r>
            <a:r>
              <a:rPr lang="en-US" altLang="tr-TR" sz="3200" dirty="0">
                <a:latin typeface="Arial Narrow" panose="020B0606020202030204" pitchFamily="34" charset="0"/>
              </a:rPr>
              <a:t>as a </a:t>
            </a:r>
            <a:r>
              <a:rPr lang="tr-TR" altLang="tr-TR" sz="3200" dirty="0" err="1">
                <a:latin typeface="Arial Narrow" panose="020B0606020202030204" pitchFamily="34" charset="0"/>
              </a:rPr>
              <a:t>result</a:t>
            </a:r>
            <a:r>
              <a:rPr lang="en-US" altLang="tr-TR" sz="3200" dirty="0">
                <a:latin typeface="Arial Narrow" panose="020B0606020202030204" pitchFamily="34" charset="0"/>
              </a:rPr>
              <a:t> </a:t>
            </a:r>
            <a:r>
              <a:rPr lang="tr-TR" altLang="tr-TR" sz="3200" dirty="0">
                <a:latin typeface="Arial Narrow" panose="020B0606020202030204" pitchFamily="34" charset="0"/>
              </a:rPr>
              <a:t>of </a:t>
            </a:r>
            <a:r>
              <a:rPr lang="en-US" altLang="tr-TR" sz="3200" dirty="0">
                <a:latin typeface="Arial Narrow" panose="020B0606020202030204" pitchFamily="34" charset="0"/>
              </a:rPr>
              <a:t>experience</a:t>
            </a:r>
            <a:endParaRPr lang="tr-TR" altLang="tr-TR" sz="3200" dirty="0">
              <a:latin typeface="Arial Narrow" panose="020B0606020202030204" pitchFamily="34" charset="0"/>
            </a:endParaRPr>
          </a:p>
          <a:p>
            <a:pPr algn="just"/>
            <a:r>
              <a:rPr lang="tr-TR" sz="3200" dirty="0" err="1">
                <a:latin typeface="Arial Narrow" panose="020B0606020202030204" pitchFamily="34" charset="0"/>
              </a:rPr>
              <a:t>Alteration</a:t>
            </a:r>
            <a:r>
              <a:rPr lang="tr-TR" sz="3200" dirty="0">
                <a:latin typeface="Arial Narrow" panose="020B0606020202030204" pitchFamily="34" charset="0"/>
              </a:rPr>
              <a:t> of </a:t>
            </a:r>
            <a:r>
              <a:rPr lang="en-US" sz="3200" dirty="0" err="1">
                <a:latin typeface="Arial Narrow" panose="020B0606020202030204" pitchFamily="34" charset="0"/>
              </a:rPr>
              <a:t>neur</a:t>
            </a:r>
            <a:r>
              <a:rPr lang="tr-TR" sz="3200" dirty="0">
                <a:latin typeface="Arial Narrow" panose="020B0606020202030204" pitchFamily="34" charset="0"/>
              </a:rPr>
              <a:t>al </a:t>
            </a:r>
            <a:r>
              <a:rPr lang="tr-TR" sz="3200" dirty="0" err="1">
                <a:latin typeface="Arial Narrow" panose="020B0606020202030204" pitchFamily="34" charset="0"/>
              </a:rPr>
              <a:t>system</a:t>
            </a:r>
            <a:r>
              <a:rPr lang="en-US" sz="3200" dirty="0">
                <a:latin typeface="Arial Narrow" panose="020B0606020202030204" pitchFamily="34" charset="0"/>
              </a:rPr>
              <a:t> structure</a:t>
            </a:r>
            <a:r>
              <a:rPr lang="tr-TR" sz="3200" dirty="0">
                <a:latin typeface="Arial Narrow" panose="020B0606020202030204" pitchFamily="34" charset="0"/>
              </a:rPr>
              <a:t>/</a:t>
            </a:r>
            <a:r>
              <a:rPr lang="en-US" sz="3200" dirty="0">
                <a:latin typeface="Arial Narrow" panose="020B0606020202030204" pitchFamily="34" charset="0"/>
              </a:rPr>
              <a:t>action </a:t>
            </a:r>
            <a:r>
              <a:rPr lang="tr-TR" sz="3200" dirty="0" err="1">
                <a:latin typeface="Arial Narrow" panose="020B0606020202030204" pitchFamily="34" charset="0"/>
              </a:rPr>
              <a:t>to</a:t>
            </a:r>
            <a:r>
              <a:rPr lang="tr-TR" sz="3200" dirty="0">
                <a:latin typeface="Arial Narrow" panose="020B0606020202030204" pitchFamily="34" charset="0"/>
              </a:rPr>
              <a:t> </a:t>
            </a:r>
            <a:r>
              <a:rPr lang="en-US" sz="3200" dirty="0">
                <a:latin typeface="Arial Narrow" panose="020B0606020202030204" pitchFamily="34" charset="0"/>
              </a:rPr>
              <a:t>hold information in Long Term Memory</a:t>
            </a:r>
            <a:endParaRPr lang="tr-TR" sz="3200" dirty="0">
              <a:latin typeface="Arial Narrow" panose="020B060602020203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38055"/>
            <a:ext cx="4974772" cy="3316515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528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ASSOCIATIVE LEARNING</a:t>
            </a:r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838200" y="1498600"/>
            <a:ext cx="10515600" cy="4678363"/>
          </a:xfrm>
        </p:spPr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Classical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conditioning</a:t>
            </a:r>
            <a:r>
              <a:rPr lang="tr-TR" dirty="0">
                <a:latin typeface="Arial Narrow" panose="020B0606020202030204" pitchFamily="34" charset="0"/>
              </a:rPr>
              <a:t> - </a:t>
            </a:r>
            <a:r>
              <a:rPr lang="tr-TR" dirty="0" err="1">
                <a:latin typeface="Arial Narrow" panose="020B0606020202030204" pitchFamily="34" charset="0"/>
              </a:rPr>
              <a:t>Ivan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Pavlov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>
                <a:latin typeface="Arial Narrow" panose="020B0606020202030204" pitchFamily="34" charset="0"/>
              </a:rPr>
              <a:t>(1849-1936) </a:t>
            </a:r>
          </a:p>
          <a:p>
            <a:r>
              <a:rPr lang="en-US" altLang="tr-TR" dirty="0">
                <a:latin typeface="Arial Narrow" panose="020B0606020202030204" pitchFamily="34" charset="0"/>
              </a:rPr>
              <a:t>is a form of learning that occurs when two stimuli—a neutral stimulus and an unconditioned stimulus—that are paired (presented together) become associated with each other.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05" y="3868615"/>
            <a:ext cx="4543912" cy="254885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735" y="3868615"/>
            <a:ext cx="5097702" cy="254885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90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ASSOCIATIVE LEARNING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23900" y="1485900"/>
            <a:ext cx="10629900" cy="4691063"/>
          </a:xfrm>
        </p:spPr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two stimuli (CS and UCS) are presented at certain times regardless of what the learner does. </a:t>
            </a:r>
            <a:endParaRPr lang="tr-TR" altLang="en-US" dirty="0">
              <a:latin typeface="Arial Narrow" panose="020B0606020202030204" pitchFamily="34" charset="0"/>
            </a:endParaRPr>
          </a:p>
          <a:p>
            <a:endParaRPr lang="tr-TR" altLang="en-US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44" y="2526713"/>
            <a:ext cx="6083633" cy="407672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821" y="3005676"/>
            <a:ext cx="4329865" cy="35977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744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BASIS OF CC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7523021" cy="4659581"/>
          </a:xfrm>
        </p:spPr>
        <p:txBody>
          <a:bodyPr>
            <a:normAutofit/>
          </a:bodyPr>
          <a:lstStyle/>
          <a:p>
            <a:r>
              <a:rPr lang="tr-TR" b="1" dirty="0"/>
              <a:t>HEBB’S RULE:</a:t>
            </a:r>
          </a:p>
          <a:p>
            <a:r>
              <a:rPr lang="tr-TR" dirty="0">
                <a:latin typeface="Arial Narrow" panose="020B0606020202030204" pitchFamily="34" charset="0"/>
              </a:rPr>
              <a:t>«</a:t>
            </a:r>
            <a:r>
              <a:rPr lang="tr-TR" dirty="0" err="1">
                <a:latin typeface="Arial Narrow" panose="020B0606020202030204" pitchFamily="34" charset="0"/>
              </a:rPr>
              <a:t>Neurons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that</a:t>
            </a:r>
            <a:r>
              <a:rPr lang="tr-TR" dirty="0">
                <a:latin typeface="Arial Narrow" panose="020B0606020202030204" pitchFamily="34" charset="0"/>
              </a:rPr>
              <a:t> fire </a:t>
            </a:r>
            <a:r>
              <a:rPr lang="tr-TR" dirty="0" err="1">
                <a:latin typeface="Arial Narrow" panose="020B0606020202030204" pitchFamily="34" charset="0"/>
              </a:rPr>
              <a:t>together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get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wired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together</a:t>
            </a:r>
            <a:r>
              <a:rPr lang="tr-TR" dirty="0">
                <a:latin typeface="Arial Narrow" panose="020B0606020202030204" pitchFamily="34" charset="0"/>
              </a:rPr>
              <a:t>!»</a:t>
            </a:r>
          </a:p>
          <a:p>
            <a:pPr marL="0" indent="0">
              <a:buNone/>
            </a:pPr>
            <a:endParaRPr lang="tr-TR" dirty="0">
              <a:latin typeface="Arial Narrow" panose="020B0606020202030204" pitchFamily="34" charset="0"/>
            </a:endParaRPr>
          </a:p>
          <a:p>
            <a:r>
              <a:rPr lang="tr-TR" b="1" dirty="0" err="1">
                <a:latin typeface="Arial Narrow" panose="020B0606020202030204" pitchFamily="34" charset="0"/>
              </a:rPr>
              <a:t>Explanation</a:t>
            </a:r>
            <a:r>
              <a:rPr lang="tr-TR" b="1" dirty="0">
                <a:latin typeface="Arial Narrow" panose="020B0606020202030204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 err="1">
                <a:latin typeface="Arial Narrow" panose="020B0606020202030204" pitchFamily="34" charset="0"/>
              </a:rPr>
              <a:t>Repeated</a:t>
            </a:r>
            <a:r>
              <a:rPr lang="tr-TR" dirty="0">
                <a:latin typeface="Arial Narrow" panose="020B0606020202030204" pitchFamily="34" charset="0"/>
              </a:rPr>
              <a:t>/</a:t>
            </a:r>
            <a:r>
              <a:rPr lang="tr-TR" dirty="0" err="1">
                <a:latin typeface="Arial Narrow" panose="020B0606020202030204" pitchFamily="34" charset="0"/>
              </a:rPr>
              <a:t>persistent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firing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changes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synaptic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strength</a:t>
            </a:r>
            <a:endParaRPr lang="tr-TR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dirty="0">
                <a:latin typeface="Arial Narrow" panose="020B0606020202030204" pitchFamily="34" charset="0"/>
              </a:rPr>
              <a:t>Learning </a:t>
            </a:r>
            <a:r>
              <a:rPr lang="tr-TR" dirty="0" err="1">
                <a:latin typeface="Arial Narrow" panose="020B0606020202030204" pitchFamily="34" charset="0"/>
              </a:rPr>
              <a:t>requires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neurons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change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831" y="1825624"/>
            <a:ext cx="3408674" cy="427037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716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BASIS OF CC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latin typeface="Arial Narrow" panose="020B0606020202030204" pitchFamily="34" charset="0"/>
              </a:rPr>
              <a:t>Whenever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we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learn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something</a:t>
            </a:r>
            <a:r>
              <a:rPr lang="tr-TR" dirty="0">
                <a:latin typeface="Arial Narrow" panose="020B0606020202030204" pitchFamily="34" charset="0"/>
              </a:rPr>
              <a:t>, </a:t>
            </a:r>
            <a:r>
              <a:rPr lang="tr-TR" dirty="0" err="1">
                <a:latin typeface="Arial Narrow" panose="020B0606020202030204" pitchFamily="34" charset="0"/>
              </a:rPr>
              <a:t>the</a:t>
            </a:r>
            <a:r>
              <a:rPr lang="tr-TR" dirty="0">
                <a:latin typeface="Arial Narrow" panose="020B0606020202030204" pitchFamily="34" charset="0"/>
              </a:rPr>
              <a:t> BRAIN </a:t>
            </a:r>
            <a:r>
              <a:rPr lang="tr-TR" dirty="0" err="1">
                <a:latin typeface="Arial Narrow" panose="020B0606020202030204" pitchFamily="34" charset="0"/>
              </a:rPr>
              <a:t>must</a:t>
            </a:r>
            <a:r>
              <a:rPr lang="tr-TR" dirty="0">
                <a:latin typeface="Arial Narrow" panose="020B0606020202030204" pitchFamily="34" charset="0"/>
              </a:rPr>
              <a:t> be </a:t>
            </a:r>
            <a:r>
              <a:rPr lang="tr-TR" dirty="0" err="1">
                <a:latin typeface="Arial Narrow" panose="020B0606020202030204" pitchFamily="34" charset="0"/>
              </a:rPr>
              <a:t>changing</a:t>
            </a:r>
            <a:r>
              <a:rPr lang="tr-TR" dirty="0">
                <a:latin typeface="Arial Narrow" panose="020B0606020202030204" pitchFamily="34" charset="0"/>
              </a:rPr>
              <a:t>!!!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Increase</a:t>
            </a:r>
            <a:r>
              <a:rPr lang="tr-TR" dirty="0">
                <a:latin typeface="Arial Narrow" panose="020B0606020202030204" pitchFamily="34" charset="0"/>
              </a:rPr>
              <a:t> in </a:t>
            </a:r>
            <a:r>
              <a:rPr lang="en-US" dirty="0">
                <a:latin typeface="Arial Narrow" panose="020B0606020202030204" pitchFamily="34" charset="0"/>
              </a:rPr>
              <a:t>amounts of neurotransmitters that neurons produce </a:t>
            </a:r>
            <a:endParaRPr lang="tr-TR" dirty="0"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Increase</a:t>
            </a:r>
            <a:r>
              <a:rPr lang="tr-TR" dirty="0">
                <a:latin typeface="Arial Narrow" panose="020B0606020202030204" pitchFamily="34" charset="0"/>
              </a:rPr>
              <a:t> in </a:t>
            </a:r>
            <a:r>
              <a:rPr lang="tr-TR" dirty="0" err="1">
                <a:latin typeface="Arial Narrow" panose="020B0606020202030204" pitchFamily="34" charset="0"/>
              </a:rPr>
              <a:t>synaptic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strength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i="1" dirty="0">
                <a:latin typeface="Arial Narrow" panose="020B0606020202030204" pitchFamily="34" charset="0"/>
              </a:rPr>
              <a:t>(</a:t>
            </a:r>
            <a:r>
              <a:rPr lang="tr-TR" i="1" dirty="0" err="1">
                <a:latin typeface="Arial Narrow" panose="020B0606020202030204" pitchFamily="34" charset="0"/>
              </a:rPr>
              <a:t>connectivity</a:t>
            </a:r>
            <a:r>
              <a:rPr lang="tr-TR" i="1" dirty="0">
                <a:latin typeface="Arial Narrow" panose="020B0606020202030204" pitchFamily="34" charset="0"/>
              </a:rPr>
              <a:t>)</a:t>
            </a:r>
          </a:p>
          <a:p>
            <a:endParaRPr lang="tr-TR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181100" y="3871912"/>
            <a:ext cx="9677400" cy="2084387"/>
            <a:chOff x="0" y="1979"/>
            <a:chExt cx="5760" cy="1007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79"/>
              <a:ext cx="1369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979"/>
              <a:ext cx="1369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979"/>
              <a:ext cx="1369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" y="1979"/>
              <a:ext cx="1369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6674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LTP (LONG TERM POTENTIATON)-</a:t>
            </a:r>
            <a:br>
              <a:rPr lang="tr-TR" b="1" dirty="0">
                <a:latin typeface="Arial Narrow" panose="020B0606020202030204" pitchFamily="34" charset="0"/>
              </a:rPr>
            </a:br>
            <a:r>
              <a:rPr lang="tr-TR" sz="3600" b="1" dirty="0">
                <a:latin typeface="Arial Narrow" panose="020B0606020202030204" pitchFamily="34" charset="0"/>
              </a:rPr>
              <a:t>SYNAPTIC PLASTICITY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83343" y="1690688"/>
            <a:ext cx="10515600" cy="435133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dirty="0">
                <a:latin typeface="Arial Narrow" panose="020B0606020202030204" pitchFamily="34" charset="0"/>
              </a:rPr>
              <a:t>Glutamate receptors involved in LTP</a:t>
            </a:r>
            <a:endParaRPr lang="tr-TR" altLang="en-US" dirty="0">
              <a:latin typeface="Arial Narrow" panose="020B0606020202030204" pitchFamily="34" charset="0"/>
            </a:endParaRPr>
          </a:p>
          <a:p>
            <a:pPr lvl="1">
              <a:lnSpc>
                <a:spcPct val="85000"/>
              </a:lnSpc>
              <a:buNone/>
            </a:pPr>
            <a:r>
              <a:rPr lang="en-US" altLang="en-US" sz="2800" dirty="0">
                <a:latin typeface="Arial Narrow" panose="020B0606020202030204" pitchFamily="34" charset="0"/>
              </a:rPr>
              <a:t>AMPA</a:t>
            </a:r>
            <a:r>
              <a:rPr lang="tr-TR" altLang="en-US" sz="2800" dirty="0">
                <a:latin typeface="Arial Narrow" panose="020B0606020202030204" pitchFamily="34" charset="0"/>
              </a:rPr>
              <a:t> (</a:t>
            </a:r>
            <a:r>
              <a:rPr lang="el-GR" sz="2800" dirty="0">
                <a:latin typeface="Arial Narrow" panose="020B0606020202030204" pitchFamily="34" charset="0"/>
              </a:rPr>
              <a:t>α-</a:t>
            </a:r>
            <a:r>
              <a:rPr lang="tr-TR" sz="2800" dirty="0">
                <a:latin typeface="Arial Narrow" panose="020B0606020202030204" pitchFamily="34" charset="0"/>
              </a:rPr>
              <a:t>amino-3-hydroxy-5-methyl-4-isoxazolepropionic </a:t>
            </a:r>
            <a:r>
              <a:rPr lang="tr-TR" sz="2800" dirty="0" err="1">
                <a:latin typeface="Arial Narrow" panose="020B0606020202030204" pitchFamily="34" charset="0"/>
              </a:rPr>
              <a:t>acid</a:t>
            </a:r>
            <a:r>
              <a:rPr lang="tr-TR" sz="2800" dirty="0">
                <a:latin typeface="Arial Narrow" panose="020B0606020202030204" pitchFamily="34" charset="0"/>
              </a:rPr>
              <a:t>) </a:t>
            </a:r>
            <a:r>
              <a:rPr lang="tr-TR" sz="2800" b="1" dirty="0" err="1">
                <a:latin typeface="Arial Narrow" panose="020B0606020202030204" pitchFamily="34" charset="0"/>
              </a:rPr>
              <a:t>receptor</a:t>
            </a:r>
            <a:r>
              <a:rPr lang="tr-TR" altLang="en-US" sz="2800" dirty="0">
                <a:latin typeface="Arial Narrow" panose="020B0606020202030204" pitchFamily="34" charset="0"/>
              </a:rPr>
              <a:t> </a:t>
            </a:r>
            <a:r>
              <a:rPr lang="en-US" altLang="en-US" sz="2800" dirty="0">
                <a:latin typeface="Arial Narrow" panose="020B0606020202030204" pitchFamily="34" charset="0"/>
              </a:rPr>
              <a:t>-ionotropic receptor opening sodium channels</a:t>
            </a:r>
          </a:p>
          <a:p>
            <a:pPr lvl="1">
              <a:lnSpc>
                <a:spcPct val="85000"/>
              </a:lnSpc>
              <a:buNone/>
            </a:pPr>
            <a:r>
              <a:rPr lang="en-US" altLang="en-US" sz="2800" dirty="0">
                <a:latin typeface="Arial Narrow" panose="020B0606020202030204" pitchFamily="34" charset="0"/>
              </a:rPr>
              <a:t>NMDA</a:t>
            </a:r>
            <a:r>
              <a:rPr lang="tr-TR" altLang="en-US" sz="2800" dirty="0">
                <a:latin typeface="Arial Narrow" panose="020B0606020202030204" pitchFamily="34" charset="0"/>
              </a:rPr>
              <a:t> (</a:t>
            </a:r>
            <a:r>
              <a:rPr lang="tr-TR" sz="2800" dirty="0">
                <a:latin typeface="Arial Narrow" panose="020B0606020202030204" pitchFamily="34" charset="0"/>
              </a:rPr>
              <a:t>N-</a:t>
            </a:r>
            <a:r>
              <a:rPr lang="tr-TR" sz="2800" dirty="0" err="1">
                <a:latin typeface="Arial Narrow" panose="020B0606020202030204" pitchFamily="34" charset="0"/>
              </a:rPr>
              <a:t>methyl</a:t>
            </a:r>
            <a:r>
              <a:rPr lang="tr-TR" sz="2800" dirty="0">
                <a:latin typeface="Arial Narrow" panose="020B0606020202030204" pitchFamily="34" charset="0"/>
              </a:rPr>
              <a:t>-D-</a:t>
            </a:r>
            <a:r>
              <a:rPr lang="tr-TR" sz="2800" dirty="0" err="1">
                <a:latin typeface="Arial Narrow" panose="020B0606020202030204" pitchFamily="34" charset="0"/>
              </a:rPr>
              <a:t>aspartate</a:t>
            </a:r>
            <a:r>
              <a:rPr lang="tr-TR" sz="2800" dirty="0">
                <a:latin typeface="Arial Narrow" panose="020B0606020202030204" pitchFamily="34" charset="0"/>
              </a:rPr>
              <a:t>) </a:t>
            </a:r>
            <a:r>
              <a:rPr lang="tr-TR" sz="2800" dirty="0" err="1">
                <a:latin typeface="Arial Narrow" panose="020B0606020202030204" pitchFamily="34" charset="0"/>
              </a:rPr>
              <a:t>receptor</a:t>
            </a:r>
            <a:r>
              <a:rPr lang="en-US" altLang="en-US" sz="2800" dirty="0">
                <a:latin typeface="Arial Narrow" panose="020B0606020202030204" pitchFamily="34" charset="0"/>
              </a:rPr>
              <a:t>-when partly depolarized, magnesium leaves and glutamate opens channel (sodium and calcium enter)</a:t>
            </a:r>
            <a:endParaRPr lang="tr-TR" altLang="en-US" sz="2800" dirty="0">
              <a:latin typeface="Arial Narrow" panose="020B0606020202030204" pitchFamily="34" charset="0"/>
            </a:endParaRPr>
          </a:p>
          <a:p>
            <a:pPr lvl="1">
              <a:lnSpc>
                <a:spcPct val="85000"/>
              </a:lnSpc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Arial Narrow" panose="020B0606020202030204" pitchFamily="34" charset="0"/>
              </a:rPr>
              <a:t>Calcium enhances the later responsiveness of the synapse by altering genes and activating proteins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583" y="4898577"/>
            <a:ext cx="4152560" cy="181428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793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4000"/>
            <a:ext cx="10591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>
                <a:latin typeface="Arial Narrow" panose="020B0606020202030204" pitchFamily="34" charset="0"/>
              </a:rPr>
              <a:t>CALCIUM EFFECTS ON FUTURE SYNAPSES</a:t>
            </a:r>
            <a:endParaRPr lang="en-US" altLang="en-US" dirty="0">
              <a:latin typeface="Arial Narrow" panose="020B060602020203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97000"/>
            <a:ext cx="10925629" cy="41148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rial Narrow" panose="020B0606020202030204" pitchFamily="34" charset="0"/>
              </a:rPr>
              <a:t>AMPA receptor becomes more responsive to glutamate</a:t>
            </a:r>
          </a:p>
          <a:p>
            <a:r>
              <a:rPr lang="en-US" altLang="en-US" dirty="0">
                <a:latin typeface="Arial Narrow" panose="020B0606020202030204" pitchFamily="34" charset="0"/>
              </a:rPr>
              <a:t>Some NMDA receptors change to AMPA receptors</a:t>
            </a:r>
          </a:p>
          <a:p>
            <a:r>
              <a:rPr lang="en-US" altLang="en-US" dirty="0">
                <a:latin typeface="Arial Narrow" panose="020B0606020202030204" pitchFamily="34" charset="0"/>
              </a:rPr>
              <a:t>Dendrite builds more AMPA receptors or moves them to a better place</a:t>
            </a:r>
          </a:p>
          <a:p>
            <a:r>
              <a:rPr lang="en-US" altLang="en-US" dirty="0">
                <a:latin typeface="Arial Narrow" panose="020B0606020202030204" pitchFamily="34" charset="0"/>
              </a:rPr>
              <a:t>Dendrites make more branches to the axon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840" y="3824154"/>
            <a:ext cx="4967713" cy="28415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092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LTD(LONG TERM DEPRESSION)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44625"/>
            <a:ext cx="10515600" cy="4351338"/>
          </a:xfrm>
        </p:spPr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LTD </a:t>
            </a:r>
            <a:r>
              <a:rPr lang="en-US" dirty="0">
                <a:latin typeface="Arial Narrow" panose="020B0606020202030204" pitchFamily="34" charset="0"/>
              </a:rPr>
              <a:t>decreases the efficacy of a synapse </a:t>
            </a:r>
            <a:r>
              <a:rPr lang="tr-TR" dirty="0">
                <a:latin typeface="Arial Narrow" panose="020B0606020202030204" pitchFamily="34" charset="0"/>
              </a:rPr>
              <a:t>(</a:t>
            </a:r>
            <a:r>
              <a:rPr lang="tr-TR" dirty="0" err="1">
                <a:latin typeface="Arial Narrow" panose="020B0606020202030204" pitchFamily="34" charset="0"/>
              </a:rPr>
              <a:t>opposite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LTP)</a:t>
            </a:r>
          </a:p>
          <a:p>
            <a:r>
              <a:rPr lang="tr-TR" dirty="0">
                <a:latin typeface="Arial Narrow" panose="020B0606020202030204" pitchFamily="34" charset="0"/>
              </a:rPr>
              <a:t>O</a:t>
            </a:r>
            <a:r>
              <a:rPr lang="en-US" dirty="0" err="1">
                <a:latin typeface="Arial Narrow" panose="020B0606020202030204" pitchFamily="34" charset="0"/>
              </a:rPr>
              <a:t>bserved</a:t>
            </a:r>
            <a:r>
              <a:rPr lang="en-US" dirty="0">
                <a:latin typeface="Arial Narrow" panose="020B0606020202030204" pitchFamily="34" charset="0"/>
              </a:rPr>
              <a:t> in the cerebellum (motor learning), the hippocampus, the visual cortex, and the prefrontal cortex. 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11268" name="Picture 4" descr="https://bd5ceb01-a-62cb3a1a-s-sites.googlegroups.com/site/mcauliffeneur493/home/synaptic-plasticity/nrn1786-f7.jpg?attachauth=ANoY7cpIBh_eCHuhmhbLxDaQ8tuPOFu-K-MPGc2o95_wytnxilZlnl4rcAkEWMl68Xuo6U0LB4e4NTbNUy9nhzCCDujTjtM50eQqF1DK5v_JWVho9tNdKvOOFlIIf764M8Gj9OPQPZRGZntPbQjh0YBCCwv-jlBl39XyEWwGEPpC42D54BlOT-wasjlKQ4QGpzM-LtqD0FAL-n7jKV6t3b57nax6B2FlP-GVFKwZNuO8L-8kxs-O3OaYhS_nODW090p10VDovOk9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14" y="3193142"/>
            <a:ext cx="6351807" cy="339821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03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PRE-REQUESTS FOR CC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Alertness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and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good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health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Timing</a:t>
            </a:r>
            <a:r>
              <a:rPr lang="tr-TR" dirty="0">
                <a:latin typeface="Arial Narrow" panose="020B0606020202030204" pitchFamily="34" charset="0"/>
              </a:rPr>
              <a:t> of CS&amp;US (</a:t>
            </a:r>
            <a:r>
              <a:rPr lang="en-US" dirty="0">
                <a:latin typeface="Arial Narrow" panose="020B0606020202030204" pitchFamily="34" charset="0"/>
              </a:rPr>
              <a:t>The time in between the two stimuli </a:t>
            </a:r>
            <a:r>
              <a:rPr lang="tr-TR" i="1" dirty="0">
                <a:latin typeface="Arial Narrow" panose="020B0606020202030204" pitchFamily="34" charset="0"/>
              </a:rPr>
              <a:t>½ </a:t>
            </a:r>
            <a:r>
              <a:rPr lang="tr-TR" i="1" dirty="0" err="1">
                <a:latin typeface="Arial Narrow" panose="020B0606020202030204" pitchFamily="34" charset="0"/>
              </a:rPr>
              <a:t>sec</a:t>
            </a:r>
            <a:r>
              <a:rPr lang="tr-TR" dirty="0">
                <a:latin typeface="Arial Narrow" panose="020B0606020202030204" pitchFamily="34" charset="0"/>
              </a:rPr>
              <a:t>)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Reinforcement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>
                <a:latin typeface="Arial Narrow" panose="020B0606020202030204" pitchFamily="34" charset="0"/>
              </a:rPr>
              <a:t>No </a:t>
            </a:r>
            <a:r>
              <a:rPr lang="tr-TR" dirty="0" err="1">
                <a:latin typeface="Arial Narrow" panose="020B0606020202030204" pitchFamily="34" charset="0"/>
              </a:rPr>
              <a:t>external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inhibiton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Type</a:t>
            </a:r>
            <a:r>
              <a:rPr lang="tr-TR" dirty="0">
                <a:latin typeface="Arial Narrow" panose="020B0606020202030204" pitchFamily="34" charset="0"/>
              </a:rPr>
              <a:t> of US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0" y="4394743"/>
            <a:ext cx="3924886" cy="219793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947" y="4394743"/>
            <a:ext cx="3924886" cy="219793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082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0DC23-95C3-456C-8D54-7685E0533043}" type="slidenum">
              <a:rPr lang="tr-TR" altLang="tr-TR"/>
              <a:pPr>
                <a:defRPr/>
              </a:pPr>
              <a:t>28</a:t>
            </a:fld>
            <a:endParaRPr lang="tr-TR" altLang="tr-TR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12153" y="264558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b="1" dirty="0">
                <a:latin typeface="Arial Narrow" panose="020B0606020202030204" pitchFamily="34" charset="0"/>
              </a:rPr>
              <a:t>ACQUISITION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239838"/>
            <a:ext cx="11226800" cy="4525962"/>
          </a:xfrm>
        </p:spPr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I</a:t>
            </a:r>
            <a:r>
              <a:rPr lang="en-US" dirty="0" err="1">
                <a:latin typeface="Arial Narrow" panose="020B0606020202030204" pitchFamily="34" charset="0"/>
              </a:rPr>
              <a:t>nitial</a:t>
            </a:r>
            <a:r>
              <a:rPr lang="en-US" dirty="0">
                <a:latin typeface="Arial Narrow" panose="020B0606020202030204" pitchFamily="34" charset="0"/>
              </a:rPr>
              <a:t> stage in classical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conditioning 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association between </a:t>
            </a:r>
            <a:r>
              <a:rPr lang="tr-TR" dirty="0">
                <a:latin typeface="Arial Narrow" panose="020B0606020202030204" pitchFamily="34" charset="0"/>
              </a:rPr>
              <a:t>NS&amp;US </a:t>
            </a:r>
            <a:r>
              <a:rPr lang="en-US" dirty="0">
                <a:latin typeface="Arial Narrow" panose="020B0606020202030204" pitchFamily="34" charset="0"/>
              </a:rPr>
              <a:t>takes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place</a:t>
            </a:r>
            <a:r>
              <a:rPr lang="tr-TR" dirty="0">
                <a:latin typeface="Arial Narrow" panose="020B0606020202030204" pitchFamily="34" charset="0"/>
              </a:rPr>
              <a:t>.</a:t>
            </a:r>
          </a:p>
          <a:p>
            <a:r>
              <a:rPr lang="en-US" altLang="tr-TR" dirty="0">
                <a:latin typeface="Arial Narrow" panose="020B0606020202030204" pitchFamily="34" charset="0"/>
              </a:rPr>
              <a:t>The optimum sequence is for the CS to precede the UCS (by about 50 second) </a:t>
            </a:r>
          </a:p>
          <a:p>
            <a:r>
              <a:rPr lang="en-US" altLang="tr-TR" dirty="0">
                <a:latin typeface="Arial Narrow" panose="020B0606020202030204" pitchFamily="34" charset="0"/>
              </a:rPr>
              <a:t>The stronger the UCS, the stronger the conditioning</a:t>
            </a:r>
          </a:p>
          <a:p>
            <a:r>
              <a:rPr lang="en-US" altLang="tr-TR" dirty="0">
                <a:latin typeface="Arial Narrow" panose="020B0606020202030204" pitchFamily="34" charset="0"/>
              </a:rPr>
              <a:t>The more times the CS and UCS are presented together, the stronger the CR becomes.</a:t>
            </a:r>
          </a:p>
          <a:p>
            <a:endParaRPr lang="tr-TR" altLang="tr-TR" sz="2400" dirty="0"/>
          </a:p>
        </p:txBody>
      </p:sp>
      <p:pic>
        <p:nvPicPr>
          <p:cNvPr id="6" name="Picture 4" descr="459843417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06" y="4453233"/>
            <a:ext cx="2163734" cy="240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618802" y="5987018"/>
            <a:ext cx="3489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dirty="0" err="1">
                <a:latin typeface="Arial" panose="020B0604020202020204" pitchFamily="34" charset="0"/>
              </a:rPr>
              <a:t>Clicker</a:t>
            </a:r>
            <a:r>
              <a:rPr lang="tr-TR" altLang="tr-TR" dirty="0">
                <a:latin typeface="Arial" panose="020B0604020202020204" pitchFamily="34" charset="0"/>
              </a:rPr>
              <a:t> </a:t>
            </a:r>
            <a:r>
              <a:rPr lang="tr-TR" altLang="tr-TR" dirty="0" err="1">
                <a:latin typeface="Arial" panose="020B0604020202020204" pitchFamily="34" charset="0"/>
              </a:rPr>
              <a:t>trainig</a:t>
            </a:r>
            <a:r>
              <a:rPr lang="tr-TR" altLang="tr-TR" dirty="0">
                <a:latin typeface="Arial" panose="020B0604020202020204" pitchFamily="34" charset="0"/>
              </a:rPr>
              <a:t>: First step is CC</a:t>
            </a:r>
          </a:p>
        </p:txBody>
      </p:sp>
    </p:spTree>
    <p:extLst>
      <p:ext uri="{BB962C8B-B14F-4D97-AF65-F5344CB8AC3E}">
        <p14:creationId xmlns:p14="http://schemas.microsoft.com/office/powerpoint/2010/main" val="1235840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EXTINCTION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5000" y="1444609"/>
            <a:ext cx="10515600" cy="4351338"/>
          </a:xfrm>
        </p:spPr>
        <p:txBody>
          <a:bodyPr>
            <a:normAutofit/>
          </a:bodyPr>
          <a:lstStyle/>
          <a:p>
            <a:r>
              <a:rPr lang="tr-TR" altLang="tr-TR" dirty="0">
                <a:latin typeface="Arial Narrow" panose="020B0606020202030204" pitchFamily="34" charset="0"/>
              </a:rPr>
              <a:t>R</a:t>
            </a:r>
            <a:r>
              <a:rPr lang="en-US" altLang="tr-TR" dirty="0" err="1">
                <a:latin typeface="Arial Narrow" panose="020B0606020202030204" pitchFamily="34" charset="0"/>
              </a:rPr>
              <a:t>eduction</a:t>
            </a:r>
            <a:r>
              <a:rPr lang="en-US" altLang="tr-TR" dirty="0">
                <a:latin typeface="Arial Narrow" panose="020B0606020202030204" pitchFamily="34" charset="0"/>
              </a:rPr>
              <a:t> and eventual disappearance of </a:t>
            </a:r>
            <a:r>
              <a:rPr lang="tr-TR" altLang="tr-TR" dirty="0" err="1">
                <a:latin typeface="Arial Narrow" panose="020B0606020202030204" pitchFamily="34" charset="0"/>
              </a:rPr>
              <a:t>the</a:t>
            </a:r>
            <a:r>
              <a:rPr lang="tr-TR" altLang="tr-TR" dirty="0">
                <a:latin typeface="Arial Narrow" panose="020B0606020202030204" pitchFamily="34" charset="0"/>
              </a:rPr>
              <a:t> CR </a:t>
            </a:r>
          </a:p>
          <a:p>
            <a:r>
              <a:rPr lang="en-US" dirty="0">
                <a:latin typeface="Arial Narrow" panose="020B0606020202030204" pitchFamily="34" charset="0"/>
              </a:rPr>
              <a:t>When the US does not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follow the CS, the CR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begins to decrease and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eventually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causes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extinction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92" y="3687431"/>
            <a:ext cx="3960857" cy="259836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oncept of extinction in psyc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97" y="3428293"/>
            <a:ext cx="2476500" cy="28575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6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WHAT IS MEMORY?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1511300"/>
            <a:ext cx="10820400" cy="4665663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tr-TR" altLang="en-US" sz="3200" dirty="0" err="1">
                <a:latin typeface="Arial Narrow" panose="020B0606020202030204" pitchFamily="34" charset="0"/>
              </a:rPr>
              <a:t>Acquisition</a:t>
            </a:r>
            <a:r>
              <a:rPr lang="tr-TR" altLang="en-US" sz="3200" dirty="0">
                <a:latin typeface="Arial Narrow" panose="020B0606020202030204" pitchFamily="34" charset="0"/>
              </a:rPr>
              <a:t>, </a:t>
            </a:r>
            <a:r>
              <a:rPr lang="tr-TR" altLang="en-US" sz="3200" dirty="0" err="1">
                <a:latin typeface="Arial Narrow" panose="020B0606020202030204" pitchFamily="34" charset="0"/>
              </a:rPr>
              <a:t>storage</a:t>
            </a:r>
            <a:r>
              <a:rPr lang="tr-TR" altLang="en-US" sz="3200" dirty="0">
                <a:latin typeface="Arial Narrow" panose="020B0606020202030204" pitchFamily="34" charset="0"/>
              </a:rPr>
              <a:t> </a:t>
            </a:r>
            <a:r>
              <a:rPr lang="tr-TR" altLang="en-US" sz="3200" dirty="0" err="1">
                <a:latin typeface="Arial Narrow" panose="020B0606020202030204" pitchFamily="34" charset="0"/>
              </a:rPr>
              <a:t>and</a:t>
            </a:r>
            <a:r>
              <a:rPr lang="tr-TR" altLang="en-US" sz="3200" dirty="0">
                <a:latin typeface="Arial Narrow" panose="020B0606020202030204" pitchFamily="34" charset="0"/>
              </a:rPr>
              <a:t> </a:t>
            </a:r>
            <a:r>
              <a:rPr lang="tr-TR" altLang="en-US" sz="3200" dirty="0" err="1">
                <a:latin typeface="Arial Narrow" panose="020B0606020202030204" pitchFamily="34" charset="0"/>
              </a:rPr>
              <a:t>retrieval</a:t>
            </a:r>
            <a:r>
              <a:rPr lang="tr-TR" altLang="en-US" sz="3200" dirty="0">
                <a:latin typeface="Arial Narrow" panose="020B0606020202030204" pitchFamily="34" charset="0"/>
              </a:rPr>
              <a:t> of </a:t>
            </a:r>
            <a:r>
              <a:rPr lang="tr-TR" altLang="en-US" sz="3200" dirty="0" err="1">
                <a:latin typeface="Arial Narrow" panose="020B0606020202030204" pitchFamily="34" charset="0"/>
              </a:rPr>
              <a:t>sensory</a:t>
            </a:r>
            <a:r>
              <a:rPr lang="tr-TR" altLang="en-US" sz="3200" dirty="0">
                <a:latin typeface="Arial Narrow" panose="020B0606020202030204" pitchFamily="34" charset="0"/>
              </a:rPr>
              <a:t> </a:t>
            </a:r>
            <a:r>
              <a:rPr lang="tr-TR" altLang="en-US" sz="3200" dirty="0" err="1">
                <a:latin typeface="Arial Narrow" panose="020B0606020202030204" pitchFamily="34" charset="0"/>
              </a:rPr>
              <a:t>information</a:t>
            </a:r>
            <a:endParaRPr lang="tr-TR" altLang="en-US" sz="3200" dirty="0">
              <a:latin typeface="Arial Narrow" panose="020B0606020202030204" pitchFamily="34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sz="3200" dirty="0">
                <a:latin typeface="Arial Narrow" panose="020B0606020202030204" pitchFamily="34" charset="0"/>
              </a:rPr>
              <a:t>Learning requires </a:t>
            </a:r>
            <a:r>
              <a:rPr lang="tr-TR" sz="3200" dirty="0" err="1">
                <a:latin typeface="Arial Narrow" panose="020B0606020202030204" pitchFamily="34" charset="0"/>
              </a:rPr>
              <a:t>memory</a:t>
            </a:r>
            <a:r>
              <a:rPr lang="tr-TR" sz="3200" dirty="0">
                <a:latin typeface="Arial Narrow" panose="020B0606020202030204" pitchFamily="34" charset="0"/>
              </a:rPr>
              <a:t>, </a:t>
            </a:r>
            <a:r>
              <a:rPr lang="tr-TR" sz="3200" dirty="0" err="1">
                <a:latin typeface="Arial Narrow" panose="020B0606020202030204" pitchFamily="34" charset="0"/>
              </a:rPr>
              <a:t>namely</a:t>
            </a:r>
            <a:r>
              <a:rPr lang="tr-TR" sz="3200" dirty="0">
                <a:latin typeface="Arial Narrow" panose="020B0606020202030204" pitchFamily="34" charset="0"/>
              </a:rPr>
              <a:t> </a:t>
            </a:r>
            <a:r>
              <a:rPr lang="en-US" sz="3200" dirty="0">
                <a:latin typeface="Arial Narrow" panose="020B0606020202030204" pitchFamily="34" charset="0"/>
              </a:rPr>
              <a:t>the </a:t>
            </a:r>
            <a:r>
              <a:rPr lang="en-US" sz="3200" u="sng" dirty="0">
                <a:latin typeface="Arial Narrow" panose="020B0606020202030204" pitchFamily="34" charset="0"/>
              </a:rPr>
              <a:t>storage</a:t>
            </a:r>
            <a:r>
              <a:rPr lang="en-US" sz="3200" dirty="0">
                <a:latin typeface="Arial Narrow" panose="020B0606020202030204" pitchFamily="34" charset="0"/>
              </a:rPr>
              <a:t> and </a:t>
            </a:r>
            <a:r>
              <a:rPr lang="en-US" sz="3200" u="sng" dirty="0">
                <a:latin typeface="Arial Narrow" panose="020B0606020202030204" pitchFamily="34" charset="0"/>
              </a:rPr>
              <a:t>retrieval</a:t>
            </a:r>
            <a:r>
              <a:rPr lang="en-US" sz="3200" dirty="0">
                <a:latin typeface="Arial Narrow" panose="020B0606020202030204" pitchFamily="34" charset="0"/>
              </a:rPr>
              <a:t> of information.</a:t>
            </a:r>
            <a:endParaRPr lang="tr-TR" sz="3200" dirty="0">
              <a:latin typeface="Arial Narrow" panose="020B0606020202030204" pitchFamily="34" charset="0"/>
            </a:endParaRPr>
          </a:p>
          <a:p>
            <a:r>
              <a:rPr lang="en-US" altLang="tr-TR" sz="3200" dirty="0">
                <a:latin typeface="Arial Narrow" panose="020B0606020202030204" pitchFamily="34" charset="0"/>
              </a:rPr>
              <a:t>Memory can be categorized </a:t>
            </a:r>
            <a:r>
              <a:rPr lang="tr-TR" altLang="tr-TR" sz="3200" dirty="0" err="1">
                <a:latin typeface="Arial Narrow" panose="020B0606020202030204" pitchFamily="34" charset="0"/>
              </a:rPr>
              <a:t>qualitatively</a:t>
            </a:r>
            <a:r>
              <a:rPr lang="tr-TR" altLang="tr-TR" sz="3200" dirty="0">
                <a:latin typeface="Arial Narrow" panose="020B0606020202030204" pitchFamily="34" charset="0"/>
              </a:rPr>
              <a:t> </a:t>
            </a:r>
            <a:r>
              <a:rPr lang="tr-TR" altLang="tr-TR" sz="3200" dirty="0" err="1">
                <a:latin typeface="Arial Narrow" panose="020B0606020202030204" pitchFamily="34" charset="0"/>
              </a:rPr>
              <a:t>and</a:t>
            </a:r>
            <a:r>
              <a:rPr lang="tr-TR" altLang="tr-TR" sz="3200" dirty="0">
                <a:latin typeface="Arial Narrow" panose="020B0606020202030204" pitchFamily="34" charset="0"/>
              </a:rPr>
              <a:t> </a:t>
            </a:r>
            <a:r>
              <a:rPr lang="tr-TR" altLang="tr-TR" sz="3200" dirty="0" err="1">
                <a:latin typeface="Arial Narrow" panose="020B0606020202030204" pitchFamily="34" charset="0"/>
              </a:rPr>
              <a:t>quantitavely</a:t>
            </a:r>
            <a:endParaRPr lang="en-US" altLang="tr-TR" sz="32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sz="1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435" y="3844131"/>
            <a:ext cx="3455365" cy="2864498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606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SPONTANEOUS RECOVERY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A</a:t>
            </a:r>
            <a:r>
              <a:rPr lang="en-US" dirty="0">
                <a:latin typeface="Arial Narrow" panose="020B0606020202030204" pitchFamily="34" charset="0"/>
              </a:rPr>
              <a:t>n extinguished CR (salivation)spontaneously recovers if you pair CS and US again. 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3117823"/>
            <a:ext cx="7023100" cy="3194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475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7EA65-61E5-4ECC-94EE-BC84E8BCF5A9}" type="slidenum">
              <a:rPr lang="tr-TR" altLang="tr-TR"/>
              <a:pPr>
                <a:defRPr/>
              </a:pPr>
              <a:t>31</a:t>
            </a:fld>
            <a:endParaRPr lang="tr-TR" altLang="tr-TR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1205" y="398013"/>
            <a:ext cx="9835662" cy="561975"/>
          </a:xfrm>
        </p:spPr>
        <p:txBody>
          <a:bodyPr>
            <a:noAutofit/>
          </a:bodyPr>
          <a:lstStyle/>
          <a:p>
            <a:r>
              <a:rPr lang="tr-TR" b="1" dirty="0">
                <a:latin typeface="Arial Narrow" panose="020B0606020202030204" pitchFamily="34" charset="0"/>
              </a:rPr>
              <a:t>GENERALIZATION &amp; DISCRIMINATION</a:t>
            </a:r>
            <a:endParaRPr lang="tr-TR" altLang="tr-TR" b="1" dirty="0">
              <a:solidFill>
                <a:srgbClr val="CC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134" y="1314166"/>
            <a:ext cx="11274866" cy="4525963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Arial Narrow" panose="020B0606020202030204" pitchFamily="34" charset="0"/>
              </a:rPr>
              <a:t>Generalization</a:t>
            </a:r>
            <a:r>
              <a:rPr lang="tr-TR" b="1" dirty="0">
                <a:latin typeface="Arial Narrow" panose="020B0606020202030204" pitchFamily="34" charset="0"/>
              </a:rPr>
              <a:t>: </a:t>
            </a:r>
            <a:r>
              <a:rPr lang="en-US" dirty="0">
                <a:latin typeface="Arial Narrow" panose="020B0606020202030204" pitchFamily="34" charset="0"/>
              </a:rPr>
              <a:t>Tendency to respond to stimuli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similar to the CS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altLang="tr-TR" b="1" dirty="0">
                <a:latin typeface="Arial Narrow" panose="020B0606020202030204" pitchFamily="34" charset="0"/>
              </a:rPr>
              <a:t>Discrimination</a:t>
            </a:r>
            <a:r>
              <a:rPr lang="tr-TR" altLang="tr-TR" dirty="0">
                <a:latin typeface="Arial Narrow" panose="020B0606020202030204" pitchFamily="34" charset="0"/>
              </a:rPr>
              <a:t>: O</a:t>
            </a:r>
            <a:r>
              <a:rPr lang="en-US" altLang="tr-TR" dirty="0" err="1">
                <a:latin typeface="Arial Narrow" panose="020B0606020202030204" pitchFamily="34" charset="0"/>
              </a:rPr>
              <a:t>ccurrence</a:t>
            </a:r>
            <a:r>
              <a:rPr lang="en-US" altLang="tr-TR" dirty="0">
                <a:latin typeface="Arial Narrow" panose="020B0606020202030204" pitchFamily="34" charset="0"/>
              </a:rPr>
              <a:t> of responses only to a specific CS.</a:t>
            </a:r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262" y="3657599"/>
            <a:ext cx="4645538" cy="253670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744" y="2829334"/>
            <a:ext cx="3469044" cy="336497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96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353B5-136C-494F-B45C-41E6CE112C79}" type="slidenum">
              <a:rPr lang="tr-TR" altLang="tr-TR"/>
              <a:pPr>
                <a:defRPr/>
              </a:pPr>
              <a:t>32</a:t>
            </a:fld>
            <a:endParaRPr lang="tr-TR" altLang="tr-TR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758956" y="335146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AU" altLang="tr-TR" b="1" dirty="0">
                <a:latin typeface="Arial Narrow" panose="020B0606020202030204" pitchFamily="34" charset="0"/>
              </a:rPr>
              <a:t>CONDITIONED EMOTIONAL RESPONSE</a:t>
            </a:r>
            <a:endParaRPr lang="tr-TR" altLang="tr-TR" b="1" dirty="0">
              <a:solidFill>
                <a:srgbClr val="CC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3557" name="Picture 8" descr="John_Broadus_Wat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88" y="3375542"/>
            <a:ext cx="19986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8988556" y="6271935"/>
            <a:ext cx="1804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dirty="0">
                <a:latin typeface="Arial" panose="020B0604020202020204" pitchFamily="34" charset="0"/>
              </a:rPr>
              <a:t>John B. Watson</a:t>
            </a:r>
          </a:p>
        </p:txBody>
      </p:sp>
      <p:sp>
        <p:nvSpPr>
          <p:cNvPr id="2" name="Dikdörtgen 1"/>
          <p:cNvSpPr/>
          <p:nvPr/>
        </p:nvSpPr>
        <p:spPr>
          <a:xfrm>
            <a:off x="652780" y="1300164"/>
            <a:ext cx="1046557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tr-TR" sz="2800" dirty="0">
                <a:latin typeface="Arial Narrow" panose="020B0606020202030204" pitchFamily="34" charset="0"/>
              </a:rPr>
              <a:t>An emotional reaction of a specific stimulus is learned through CC.</a:t>
            </a:r>
            <a:endParaRPr lang="tr-TR" altLang="tr-TR" sz="2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Conditioning Little Albert to fear a white rat. </a:t>
            </a:r>
          </a:p>
          <a:p>
            <a:endParaRPr lang="en-AU" altLang="tr-TR" dirty="0"/>
          </a:p>
        </p:txBody>
      </p:sp>
      <p:pic>
        <p:nvPicPr>
          <p:cNvPr id="7" name="Picture 6" descr="1122239_ori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72" y="2522425"/>
            <a:ext cx="4483100" cy="414595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126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DDC03C-E349-4CA7-B32E-50B390855510}" type="slidenum">
              <a:rPr lang="tr-TR" altLang="tr-TR"/>
              <a:pPr>
                <a:defRPr/>
              </a:pPr>
              <a:t>33</a:t>
            </a:fld>
            <a:endParaRPr lang="tr-TR" altLang="tr-TR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80732" y="347663"/>
            <a:ext cx="8229600" cy="777875"/>
          </a:xfrm>
        </p:spPr>
        <p:txBody>
          <a:bodyPr/>
          <a:lstStyle/>
          <a:p>
            <a:pPr eaLnBrk="1" hangingPunct="1"/>
            <a:r>
              <a:rPr lang="tr-TR" altLang="tr-TR" b="1" dirty="0">
                <a:latin typeface="Arial Narrow" panose="020B0606020202030204" pitchFamily="34" charset="0"/>
              </a:rPr>
              <a:t>COUNTER CONDITIONING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25538"/>
            <a:ext cx="11176000" cy="4525962"/>
          </a:xfrm>
        </p:spPr>
        <p:txBody>
          <a:bodyPr>
            <a:normAutofit/>
          </a:bodyPr>
          <a:lstStyle/>
          <a:p>
            <a:r>
              <a:rPr lang="tr-TR" dirty="0">
                <a:latin typeface="Arial Narrow" panose="020B0606020202030204" pitchFamily="34" charset="0"/>
              </a:rPr>
              <a:t>E</a:t>
            </a:r>
            <a:r>
              <a:rPr lang="en-US" dirty="0" err="1">
                <a:latin typeface="Arial Narrow" panose="020B0606020202030204" pitchFamily="34" charset="0"/>
              </a:rPr>
              <a:t>xtinction</a:t>
            </a:r>
            <a:r>
              <a:rPr lang="en-US" dirty="0">
                <a:latin typeface="Arial Narrow" panose="020B0606020202030204" pitchFamily="34" charset="0"/>
              </a:rPr>
              <a:t> of an undesirable response to a stimulus through the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introduction of a more desirable response</a:t>
            </a:r>
            <a:endParaRPr lang="tr-TR" altLang="tr-TR" dirty="0">
              <a:latin typeface="Arial Narrow" panose="020B0606020202030204" pitchFamily="34" charset="0"/>
            </a:endParaRPr>
          </a:p>
        </p:txBody>
      </p:sp>
      <p:pic>
        <p:nvPicPr>
          <p:cNvPr id="24581" name="Picture 9" descr="CC-pos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43" y="2243137"/>
            <a:ext cx="5903913" cy="4478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173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62D91D-76D9-40CC-BBD6-82FECF8D66BF}" type="slidenum">
              <a:rPr lang="tr-TR" altLang="tr-TR"/>
              <a:pPr>
                <a:defRPr/>
              </a:pPr>
              <a:t>34</a:t>
            </a:fld>
            <a:endParaRPr lang="tr-TR" altLang="tr-TR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76288" y="142079"/>
            <a:ext cx="10515600" cy="1325563"/>
          </a:xfrm>
        </p:spPr>
        <p:txBody>
          <a:bodyPr/>
          <a:lstStyle/>
          <a:p>
            <a:pPr eaLnBrk="1" hangingPunct="1"/>
            <a:r>
              <a:rPr lang="tr-TR" altLang="tr-TR" b="1" dirty="0">
                <a:latin typeface="Arial Narrow" panose="020B0606020202030204" pitchFamily="34" charset="0"/>
              </a:rPr>
              <a:t>OPERANT CONDITIONING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6288" y="1179741"/>
            <a:ext cx="10515600" cy="4525962"/>
          </a:xfrm>
        </p:spPr>
        <p:txBody>
          <a:bodyPr/>
          <a:lstStyle/>
          <a:p>
            <a:r>
              <a:rPr lang="tr-TR" altLang="tr-TR" dirty="0">
                <a:latin typeface="Arial Narrow" panose="020B0606020202030204" pitchFamily="34" charset="0"/>
              </a:rPr>
              <a:t>A</a:t>
            </a:r>
            <a:r>
              <a:rPr lang="en-US" altLang="tr-TR" dirty="0" err="1">
                <a:latin typeface="Arial Narrow" panose="020B0606020202030204" pitchFamily="34" charset="0"/>
              </a:rPr>
              <a:t>lso</a:t>
            </a:r>
            <a:r>
              <a:rPr lang="en-US" altLang="tr-TR" dirty="0">
                <a:latin typeface="Arial Narrow" panose="020B0606020202030204" pitchFamily="34" charset="0"/>
              </a:rPr>
              <a:t> known as </a:t>
            </a:r>
            <a:r>
              <a:rPr lang="en-US" altLang="tr-TR" i="1" dirty="0">
                <a:latin typeface="Arial Narrow" panose="020B0606020202030204" pitchFamily="34" charset="0"/>
              </a:rPr>
              <a:t>instrumental conditioning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>
                <a:latin typeface="Arial Narrow" panose="020B0606020202030204" pitchFamily="34" charset="0"/>
              </a:rPr>
              <a:t>A</a:t>
            </a:r>
            <a:r>
              <a:rPr lang="en-US" altLang="tr-TR" dirty="0">
                <a:latin typeface="Arial Narrow" panose="020B0606020202030204" pitchFamily="34" charset="0"/>
              </a:rPr>
              <a:t>n organism operates on its environment to produce a change.</a:t>
            </a:r>
          </a:p>
          <a:p>
            <a:r>
              <a:rPr lang="tr-TR" altLang="tr-TR" dirty="0">
                <a:latin typeface="Arial Narrow" panose="020B0606020202030204" pitchFamily="34" charset="0"/>
              </a:rPr>
              <a:t>«Puzzle </a:t>
            </a:r>
            <a:r>
              <a:rPr lang="tr-TR" altLang="tr-TR" dirty="0" err="1">
                <a:latin typeface="Arial Narrow" panose="020B0606020202030204" pitchFamily="34" charset="0"/>
              </a:rPr>
              <a:t>box</a:t>
            </a:r>
            <a:r>
              <a:rPr lang="tr-TR" altLang="tr-TR" dirty="0">
                <a:latin typeface="Arial Narrow" panose="020B0606020202030204" pitchFamily="34" charset="0"/>
              </a:rPr>
              <a:t>»-Edward </a:t>
            </a:r>
            <a:r>
              <a:rPr lang="tr-TR" altLang="tr-TR" dirty="0" err="1">
                <a:latin typeface="Arial Narrow" panose="020B0606020202030204" pitchFamily="34" charset="0"/>
              </a:rPr>
              <a:t>Thorndike</a:t>
            </a:r>
            <a:endParaRPr lang="en-US" altLang="tr-TR" dirty="0">
              <a:latin typeface="Arial Narrow" panose="020B0606020202030204" pitchFamily="34" charset="0"/>
            </a:endParaRPr>
          </a:p>
          <a:p>
            <a:r>
              <a:rPr lang="en-US" altLang="tr-TR" dirty="0">
                <a:latin typeface="Arial Narrow" panose="020B0606020202030204" pitchFamily="34" charset="0"/>
              </a:rPr>
              <a:t>The </a:t>
            </a:r>
            <a:r>
              <a:rPr lang="en-US" altLang="tr-TR" b="1" dirty="0">
                <a:latin typeface="Arial Narrow" panose="020B0606020202030204" pitchFamily="34" charset="0"/>
              </a:rPr>
              <a:t>law of effect</a:t>
            </a:r>
            <a:r>
              <a:rPr lang="tr-TR" altLang="tr-TR" dirty="0">
                <a:latin typeface="Arial Narrow" panose="020B0606020202030204" pitchFamily="34" charset="0"/>
              </a:rPr>
              <a:t>: </a:t>
            </a:r>
            <a:r>
              <a:rPr lang="en-US" altLang="tr-TR" dirty="0" err="1">
                <a:latin typeface="Arial Narrow" panose="020B0606020202030204" pitchFamily="34" charset="0"/>
              </a:rPr>
              <a:t>reinforcers</a:t>
            </a:r>
            <a:r>
              <a:rPr lang="en-US" altLang="tr-TR" dirty="0">
                <a:latin typeface="Arial Narrow" panose="020B0606020202030204" pitchFamily="34" charset="0"/>
              </a:rPr>
              <a:t> promote learning, whereas punishers lead to the unlearning of responses.</a:t>
            </a:r>
          </a:p>
          <a:p>
            <a:pPr eaLnBrk="1" hangingPunct="1">
              <a:buFontTx/>
              <a:buNone/>
            </a:pPr>
            <a:endParaRPr lang="tr-TR" altLang="tr-TR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449" y="3922750"/>
            <a:ext cx="2190863" cy="279872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3268" y="3928175"/>
            <a:ext cx="4122266" cy="27933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217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38516"/>
            <a:ext cx="10515600" cy="1325563"/>
          </a:xfrm>
        </p:spPr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Level of </a:t>
            </a:r>
            <a:r>
              <a:rPr lang="tr-TR" b="1" dirty="0" err="1">
                <a:latin typeface="Arial Narrow" panose="020B0606020202030204" pitchFamily="34" charset="0"/>
              </a:rPr>
              <a:t>Operant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Conditioning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LTP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Repeated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reinforcement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insures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better</a:t>
            </a:r>
            <a:r>
              <a:rPr lang="tr-TR" dirty="0">
                <a:latin typeface="Arial Narrow" panose="020B0606020202030204" pitchFamily="34" charset="0"/>
              </a:rPr>
              <a:t>, </a:t>
            </a: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numerous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and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efficient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connections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between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neurons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GB" altLang="tr-TR" dirty="0">
                <a:latin typeface="Arial Narrow" panose="020B0606020202030204" pitchFamily="34" charset="0"/>
              </a:rPr>
              <a:t>Reward increases uptake of midbrain</a:t>
            </a:r>
            <a:r>
              <a:rPr lang="en-GB" altLang="tr-TR" u="sng" dirty="0">
                <a:latin typeface="Arial Narrow" panose="020B0606020202030204" pitchFamily="34" charset="0"/>
              </a:rPr>
              <a:t> dopamine </a:t>
            </a:r>
            <a:r>
              <a:rPr lang="en-GB" altLang="tr-TR" dirty="0">
                <a:latin typeface="Arial Narrow" panose="020B0606020202030204" pitchFamily="34" charset="0"/>
              </a:rPr>
              <a:t>in the Nucleus </a:t>
            </a:r>
            <a:r>
              <a:rPr lang="en-GB" altLang="tr-TR" dirty="0" err="1">
                <a:latin typeface="Arial Narrow" panose="020B0606020202030204" pitchFamily="34" charset="0"/>
              </a:rPr>
              <a:t>Accumbens</a:t>
            </a:r>
            <a:r>
              <a:rPr lang="en-GB" altLang="tr-TR" dirty="0">
                <a:latin typeface="Arial Narrow" panose="020B0606020202030204" pitchFamily="34" charset="0"/>
              </a:rPr>
              <a:t> (</a:t>
            </a:r>
            <a:r>
              <a:rPr lang="en-GB" altLang="tr-TR" dirty="0" err="1">
                <a:latin typeface="Arial Narrow" panose="020B0606020202030204" pitchFamily="34" charset="0"/>
              </a:rPr>
              <a:t>NAcc</a:t>
            </a:r>
            <a:r>
              <a:rPr lang="en-GB" altLang="tr-TR" dirty="0">
                <a:latin typeface="Arial Narrow" panose="020B0606020202030204" pitchFamily="34" charset="0"/>
              </a:rPr>
              <a:t>)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GB" altLang="tr-TR" dirty="0">
                <a:latin typeface="Arial Narrow" panose="020B0606020202030204" pitchFamily="34" charset="0"/>
              </a:rPr>
              <a:t>Higher </a:t>
            </a:r>
            <a:r>
              <a:rPr lang="en-GB" altLang="tr-TR" dirty="0" err="1">
                <a:latin typeface="Arial Narrow" panose="020B0606020202030204" pitchFamily="34" charset="0"/>
              </a:rPr>
              <a:t>NAcc</a:t>
            </a:r>
            <a:r>
              <a:rPr lang="en-GB" altLang="tr-TR" dirty="0">
                <a:latin typeface="Arial Narrow" panose="020B0606020202030204" pitchFamily="34" charset="0"/>
              </a:rPr>
              <a:t> activation during encoding = greater likelihood of recall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GB" altLang="tr-TR" dirty="0">
                <a:latin typeface="Arial Narrow" panose="020B0606020202030204" pitchFamily="34" charset="0"/>
              </a:rPr>
              <a:t>* increased attention and increased contextual memory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721" y="4258751"/>
            <a:ext cx="1868087" cy="246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0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err="1">
                <a:latin typeface="Arial Narrow" panose="020B0606020202030204" pitchFamily="34" charset="0"/>
              </a:rPr>
              <a:t>Skinner</a:t>
            </a:r>
            <a:r>
              <a:rPr lang="tr-TR" altLang="tr-TR" dirty="0" err="1">
                <a:latin typeface="Arial Narrow" panose="020B0606020202030204" pitchFamily="34" charset="0"/>
              </a:rPr>
              <a:t>’s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box</a:t>
            </a:r>
            <a:r>
              <a:rPr lang="tr-TR" altLang="tr-TR" dirty="0">
                <a:latin typeface="Arial Narrow" panose="020B0606020202030204" pitchFamily="34" charset="0"/>
              </a:rPr>
              <a:t>(1938)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tr-TR" altLang="tr-TR" b="1" dirty="0">
                <a:latin typeface="Arial Narrow" panose="020B0606020202030204" pitchFamily="34" charset="0"/>
              </a:rPr>
              <a:t>R</a:t>
            </a:r>
            <a:r>
              <a:rPr lang="en-US" altLang="tr-TR" b="1" dirty="0" err="1">
                <a:latin typeface="Arial Narrow" panose="020B0606020202030204" pitchFamily="34" charset="0"/>
              </a:rPr>
              <a:t>einforcer</a:t>
            </a:r>
            <a:r>
              <a:rPr lang="en-US" altLang="tr-TR" dirty="0">
                <a:latin typeface="Arial Narrow" panose="020B0606020202030204" pitchFamily="34" charset="0"/>
              </a:rPr>
              <a:t> is an event or stimulus that increases the frequency of the response 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US" altLang="tr-TR" b="1" dirty="0">
                <a:latin typeface="Arial Narrow" panose="020B0606020202030204" pitchFamily="34" charset="0"/>
              </a:rPr>
              <a:t>Positive </a:t>
            </a:r>
            <a:r>
              <a:rPr lang="en-US" altLang="tr-TR" b="1" dirty="0" err="1">
                <a:latin typeface="Arial Narrow" panose="020B0606020202030204" pitchFamily="34" charset="0"/>
              </a:rPr>
              <a:t>reinforcers</a:t>
            </a:r>
            <a:r>
              <a:rPr lang="en-US" altLang="tr-TR" b="1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are events or stimuli that are </a:t>
            </a:r>
            <a:r>
              <a:rPr lang="en-US" altLang="tr-TR" i="1" dirty="0">
                <a:latin typeface="Arial Narrow" panose="020B0606020202030204" pitchFamily="34" charset="0"/>
              </a:rPr>
              <a:t>presented </a:t>
            </a:r>
            <a:r>
              <a:rPr lang="en-US" altLang="tr-TR" dirty="0">
                <a:latin typeface="Arial Narrow" panose="020B0606020202030204" pitchFamily="34" charset="0"/>
              </a:rPr>
              <a:t>after the target response occurs.</a:t>
            </a:r>
          </a:p>
          <a:p>
            <a:r>
              <a:rPr lang="en-US" altLang="tr-TR" b="1" dirty="0">
                <a:latin typeface="Arial Narrow" panose="020B0606020202030204" pitchFamily="34" charset="0"/>
              </a:rPr>
              <a:t>Negative </a:t>
            </a:r>
            <a:r>
              <a:rPr lang="en-US" altLang="tr-TR" b="1" dirty="0" err="1">
                <a:latin typeface="Arial Narrow" panose="020B0606020202030204" pitchFamily="34" charset="0"/>
              </a:rPr>
              <a:t>reinforcers</a:t>
            </a:r>
            <a:r>
              <a:rPr lang="en-US" altLang="tr-TR" b="1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are events or stimuli that are </a:t>
            </a:r>
            <a:r>
              <a:rPr lang="en-US" altLang="tr-TR" i="1" dirty="0">
                <a:latin typeface="Arial Narrow" panose="020B0606020202030204" pitchFamily="34" charset="0"/>
              </a:rPr>
              <a:t>removed</a:t>
            </a:r>
            <a:r>
              <a:rPr lang="en-US" altLang="tr-TR" dirty="0">
                <a:latin typeface="Arial Narrow" panose="020B0606020202030204" pitchFamily="34" charset="0"/>
              </a:rPr>
              <a:t> because a response has occurred. </a:t>
            </a:r>
          </a:p>
          <a:p>
            <a:endParaRPr lang="tr-TR" dirty="0"/>
          </a:p>
        </p:txBody>
      </p:sp>
      <p:pic>
        <p:nvPicPr>
          <p:cNvPr id="4" name="Picture 5" descr="skinner%20box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29429"/>
            <a:ext cx="4570414" cy="261769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472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3BB74-1209-4E78-B038-6487987B4076}" type="slidenum">
              <a:rPr lang="tr-TR" altLang="tr-TR"/>
              <a:pPr>
                <a:defRPr/>
              </a:pPr>
              <a:t>37</a:t>
            </a:fld>
            <a:endParaRPr lang="tr-TR" altLang="tr-TR"/>
          </a:p>
        </p:txBody>
      </p:sp>
      <p:pic>
        <p:nvPicPr>
          <p:cNvPr id="2050" name="Picture 2" descr="http://www.schutzhund-training.com/images/quadrant_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14" y="526563"/>
            <a:ext cx="9716307" cy="582978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02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559B0-C18D-45BD-A37E-1742BA4B9215}" type="slidenum">
              <a:rPr lang="tr-TR" altLang="tr-TR"/>
              <a:pPr>
                <a:defRPr/>
              </a:pPr>
              <a:t>38</a:t>
            </a:fld>
            <a:endParaRPr lang="tr-TR" altLang="tr-TR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tr-TR" b="1" dirty="0">
                <a:latin typeface="Arial Narrow" panose="020B0606020202030204" pitchFamily="34" charset="0"/>
              </a:rPr>
              <a:t>POSITIVE REINFORCEMENT</a:t>
            </a:r>
            <a:endParaRPr lang="en-US" altLang="tr-TR" dirty="0">
              <a:latin typeface="Arial Narrow" panose="020B0606020202030204" pitchFamily="34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05731"/>
            <a:ext cx="10515600" cy="4351338"/>
          </a:xfrm>
        </p:spPr>
        <p:txBody>
          <a:bodyPr/>
          <a:lstStyle/>
          <a:p>
            <a:r>
              <a:rPr lang="en-US" altLang="tr-TR" dirty="0">
                <a:latin typeface="Arial Narrow" panose="020B0606020202030204" pitchFamily="34" charset="0"/>
              </a:rPr>
              <a:t>occurs when a response is followed by a positive reinforce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 err="1">
                <a:latin typeface="Arial Narrow" panose="020B0606020202030204" pitchFamily="34" charset="0"/>
              </a:rPr>
              <a:t>makes</a:t>
            </a:r>
            <a:r>
              <a:rPr lang="en-US" altLang="tr-TR" dirty="0">
                <a:latin typeface="Arial Narrow" panose="020B0606020202030204" pitchFamily="34" charset="0"/>
              </a:rPr>
              <a:t> the behavior more likely to occur in the future.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US" altLang="tr-TR" b="1" dirty="0">
                <a:latin typeface="Arial Narrow" panose="020B0606020202030204" pitchFamily="34" charset="0"/>
              </a:rPr>
              <a:t>Shaping</a:t>
            </a:r>
            <a:r>
              <a:rPr lang="tr-TR" altLang="tr-TR" dirty="0">
                <a:latin typeface="Arial Narrow" panose="020B0606020202030204" pitchFamily="34" charset="0"/>
              </a:rPr>
              <a:t>: </a:t>
            </a:r>
            <a:r>
              <a:rPr lang="en-US" altLang="tr-TR" dirty="0">
                <a:latin typeface="Arial Narrow" panose="020B0606020202030204" pitchFamily="34" charset="0"/>
              </a:rPr>
              <a:t>reinforcement of successive responses that more closely resemble the target response</a:t>
            </a:r>
            <a:r>
              <a:rPr lang="tr-TR" altLang="tr-TR" dirty="0">
                <a:latin typeface="Arial Narrow" panose="020B0606020202030204" pitchFamily="34" charset="0"/>
              </a:rPr>
              <a:t> - </a:t>
            </a:r>
            <a:r>
              <a:rPr lang="en-US" altLang="tr-TR" dirty="0">
                <a:latin typeface="Arial Narrow" panose="020B0606020202030204" pitchFamily="34" charset="0"/>
              </a:rPr>
              <a:t>“Successive Approximation”</a:t>
            </a:r>
          </a:p>
          <a:p>
            <a:endParaRPr lang="tr-TR" altLang="tr-TR" dirty="0"/>
          </a:p>
        </p:txBody>
      </p:sp>
      <p:pic>
        <p:nvPicPr>
          <p:cNvPr id="29701" name="Picture 4" descr="positive-reinforcement-dog-train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31" y="3553188"/>
            <a:ext cx="3835206" cy="263227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AutoShape 6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pic>
        <p:nvPicPr>
          <p:cNvPr id="29703" name="Picture 8" descr="iStock_000013139601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11" y="3581400"/>
            <a:ext cx="3819378" cy="260406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34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288DB-D4C2-4BCD-9260-6BB639232CB8}" type="slidenum">
              <a:rPr lang="tr-TR" altLang="tr-TR"/>
              <a:pPr>
                <a:defRPr/>
              </a:pPr>
              <a:t>39</a:t>
            </a:fld>
            <a:endParaRPr lang="tr-TR" altLang="tr-TR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NEGATIVE REINFORCEMENT</a:t>
            </a:r>
            <a:endParaRPr lang="tr-TR" altLang="tr-TR" b="1" dirty="0">
              <a:solidFill>
                <a:srgbClr val="CC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39887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tr-TR" dirty="0">
                <a:latin typeface="Arial Narrow" panose="020B0606020202030204" pitchFamily="34" charset="0"/>
              </a:rPr>
              <a:t>occurs when a target behavior (response) is followed by removal or reduction of a negative </a:t>
            </a:r>
            <a:r>
              <a:rPr lang="en-US" altLang="tr-TR" dirty="0" err="1">
                <a:latin typeface="Arial Narrow" panose="020B0606020202030204" pitchFamily="34" charset="0"/>
              </a:rPr>
              <a:t>reinforcer</a:t>
            </a:r>
            <a:endParaRPr lang="tr-TR" altLang="tr-TR" b="1" u="sng" dirty="0">
              <a:latin typeface="Arial Narrow" panose="020B0606020202030204" pitchFamily="34" charset="0"/>
            </a:endParaRPr>
          </a:p>
        </p:txBody>
      </p:sp>
      <p:pic>
        <p:nvPicPr>
          <p:cNvPr id="31749" name="Picture 4" descr="trad_s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3173412"/>
            <a:ext cx="4321175" cy="318293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022" y="3264693"/>
            <a:ext cx="4592412" cy="300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54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WHAT IS MEMORY?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1511300"/>
            <a:ext cx="10820400" cy="46656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altLang="tr-TR" sz="3000" b="1" u="sng" dirty="0">
                <a:latin typeface="Arial Narrow" panose="020B0606020202030204" pitchFamily="34" charset="0"/>
              </a:rPr>
              <a:t>1. </a:t>
            </a:r>
            <a:r>
              <a:rPr lang="en-US" altLang="tr-TR" sz="3000" b="1" u="sng" dirty="0">
                <a:latin typeface="Arial Narrow" panose="020B0606020202030204" pitchFamily="34" charset="0"/>
              </a:rPr>
              <a:t>Sensory traces</a:t>
            </a:r>
            <a:r>
              <a:rPr lang="tr-TR" altLang="tr-TR" sz="3000" b="1" u="sng" dirty="0">
                <a:latin typeface="Arial Narrow" panose="020B0606020202030204" pitchFamily="34" charset="0"/>
              </a:rPr>
              <a:t> </a:t>
            </a:r>
            <a:endParaRPr lang="en-US" altLang="tr-TR" sz="3000" b="1" u="sng" dirty="0">
              <a:latin typeface="Arial Narrow" panose="020B0606020202030204" pitchFamily="34" charset="0"/>
            </a:endParaRPr>
          </a:p>
          <a:p>
            <a:r>
              <a:rPr lang="en-US" sz="3000" dirty="0">
                <a:latin typeface="Arial Narrow" panose="020B0606020202030204" pitchFamily="34" charset="0"/>
              </a:rPr>
              <a:t>Broadbent (1958)</a:t>
            </a:r>
            <a:r>
              <a:rPr lang="tr-TR" sz="3000" dirty="0">
                <a:latin typeface="Arial Narrow" panose="020B0606020202030204" pitchFamily="34" charset="0"/>
              </a:rPr>
              <a:t>: </a:t>
            </a:r>
            <a:r>
              <a:rPr lang="en-US" sz="3000" dirty="0">
                <a:latin typeface="Arial Narrow" panose="020B0606020202030204" pitchFamily="34" charset="0"/>
              </a:rPr>
              <a:t>information from all stimuli at any given time enters a sensory buffer. </a:t>
            </a:r>
            <a:endParaRPr lang="tr-TR" sz="3000" dirty="0">
              <a:latin typeface="Arial Narrow" panose="020B0606020202030204" pitchFamily="34" charset="0"/>
            </a:endParaRPr>
          </a:p>
          <a:p>
            <a:r>
              <a:rPr lang="en-US" sz="3000" dirty="0">
                <a:latin typeface="Arial Narrow" panose="020B0606020202030204" pitchFamily="34" charset="0"/>
              </a:rPr>
              <a:t>One of the inputs is selected for further processing </a:t>
            </a:r>
            <a:endParaRPr lang="tr-TR" sz="3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sz="3000" b="1" dirty="0">
              <a:latin typeface="Arial Narrow" panose="020B0606020202030204" pitchFamily="34" charset="0"/>
            </a:endParaRPr>
          </a:p>
          <a:p>
            <a:r>
              <a:rPr lang="tr-TR" sz="3000" b="1" i="1" dirty="0" err="1">
                <a:latin typeface="Arial Narrow" panose="020B0606020202030204" pitchFamily="34" charset="0"/>
              </a:rPr>
              <a:t>Why</a:t>
            </a:r>
            <a:r>
              <a:rPr lang="tr-TR" sz="3000" b="1" i="1" dirty="0">
                <a:latin typeface="Arial Narrow" panose="020B0606020202030204" pitchFamily="34" charset="0"/>
              </a:rPr>
              <a:t>?</a:t>
            </a:r>
            <a:r>
              <a:rPr lang="en-US" sz="3000" b="1" i="1" dirty="0">
                <a:latin typeface="Arial Narrow" panose="020B0606020202030204" pitchFamily="34" charset="0"/>
              </a:rPr>
              <a:t> </a:t>
            </a:r>
            <a:endParaRPr lang="tr-TR" sz="3000" b="1" i="1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>
                <a:latin typeface="Arial Narrow" panose="020B0606020202030204" pitchFamily="34" charset="0"/>
              </a:rPr>
              <a:t>a limited capacity to process information</a:t>
            </a:r>
            <a:endParaRPr lang="tr-TR" sz="30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>
                <a:latin typeface="Arial Narrow" panose="020B0606020202030204" pitchFamily="34" charset="0"/>
              </a:rPr>
              <a:t>to prevent the system from becoming overloaded</a:t>
            </a:r>
            <a:endParaRPr lang="tr-TR" sz="3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3000" b="1" dirty="0">
              <a:latin typeface="Arial Narrow" panose="020B0606020202030204" pitchFamily="34" charset="0"/>
            </a:endParaRPr>
          </a:p>
          <a:p>
            <a:r>
              <a:rPr lang="en-US" sz="3000" b="1" dirty="0">
                <a:latin typeface="Arial Narrow" panose="020B0606020202030204" pitchFamily="34" charset="0"/>
              </a:rPr>
              <a:t>The inputs not initially selected by the filter remain briefly in the sensory buffer</a:t>
            </a:r>
          </a:p>
          <a:p>
            <a:pPr marL="0" indent="0">
              <a:buNone/>
            </a:pPr>
            <a:endParaRPr lang="en-US" dirty="0"/>
          </a:p>
          <a:p>
            <a:pPr marL="228600" lvl="1">
              <a:spcBef>
                <a:spcPts val="1000"/>
              </a:spcBef>
            </a:pPr>
            <a:endParaRPr lang="en-US" altLang="en-US" sz="1800" dirty="0"/>
          </a:p>
          <a:p>
            <a:pPr marL="0" indent="0">
              <a:buNone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376126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E</a:t>
            </a:r>
            <a:r>
              <a:rPr lang="tr-TR" altLang="tr-TR" b="1" dirty="0">
                <a:latin typeface="Arial Narrow" panose="020B0606020202030204" pitchFamily="34" charset="0"/>
              </a:rPr>
              <a:t>XTINCTION IN OPERANT CONDITIONING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dirty="0">
                <a:latin typeface="Arial Narrow" panose="020B0606020202030204" pitchFamily="34" charset="0"/>
              </a:rPr>
              <a:t>O</a:t>
            </a:r>
            <a:r>
              <a:rPr lang="en-US" altLang="tr-TR" dirty="0" err="1">
                <a:latin typeface="Arial Narrow" panose="020B0606020202030204" pitchFamily="34" charset="0"/>
              </a:rPr>
              <a:t>ccurs</a:t>
            </a:r>
            <a:r>
              <a:rPr lang="en-US" altLang="tr-TR" dirty="0">
                <a:latin typeface="Arial Narrow" panose="020B0606020202030204" pitchFamily="34" charset="0"/>
              </a:rPr>
              <a:t> when a behavior is no longer followed by a </a:t>
            </a:r>
            <a:r>
              <a:rPr lang="en-US" altLang="tr-TR" dirty="0" err="1">
                <a:latin typeface="Arial Narrow" panose="020B0606020202030204" pitchFamily="34" charset="0"/>
              </a:rPr>
              <a:t>reinforcer</a:t>
            </a:r>
            <a:r>
              <a:rPr lang="en-US" altLang="tr-TR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85" y="2596290"/>
            <a:ext cx="3405965" cy="39772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865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E868-001C-4562-8189-420E7F921EA7}" type="slidenum">
              <a:rPr lang="tr-TR" altLang="tr-TR"/>
              <a:pPr>
                <a:defRPr/>
              </a:pPr>
              <a:t>41</a:t>
            </a:fld>
            <a:endParaRPr lang="tr-TR" altLang="tr-TR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b="1" dirty="0">
                <a:latin typeface="Arial Narrow" panose="020B0606020202030204" pitchFamily="34" charset="0"/>
              </a:rPr>
              <a:t>POSITIVE PUNISHMENT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06539"/>
            <a:ext cx="9917113" cy="4492625"/>
          </a:xfrm>
        </p:spPr>
        <p:txBody>
          <a:bodyPr/>
          <a:lstStyle/>
          <a:p>
            <a:r>
              <a:rPr lang="en-US" altLang="tr-TR" dirty="0">
                <a:latin typeface="Arial Narrow" panose="020B0606020202030204" pitchFamily="34" charset="0"/>
              </a:rPr>
              <a:t>use of a physically or psychologically painful event as a punisher.</a:t>
            </a:r>
          </a:p>
        </p:txBody>
      </p:sp>
      <p:pic>
        <p:nvPicPr>
          <p:cNvPr id="32773" name="Picture 5" descr="positive-punishme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2" y="2825750"/>
            <a:ext cx="4897438" cy="35306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7" descr="727980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825750"/>
            <a:ext cx="3816350" cy="349567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537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NEGATIVE PUNISHMENT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 dirty="0">
                <a:latin typeface="Arial Narrow" panose="020B0606020202030204" pitchFamily="34" charset="0"/>
              </a:rPr>
              <a:t>loss of reinforcement as a consequence of an inappropriate behavior.</a:t>
            </a:r>
            <a:endParaRPr lang="tr-TR" altLang="tr-TR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Picture 11" descr="670px-Discipline-a-Child-Step-2Bullet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26" y="2979739"/>
            <a:ext cx="4254830" cy="319722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irl-in-corn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068" y="2979739"/>
            <a:ext cx="2132135" cy="319722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negative-punishmen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7" y="2979739"/>
            <a:ext cx="4141687" cy="318166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14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DRAWBACKS TO USE AVERSIVE METHODS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 dirty="0">
                <a:latin typeface="Arial Narrow" panose="020B0606020202030204" pitchFamily="34" charset="0"/>
              </a:rPr>
              <a:t>Pain-induced aggression</a:t>
            </a:r>
            <a:r>
              <a:rPr lang="tr-TR" altLang="tr-TR" dirty="0">
                <a:latin typeface="Arial Narrow" panose="020B0606020202030204" pitchFamily="34" charset="0"/>
              </a:rPr>
              <a:t> – </a:t>
            </a:r>
            <a:r>
              <a:rPr lang="tr-TR" altLang="tr-TR" dirty="0" err="1">
                <a:latin typeface="Arial Narrow" panose="020B0606020202030204" pitchFamily="34" charset="0"/>
              </a:rPr>
              <a:t>redirected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aggression</a:t>
            </a:r>
            <a:r>
              <a:rPr lang="tr-TR" altLang="tr-TR" dirty="0">
                <a:latin typeface="Arial Narrow" panose="020B0606020202030204" pitchFamily="34" charset="0"/>
              </a:rPr>
              <a:t>- </a:t>
            </a:r>
            <a:r>
              <a:rPr lang="tr-TR" altLang="tr-TR" dirty="0" err="1">
                <a:latin typeface="Arial Narrow" panose="020B0606020202030204" pitchFamily="34" charset="0"/>
              </a:rPr>
              <a:t>fear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induced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aggression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>
                <a:latin typeface="Arial Narrow" panose="020B0606020202030204" pitchFamily="34" charset="0"/>
              </a:rPr>
              <a:t>High </a:t>
            </a:r>
            <a:r>
              <a:rPr lang="tr-TR" altLang="tr-TR" dirty="0" err="1">
                <a:latin typeface="Arial Narrow" panose="020B0606020202030204" pitchFamily="34" charset="0"/>
              </a:rPr>
              <a:t>arousal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level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 err="1">
                <a:latin typeface="Arial Narrow" panose="020B0606020202030204" pitchFamily="34" charset="0"/>
              </a:rPr>
              <a:t>Hyperactivity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 err="1">
                <a:latin typeface="Arial Narrow" panose="020B0606020202030204" pitchFamily="34" charset="0"/>
              </a:rPr>
              <a:t>Depression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Learned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helplessness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altLang="tr-TR" dirty="0">
                <a:latin typeface="Arial Narrow" panose="020B0606020202030204" pitchFamily="34" charset="0"/>
              </a:rPr>
              <a:t>The aversive quality of punishment may condition a fear response to the person administering it.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Generalization</a:t>
            </a:r>
            <a:r>
              <a:rPr lang="tr-TR" dirty="0">
                <a:latin typeface="Arial Narrow" panose="020B0606020202030204" pitchFamily="34" charset="0"/>
              </a:rPr>
              <a:t> – </a:t>
            </a:r>
            <a:r>
              <a:rPr lang="tr-TR" dirty="0" err="1">
                <a:latin typeface="Arial Narrow" panose="020B0606020202030204" pitchFamily="34" charset="0"/>
              </a:rPr>
              <a:t>using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newspaper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for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house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training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solidFill>
                <a:srgbClr val="FF0066"/>
              </a:solidFill>
            </a:endParaRPr>
          </a:p>
          <a:p>
            <a:endParaRPr lang="tr-TR" dirty="0"/>
          </a:p>
        </p:txBody>
      </p:sp>
      <p:pic>
        <p:nvPicPr>
          <p:cNvPr id="16388" name="Picture 4" descr="choke collar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36" y="2391527"/>
            <a:ext cx="3475892" cy="194649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32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60A2F-591E-4CD0-A623-E148E71BA2FC}" type="slidenum">
              <a:rPr lang="tr-TR" altLang="tr-TR"/>
              <a:pPr>
                <a:defRPr/>
              </a:pPr>
              <a:t>44</a:t>
            </a:fld>
            <a:endParaRPr lang="tr-TR" altLang="tr-TR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4000" b="1" dirty="0"/>
              <a:t>EFFICIENT TRAINING REQUIRES: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</a:rPr>
              <a:t>PERFECT TIMING</a:t>
            </a:r>
          </a:p>
          <a:p>
            <a:pPr algn="ctr" eaLnBrk="1" hangingPunct="1"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</a:rPr>
              <a:t>APPROPRIATE REINFORCER</a:t>
            </a:r>
          </a:p>
          <a:p>
            <a:pPr algn="ctr" eaLnBrk="1" hangingPunct="1"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</a:rPr>
              <a:t>STRONG STIMULUS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70275"/>
            <a:ext cx="2626579" cy="280668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4122" y="3892495"/>
            <a:ext cx="3442903" cy="228446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7609" y="3294063"/>
            <a:ext cx="3003994" cy="288289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276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CONCLUSION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Learning is </a:t>
            </a:r>
            <a:r>
              <a:rPr lang="tr-TR" dirty="0" err="1">
                <a:latin typeface="Arial Narrow" panose="020B0606020202030204" pitchFamily="34" charset="0"/>
              </a:rPr>
              <a:t>important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survive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>
                <a:latin typeface="Arial Narrow" panose="020B0606020202030204" pitchFamily="34" charset="0"/>
              </a:rPr>
              <a:t>Learning </a:t>
            </a:r>
            <a:r>
              <a:rPr lang="tr-TR" dirty="0" err="1">
                <a:latin typeface="Arial Narrow" panose="020B0606020202030204" pitchFamily="34" charset="0"/>
              </a:rPr>
              <a:t>requires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memory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>
                <a:latin typeface="Arial Narrow" panose="020B0606020202030204" pitchFamily="34" charset="0"/>
              </a:rPr>
              <a:t>Learning </a:t>
            </a:r>
            <a:r>
              <a:rPr lang="tr-TR" dirty="0" err="1">
                <a:latin typeface="Arial Narrow" panose="020B0606020202030204" pitchFamily="34" charset="0"/>
              </a:rPr>
              <a:t>takes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place</a:t>
            </a:r>
            <a:r>
              <a:rPr lang="tr-TR" dirty="0">
                <a:latin typeface="Arial Narrow" panose="020B0606020202030204" pitchFamily="34" charset="0"/>
              </a:rPr>
              <a:t> in </a:t>
            </a:r>
            <a:r>
              <a:rPr lang="tr-TR" dirty="0" err="1">
                <a:latin typeface="Arial Narrow" panose="020B0606020202030204" pitchFamily="34" charset="0"/>
              </a:rPr>
              <a:t>different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regions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Two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types</a:t>
            </a:r>
            <a:r>
              <a:rPr lang="tr-TR" dirty="0">
                <a:latin typeface="Arial Narrow" panose="020B0606020202030204" pitchFamily="34" charset="0"/>
              </a:rPr>
              <a:t> of </a:t>
            </a:r>
            <a:r>
              <a:rPr lang="tr-TR" dirty="0" err="1">
                <a:latin typeface="Arial Narrow" panose="020B0606020202030204" pitchFamily="34" charset="0"/>
              </a:rPr>
              <a:t>learning</a:t>
            </a:r>
            <a:r>
              <a:rPr lang="tr-TR" dirty="0">
                <a:latin typeface="Arial Narrow" panose="020B0606020202030204" pitchFamily="34" charset="0"/>
              </a:rPr>
              <a:t>: </a:t>
            </a:r>
            <a:r>
              <a:rPr lang="tr-TR" dirty="0" err="1">
                <a:latin typeface="Arial Narrow" panose="020B0606020202030204" pitchFamily="34" charset="0"/>
              </a:rPr>
              <a:t>Associative</a:t>
            </a:r>
            <a:r>
              <a:rPr lang="tr-TR" dirty="0">
                <a:latin typeface="Arial Narrow" panose="020B0606020202030204" pitchFamily="34" charset="0"/>
              </a:rPr>
              <a:t> &amp; </a:t>
            </a:r>
            <a:r>
              <a:rPr lang="tr-TR" dirty="0" err="1">
                <a:latin typeface="Arial Narrow" panose="020B0606020202030204" pitchFamily="34" charset="0"/>
              </a:rPr>
              <a:t>Non-associative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Positive</a:t>
            </a:r>
            <a:r>
              <a:rPr lang="tr-TR" dirty="0">
                <a:latin typeface="Arial Narrow" panose="020B0606020202030204" pitchFamily="34" charset="0"/>
              </a:rPr>
              <a:t> = </a:t>
            </a:r>
            <a:r>
              <a:rPr lang="tr-TR" dirty="0" err="1">
                <a:latin typeface="Arial Narrow" panose="020B0606020202030204" pitchFamily="34" charset="0"/>
              </a:rPr>
              <a:t>Add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environment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Negative</a:t>
            </a:r>
            <a:r>
              <a:rPr lang="tr-TR" dirty="0">
                <a:latin typeface="Arial Narrow" panose="020B0606020202030204" pitchFamily="34" charset="0"/>
              </a:rPr>
              <a:t> = </a:t>
            </a:r>
            <a:r>
              <a:rPr lang="tr-TR" dirty="0" err="1">
                <a:latin typeface="Arial Narrow" panose="020B0606020202030204" pitchFamily="34" charset="0"/>
              </a:rPr>
              <a:t>Remove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from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environment</a:t>
            </a:r>
            <a:endParaRPr lang="tr-TR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062" y="647114"/>
            <a:ext cx="3357123" cy="606252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510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b="1" dirty="0">
                <a:latin typeface="Arial Narrow" panose="020B0606020202030204" pitchFamily="34" charset="0"/>
              </a:rPr>
              <a:t>THANK YOU FOR YOUR ATTENTION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181" y="1690688"/>
            <a:ext cx="8401637" cy="470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155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WHAT IS MEMORY?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1" y="1511300"/>
            <a:ext cx="6795868" cy="5156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altLang="en-US" b="1" dirty="0">
                <a:latin typeface="Arial Narrow" panose="020B0606020202030204" pitchFamily="34" charset="0"/>
              </a:rPr>
              <a:t>2. </a:t>
            </a:r>
            <a:r>
              <a:rPr lang="en-US" altLang="en-US" b="1" dirty="0">
                <a:latin typeface="Arial Narrow" panose="020B0606020202030204" pitchFamily="34" charset="0"/>
              </a:rPr>
              <a:t>Short-Term Memory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altLang="en-US" sz="2800" dirty="0">
                <a:latin typeface="Arial Narrow" panose="020B0606020202030204" pitchFamily="34" charset="0"/>
              </a:rPr>
              <a:t>h</a:t>
            </a:r>
            <a:r>
              <a:rPr lang="en-US" altLang="en-US" sz="2800" dirty="0">
                <a:latin typeface="Arial Narrow" panose="020B0606020202030204" pitchFamily="34" charset="0"/>
              </a:rPr>
              <a:t>olds a few items briefly</a:t>
            </a:r>
            <a:r>
              <a:rPr lang="tr-TR" altLang="en-US" sz="2800" dirty="0">
                <a:latin typeface="Arial Narrow" panose="020B0606020202030204" pitchFamily="34" charset="0"/>
              </a:rPr>
              <a:t> (</a:t>
            </a:r>
            <a:r>
              <a:rPr lang="tr-TR" altLang="en-US" sz="2800" dirty="0" err="1">
                <a:latin typeface="Arial Narrow" panose="020B0606020202030204" pitchFamily="34" charset="0"/>
              </a:rPr>
              <a:t>sec</a:t>
            </a:r>
            <a:r>
              <a:rPr lang="tr-TR" altLang="en-US" sz="2800" dirty="0">
                <a:latin typeface="Arial Narrow" panose="020B0606020202030204" pitchFamily="34" charset="0"/>
              </a:rPr>
              <a:t>/</a:t>
            </a:r>
            <a:r>
              <a:rPr lang="tr-TR" altLang="en-US" sz="2800" dirty="0" err="1">
                <a:latin typeface="Arial Narrow" panose="020B0606020202030204" pitchFamily="34" charset="0"/>
              </a:rPr>
              <a:t>min</a:t>
            </a:r>
            <a:r>
              <a:rPr lang="tr-TR" altLang="en-US" sz="2800" dirty="0">
                <a:latin typeface="Arial Narrow" panose="020B0606020202030204" pitchFamily="34" charset="0"/>
              </a:rPr>
              <a:t>)</a:t>
            </a:r>
            <a:endParaRPr lang="en-US" altLang="en-US" sz="2800" dirty="0"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Arial Narrow" panose="020B0606020202030204" pitchFamily="34" charset="0"/>
              </a:rPr>
              <a:t>look up a phone number, then quickly dial before the information is forgotten</a:t>
            </a:r>
            <a:endParaRPr lang="tr-TR" altLang="en-US" sz="28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tr-TR" altLang="en-US" b="1" dirty="0">
                <a:latin typeface="Arial Narrow" panose="020B0606020202030204" pitchFamily="34" charset="0"/>
              </a:rPr>
              <a:t>3. </a:t>
            </a:r>
            <a:r>
              <a:rPr lang="tr-TR" altLang="en-US" b="1" dirty="0" err="1">
                <a:latin typeface="Arial Narrow" panose="020B0606020202030204" pitchFamily="34" charset="0"/>
              </a:rPr>
              <a:t>Intermediate-Term</a:t>
            </a:r>
            <a:r>
              <a:rPr lang="tr-TR" altLang="en-US" b="1" dirty="0">
                <a:latin typeface="Arial Narrow" panose="020B0606020202030204" pitchFamily="34" charset="0"/>
              </a:rPr>
              <a:t> Memory</a:t>
            </a:r>
          </a:p>
          <a:p>
            <a:pPr marL="0" indent="0">
              <a:buNone/>
            </a:pPr>
            <a:r>
              <a:rPr lang="tr-TR" altLang="en-US" b="1" dirty="0">
                <a:latin typeface="Arial Narrow" panose="020B0606020202030204" pitchFamily="34" charset="0"/>
              </a:rPr>
              <a:t>	</a:t>
            </a:r>
            <a:r>
              <a:rPr lang="en-US" altLang="tr-TR" b="1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up to a few days in duration</a:t>
            </a:r>
            <a:endParaRPr lang="tr-TR" altLang="en-US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tr-TR" altLang="en-US" b="1" dirty="0">
                <a:latin typeface="Arial Narrow" panose="020B0606020202030204" pitchFamily="34" charset="0"/>
              </a:rPr>
              <a:t>4. </a:t>
            </a:r>
            <a:r>
              <a:rPr lang="en-US" altLang="en-US" b="1" dirty="0">
                <a:latin typeface="Arial Narrow" panose="020B0606020202030204" pitchFamily="34" charset="0"/>
              </a:rPr>
              <a:t>Long-Term Memory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Arial Narrow" panose="020B0606020202030204" pitchFamily="34" charset="0"/>
              </a:rPr>
              <a:t>the relatively permanent and limitless storehouse of the memory system</a:t>
            </a:r>
          </a:p>
          <a:p>
            <a:pPr marL="228600" lvl="1">
              <a:spcBef>
                <a:spcPts val="1000"/>
              </a:spcBef>
            </a:pPr>
            <a:endParaRPr lang="en-US" sz="1800" b="1" dirty="0">
              <a:latin typeface="Arial Narrow" panose="020B0606020202030204" pitchFamily="34" charset="0"/>
            </a:endParaRPr>
          </a:p>
          <a:p>
            <a:pPr marL="228600" lvl="1">
              <a:spcBef>
                <a:spcPts val="1000"/>
              </a:spcBef>
            </a:pPr>
            <a:endParaRPr lang="en-US" altLang="en-US" sz="1800" dirty="0"/>
          </a:p>
          <a:p>
            <a:pPr marL="0" indent="0">
              <a:buNone/>
            </a:pPr>
            <a:endParaRPr lang="tr-TR" sz="1800" dirty="0"/>
          </a:p>
        </p:txBody>
      </p:sp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98" y="2096087"/>
            <a:ext cx="4809708" cy="3179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403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tr-TR" sz="4400" b="1" dirty="0">
                <a:latin typeface="Arial Narrow" panose="020B0606020202030204" pitchFamily="34" charset="0"/>
              </a:rPr>
              <a:t>MEMORY TYPES (QUALITATIVELY):</a:t>
            </a:r>
            <a:br>
              <a:rPr lang="tr-TR" sz="4400" b="1" dirty="0"/>
            </a:br>
            <a:endParaRPr lang="tr-TR" sz="44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4500" y="1270356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altLang="tr-TR" sz="3000" b="1" dirty="0">
                <a:latin typeface="Arial Narrow" panose="020B0606020202030204" pitchFamily="34" charset="0"/>
              </a:rPr>
              <a:t>Declarative memory</a:t>
            </a:r>
          </a:p>
          <a:p>
            <a:pPr lvl="2"/>
            <a:r>
              <a:rPr lang="en-US" altLang="tr-TR" sz="3000" dirty="0">
                <a:latin typeface="Arial Narrow" panose="020B0606020202030204" pitchFamily="34" charset="0"/>
              </a:rPr>
              <a:t>Memory that can be verbally expressed, such as memory for events in a person’s past.</a:t>
            </a:r>
            <a:endParaRPr lang="tr-TR" altLang="tr-TR" sz="3000" dirty="0">
              <a:latin typeface="Arial Narrow" panose="020B0606020202030204" pitchFamily="34" charset="0"/>
            </a:endParaRPr>
          </a:p>
          <a:p>
            <a:pPr lvl="2"/>
            <a:r>
              <a:rPr lang="tr-TR" altLang="tr-TR" sz="3000" dirty="0" err="1">
                <a:latin typeface="Arial Narrow" panose="020B0606020202030204" pitchFamily="34" charset="0"/>
              </a:rPr>
              <a:t>The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place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we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live</a:t>
            </a:r>
            <a:r>
              <a:rPr lang="tr-TR" altLang="tr-TR" sz="3000" dirty="0">
                <a:latin typeface="Arial Narrow" panose="020B0606020202030204" pitchFamily="34" charset="0"/>
              </a:rPr>
              <a:t> in, </a:t>
            </a:r>
            <a:r>
              <a:rPr lang="tr-TR" altLang="tr-TR" sz="3000" dirty="0" err="1">
                <a:latin typeface="Arial Narrow" panose="020B0606020202030204" pitchFamily="34" charset="0"/>
              </a:rPr>
              <a:t>our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phone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number</a:t>
            </a:r>
            <a:r>
              <a:rPr lang="tr-TR" altLang="tr-TR" sz="3000" dirty="0">
                <a:latin typeface="Arial Narrow" panose="020B0606020202030204" pitchFamily="34" charset="0"/>
              </a:rPr>
              <a:t>, </a:t>
            </a:r>
            <a:r>
              <a:rPr lang="tr-TR" altLang="tr-TR" sz="3000" dirty="0" err="1">
                <a:latin typeface="Arial Narrow" panose="020B0606020202030204" pitchFamily="34" charset="0"/>
              </a:rPr>
              <a:t>events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etc</a:t>
            </a:r>
            <a:r>
              <a:rPr lang="tr-TR" altLang="tr-TR" sz="3000" dirty="0">
                <a:latin typeface="Arial Narrow" panose="020B0606020202030204" pitchFamily="34" charset="0"/>
              </a:rPr>
              <a:t>.</a:t>
            </a:r>
            <a:br>
              <a:rPr lang="en-US" altLang="tr-TR" sz="3000" dirty="0">
                <a:latin typeface="Arial Narrow" panose="020B0606020202030204" pitchFamily="34" charset="0"/>
              </a:rPr>
            </a:br>
            <a:endParaRPr lang="en-US" altLang="tr-TR" sz="3000" dirty="0">
              <a:latin typeface="Arial Narrow" panose="020B0606020202030204" pitchFamily="34" charset="0"/>
            </a:endParaRPr>
          </a:p>
          <a:p>
            <a:pPr lvl="1"/>
            <a:r>
              <a:rPr lang="en-US" altLang="tr-TR" sz="3000" b="1" dirty="0" err="1">
                <a:latin typeface="Arial Narrow" panose="020B0606020202030204" pitchFamily="34" charset="0"/>
              </a:rPr>
              <a:t>Nondeclarative</a:t>
            </a:r>
            <a:r>
              <a:rPr lang="en-US" altLang="tr-TR" sz="3000" b="1" dirty="0">
                <a:latin typeface="Arial Narrow" panose="020B0606020202030204" pitchFamily="34" charset="0"/>
              </a:rPr>
              <a:t> memory</a:t>
            </a:r>
          </a:p>
          <a:p>
            <a:pPr lvl="2"/>
            <a:r>
              <a:rPr lang="en-US" altLang="tr-TR" sz="3000" dirty="0">
                <a:latin typeface="Arial Narrow" panose="020B0606020202030204" pitchFamily="34" charset="0"/>
              </a:rPr>
              <a:t>Memory whose formation does not depend on the hippocampal formation</a:t>
            </a:r>
            <a:endParaRPr lang="tr-TR" altLang="tr-TR" sz="30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3000" dirty="0" err="1">
                <a:latin typeface="Arial Narrow" panose="020B0606020202030204" pitchFamily="34" charset="0"/>
              </a:rPr>
              <a:t>Associative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learning</a:t>
            </a:r>
            <a:r>
              <a:rPr lang="tr-TR" altLang="tr-TR" sz="3000" dirty="0">
                <a:latin typeface="Arial Narrow" panose="020B0606020202030204" pitchFamily="34" charset="0"/>
              </a:rPr>
              <a:t>– </a:t>
            </a:r>
            <a:r>
              <a:rPr lang="tr-TR" altLang="tr-TR" sz="3000" dirty="0" err="1">
                <a:latin typeface="Arial Narrow" panose="020B0606020202030204" pitchFamily="34" charset="0"/>
              </a:rPr>
              <a:t>conditioned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fear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3000" dirty="0" err="1">
                <a:latin typeface="Arial Narrow" panose="020B0606020202030204" pitchFamily="34" charset="0"/>
              </a:rPr>
              <a:t>Skills</a:t>
            </a:r>
            <a:endParaRPr lang="tr-TR" altLang="tr-TR" sz="30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3000" dirty="0" err="1">
                <a:latin typeface="Arial Narrow" panose="020B0606020202030204" pitchFamily="34" charset="0"/>
              </a:rPr>
              <a:t>Muscle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memory</a:t>
            </a:r>
            <a:br>
              <a:rPr lang="en-US" altLang="tr-TR" sz="3000" dirty="0">
                <a:latin typeface="Arial Narrow" panose="020B0606020202030204" pitchFamily="34" charset="0"/>
              </a:rPr>
            </a:br>
            <a:endParaRPr lang="en-US" altLang="tr-TR" sz="3000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2" y="4369627"/>
            <a:ext cx="2963379" cy="222253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322" y="4940656"/>
            <a:ext cx="2695575" cy="136207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965" y="4884766"/>
            <a:ext cx="2210780" cy="147385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434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23" y="158262"/>
            <a:ext cx="8997414" cy="6566032"/>
          </a:xfrm>
          <a:prstGeom prst="rect">
            <a:avLst/>
          </a:prstGeom>
          <a:noFill/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127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dirty="0">
                <a:latin typeface="Arial Narrow" panose="020B0606020202030204" pitchFamily="34" charset="0"/>
              </a:rPr>
              <a:t>ORGANIZATIONAL LEVEL</a:t>
            </a:r>
            <a:br>
              <a:rPr lang="tr-TR" b="1" dirty="0">
                <a:latin typeface="Arial Narrow" panose="020B0606020202030204" pitchFamily="34" charset="0"/>
              </a:rPr>
            </a:br>
            <a:endParaRPr lang="tr-TR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88" y="2726100"/>
            <a:ext cx="6203870" cy="398947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351692" y="1163905"/>
            <a:ext cx="117183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2800" b="1" dirty="0">
                <a:latin typeface="Arial Narrow" panose="020B0606020202030204" pitchFamily="34" charset="0"/>
              </a:rPr>
              <a:t>Memories </a:t>
            </a:r>
            <a:r>
              <a:rPr lang="tr-TR" altLang="en-US" sz="2800" b="1" dirty="0" err="1">
                <a:latin typeface="Arial Narrow" panose="020B0606020202030204" pitchFamily="34" charset="0"/>
              </a:rPr>
              <a:t>staying</a:t>
            </a:r>
            <a:r>
              <a:rPr lang="tr-TR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>
                <a:latin typeface="Arial Narrow" panose="020B0606020202030204" pitchFamily="34" charset="0"/>
              </a:rPr>
              <a:t>in short-term memory long enough are consolidated into long-term memory</a:t>
            </a:r>
          </a:p>
          <a:p>
            <a:pPr lvl="1"/>
            <a:r>
              <a:rPr lang="en-US" altLang="en-US" sz="2800" b="1" dirty="0">
                <a:latin typeface="Arial Narrow" panose="020B0606020202030204" pitchFamily="34" charset="0"/>
              </a:rPr>
              <a:t>Emotional responses can enhance consolidation by stimulating the amygdala</a:t>
            </a:r>
          </a:p>
        </p:txBody>
      </p:sp>
    </p:spTree>
    <p:extLst>
      <p:ext uri="{BB962C8B-B14F-4D97-AF65-F5344CB8AC3E}">
        <p14:creationId xmlns:p14="http://schemas.microsoft.com/office/powerpoint/2010/main" val="63221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T</a:t>
            </a:r>
            <a:r>
              <a:rPr lang="tr-TR" altLang="tr-TR" b="1" dirty="0">
                <a:latin typeface="Arial Narrow" panose="020B0606020202030204" pitchFamily="34" charset="0"/>
              </a:rPr>
              <a:t>HE CASE OF</a:t>
            </a:r>
            <a:r>
              <a:rPr lang="en-US" altLang="tr-TR" b="1" dirty="0">
                <a:latin typeface="Arial Narrow" panose="020B0606020202030204" pitchFamily="34" charset="0"/>
              </a:rPr>
              <a:t> H.M.</a:t>
            </a:r>
            <a:br>
              <a:rPr lang="en-US" altLang="tr-TR" b="1" dirty="0">
                <a:latin typeface="Arial Narrow" panose="020B0606020202030204" pitchFamily="34" charset="0"/>
              </a:rPr>
            </a:b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54331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tr-TR" dirty="0">
                <a:latin typeface="Arial Narrow" panose="020B0606020202030204" pitchFamily="34" charset="0"/>
              </a:rPr>
              <a:t>H.M. suffered from epilepsy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which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was life-threatening.</a:t>
            </a:r>
          </a:p>
          <a:p>
            <a:r>
              <a:rPr lang="tr-TR" altLang="tr-TR" dirty="0" err="1">
                <a:latin typeface="Arial Narrow" panose="020B0606020202030204" pitchFamily="34" charset="0"/>
              </a:rPr>
              <a:t>The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amygdala, the hippocampus, and some of temporal lobe cortex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were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removed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surgically</a:t>
            </a:r>
            <a:r>
              <a:rPr lang="en-US" altLang="tr-TR" dirty="0">
                <a:latin typeface="Arial Narrow" panose="020B0606020202030204" pitchFamily="34" charset="0"/>
              </a:rPr>
              <a:t>.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US" altLang="tr-TR" dirty="0">
                <a:latin typeface="Arial Narrow" panose="020B0606020202030204" pitchFamily="34" charset="0"/>
              </a:rPr>
              <a:t>Following surgery, H.M.’s memory of events prior to the surgery was intact (no retrograde amnesia).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>
                <a:latin typeface="Arial Narrow" panose="020B0606020202030204" pitchFamily="34" charset="0"/>
              </a:rPr>
              <a:t>He </a:t>
            </a:r>
            <a:r>
              <a:rPr lang="en-US" altLang="tr-TR" dirty="0">
                <a:latin typeface="Arial Narrow" panose="020B0606020202030204" pitchFamily="34" charset="0"/>
              </a:rPr>
              <a:t>did display  anterograde amnesia, the inability to form declarative memories after the surgery.</a:t>
            </a:r>
          </a:p>
          <a:p>
            <a:endParaRPr lang="en-US" alt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662" y="4273015"/>
            <a:ext cx="3754600" cy="242186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392" y="4664507"/>
            <a:ext cx="3613572" cy="203036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583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1503</Words>
  <Application>Microsoft Office PowerPoint</Application>
  <PresentationFormat>Geniş ekran</PresentationFormat>
  <Paragraphs>214</Paragraphs>
  <Slides>46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Comic Sans MS</vt:lpstr>
      <vt:lpstr>Georgia</vt:lpstr>
      <vt:lpstr>Wingdings</vt:lpstr>
      <vt:lpstr>Office Teması</vt:lpstr>
      <vt:lpstr>LEARNING  &amp;  LEARNING THEORIES  IN PRACTICE</vt:lpstr>
      <vt:lpstr>WHAT IS LEARNING?</vt:lpstr>
      <vt:lpstr>WHAT IS MEMORY?</vt:lpstr>
      <vt:lpstr>WHAT IS MEMORY?</vt:lpstr>
      <vt:lpstr>WHAT IS MEMORY?</vt:lpstr>
      <vt:lpstr>MEMORY TYPES (QUALITATIVELY): </vt:lpstr>
      <vt:lpstr>PowerPoint Sunusu</vt:lpstr>
      <vt:lpstr>ORGANIZATIONAL LEVEL </vt:lpstr>
      <vt:lpstr>THE CASE OF H.M. </vt:lpstr>
      <vt:lpstr>HIPPOCAMPUS</vt:lpstr>
      <vt:lpstr>LASHLEY ENGRAM (1944)</vt:lpstr>
      <vt:lpstr>PowerPoint Sunusu</vt:lpstr>
      <vt:lpstr>TYPES OF LEARNING</vt:lpstr>
      <vt:lpstr>Non-associative learning </vt:lpstr>
      <vt:lpstr>Non-associative learning </vt:lpstr>
      <vt:lpstr>CELLULAR BASIS OF HABITUATION (Squire &amp; Kandel, 1999)</vt:lpstr>
      <vt:lpstr>CELLULAR BASIS OF SENSITIZATION (Squire &amp; Kandel, 1999)</vt:lpstr>
      <vt:lpstr>NON-ASSOCIATIVE LEARNING IN PRACTICE</vt:lpstr>
      <vt:lpstr> Systematic desensitization: structured plan based on the process of making a dog less sensitive to a stimulus</vt:lpstr>
      <vt:lpstr>ASSOCIATIVE LEARNING</vt:lpstr>
      <vt:lpstr>ASSOCIATIVE LEARNING</vt:lpstr>
      <vt:lpstr>CELLULAR BASIS OF CC</vt:lpstr>
      <vt:lpstr>CELLULAR BASIS OF CC</vt:lpstr>
      <vt:lpstr>LTP (LONG TERM POTENTIATON)- SYNAPTIC PLASTICITY</vt:lpstr>
      <vt:lpstr>CALCIUM EFFECTS ON FUTURE SYNAPSES</vt:lpstr>
      <vt:lpstr>LTD(LONG TERM DEPRESSION)</vt:lpstr>
      <vt:lpstr>PRE-REQUESTS FOR CC</vt:lpstr>
      <vt:lpstr>ACQUISITION</vt:lpstr>
      <vt:lpstr>EXTINCTION</vt:lpstr>
      <vt:lpstr>SPONTANEOUS RECOVERY</vt:lpstr>
      <vt:lpstr>GENERALIZATION &amp; DISCRIMINATION</vt:lpstr>
      <vt:lpstr>CONDITIONED EMOTIONAL RESPONSE</vt:lpstr>
      <vt:lpstr>COUNTER CONDITIONING</vt:lpstr>
      <vt:lpstr>OPERANT CONDITIONING</vt:lpstr>
      <vt:lpstr>Cellular Level of Operant Conditioning</vt:lpstr>
      <vt:lpstr>Skinner’s box(1938)</vt:lpstr>
      <vt:lpstr>PowerPoint Sunusu</vt:lpstr>
      <vt:lpstr>POSITIVE REINFORCEMENT</vt:lpstr>
      <vt:lpstr>NEGATIVE REINFORCEMENT</vt:lpstr>
      <vt:lpstr>EXTINCTION IN OPERANT CONDITIONING</vt:lpstr>
      <vt:lpstr>POSITIVE PUNISHMENT</vt:lpstr>
      <vt:lpstr>NEGATIVE PUNISHMENT</vt:lpstr>
      <vt:lpstr>DRAWBACKS TO USE AVERSIVE METHODS</vt:lpstr>
      <vt:lpstr>EFFICIENT TRAINING REQUIRES:</vt:lpstr>
      <vt:lpstr>CONCLUSION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 &amp;  LEARNING THEORIES  IN PRACTICE</dc:title>
  <dc:creator>Yasemin</dc:creator>
  <cp:lastModifiedBy>yasem</cp:lastModifiedBy>
  <cp:revision>33</cp:revision>
  <dcterms:created xsi:type="dcterms:W3CDTF">2016-05-15T06:58:26Z</dcterms:created>
  <dcterms:modified xsi:type="dcterms:W3CDTF">2020-03-20T13:21:00Z</dcterms:modified>
</cp:coreProperties>
</file>