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07" r:id="rId4"/>
    <p:sldId id="259" r:id="rId5"/>
    <p:sldId id="301" r:id="rId6"/>
    <p:sldId id="260" r:id="rId7"/>
    <p:sldId id="302" r:id="rId8"/>
    <p:sldId id="261" r:id="rId9"/>
    <p:sldId id="264" r:id="rId10"/>
    <p:sldId id="265" r:id="rId11"/>
    <p:sldId id="280" r:id="rId12"/>
    <p:sldId id="288" r:id="rId13"/>
    <p:sldId id="289" r:id="rId14"/>
  </p:sldIdLst>
  <p:sldSz cx="9144000" cy="6858000" type="screen4x3"/>
  <p:notesSz cx="9926638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6BE2D-6232-4B06-80A5-577DE64D3DA3}" type="datetimeFigureOut">
              <a:rPr lang="tr-TR" smtClean="0"/>
              <a:t>18.05.2018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BFF63-24A1-4790-BC63-B5C9F73A5D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872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ALT EKSTREMİTE ORTEZLERİ</a:t>
            </a:r>
            <a:b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KIRIK ORTEZLERİ</a:t>
            </a:r>
            <a:b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KALÇA ORTEZLERİ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2214554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21444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DOĞUŞTAN KALÇA ÇIKIĞI (DKÇ) 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DKÇ’de</a:t>
            </a:r>
            <a:r>
              <a:rPr lang="tr-TR" dirty="0" smtClean="0"/>
              <a:t> </a:t>
            </a:r>
            <a:r>
              <a:rPr lang="tr-TR" dirty="0" err="1" smtClean="0"/>
              <a:t>ortezlemenin</a:t>
            </a:r>
            <a:r>
              <a:rPr lang="tr-TR" dirty="0" smtClean="0"/>
              <a:t> amacı; </a:t>
            </a:r>
            <a:r>
              <a:rPr lang="tr-TR" u="sng" dirty="0" err="1" smtClean="0"/>
              <a:t>femur</a:t>
            </a:r>
            <a:r>
              <a:rPr lang="tr-TR" u="sng" dirty="0" smtClean="0"/>
              <a:t> başının </a:t>
            </a:r>
            <a:r>
              <a:rPr lang="tr-TR" u="sng" dirty="0" err="1" smtClean="0"/>
              <a:t>asetabulum</a:t>
            </a:r>
            <a:r>
              <a:rPr lang="tr-TR" u="sng" dirty="0" smtClean="0"/>
              <a:t> içindeki 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</a:t>
            </a:r>
            <a:r>
              <a:rPr lang="tr-TR" u="sng" dirty="0" smtClean="0"/>
              <a:t>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santralizasyonunu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sağlamak</a:t>
            </a:r>
            <a:r>
              <a:rPr lang="tr-TR" dirty="0" smtClean="0"/>
              <a:t> ve </a:t>
            </a:r>
            <a:r>
              <a:rPr lang="tr-TR" u="sng" dirty="0" smtClean="0"/>
              <a:t>bu pozisyonu patolojik değişiklikler normale dönene kadar 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sürdürmek</a:t>
            </a:r>
            <a:r>
              <a:rPr lang="tr-TR" u="sng" dirty="0" smtClean="0"/>
              <a:t>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amaçla geliştirilen </a:t>
            </a:r>
            <a:r>
              <a:rPr lang="tr-TR" dirty="0" err="1" smtClean="0"/>
              <a:t>ortezlerin</a:t>
            </a:r>
            <a:r>
              <a:rPr lang="tr-TR" dirty="0" smtClean="0"/>
              <a:t> çoğunda </a:t>
            </a:r>
            <a:r>
              <a:rPr lang="tr-TR" dirty="0" err="1" smtClean="0"/>
              <a:t>displazik</a:t>
            </a:r>
            <a:r>
              <a:rPr lang="tr-TR" dirty="0" smtClean="0"/>
              <a:t> kalça </a:t>
            </a:r>
            <a:r>
              <a:rPr lang="tr-TR" dirty="0" err="1" smtClean="0"/>
              <a:t>redükte</a:t>
            </a:r>
            <a:r>
              <a:rPr lang="tr-TR" dirty="0" smtClean="0"/>
              <a:t> pozisyonda tutulur.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r>
              <a:rPr lang="tr-TR" dirty="0" smtClean="0"/>
              <a:t>LEGG CALVE PERTHES HASTALIĞI 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2287726"/>
          </a:xfrm>
        </p:spPr>
        <p:txBody>
          <a:bodyPr/>
          <a:lstStyle/>
          <a:p>
            <a:r>
              <a:rPr lang="tr-TR" dirty="0" smtClean="0"/>
              <a:t>Hastalık ilk olarak 1909 yılında </a:t>
            </a:r>
            <a:r>
              <a:rPr lang="tr-TR" dirty="0" err="1" smtClean="0"/>
              <a:t>Waldenström</a:t>
            </a:r>
            <a:r>
              <a:rPr lang="tr-TR" dirty="0" smtClean="0"/>
              <a:t> tarafından tarif edilmişse de yanlışlıkla </a:t>
            </a:r>
            <a:r>
              <a:rPr lang="tr-TR" dirty="0" err="1" smtClean="0"/>
              <a:t>Waldenström</a:t>
            </a:r>
            <a:r>
              <a:rPr lang="tr-TR" dirty="0" smtClean="0"/>
              <a:t> hastalığı tüberküloza bağlamıştır.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71414"/>
            <a:ext cx="8858312" cy="30003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Yatarak tedavi uygulamaları</a:t>
            </a:r>
            <a:r>
              <a:rPr lang="tr-TR" dirty="0" smtClean="0"/>
              <a:t> </a:t>
            </a:r>
            <a:r>
              <a:rPr lang="tr-TR" u="sng" dirty="0" err="1" smtClean="0"/>
              <a:t>kontraktür</a:t>
            </a:r>
            <a:r>
              <a:rPr lang="tr-TR" dirty="0" smtClean="0"/>
              <a:t>, </a:t>
            </a:r>
            <a:r>
              <a:rPr lang="tr-TR" u="sng" dirty="0" err="1" smtClean="0"/>
              <a:t>atrofi</a:t>
            </a:r>
            <a:r>
              <a:rPr lang="tr-TR" dirty="0" smtClean="0"/>
              <a:t>, </a:t>
            </a:r>
            <a:r>
              <a:rPr lang="tr-TR" u="sng" dirty="0" smtClean="0"/>
              <a:t>akciğerde </a:t>
            </a:r>
            <a:r>
              <a:rPr lang="tr-TR" u="sng" dirty="0" err="1" smtClean="0"/>
              <a:t>staz</a:t>
            </a:r>
            <a:r>
              <a:rPr lang="tr-TR" dirty="0" smtClean="0"/>
              <a:t>, </a:t>
            </a:r>
            <a:r>
              <a:rPr lang="tr-TR" u="sng" dirty="0" err="1" smtClean="0"/>
              <a:t>dekübit</a:t>
            </a:r>
            <a:r>
              <a:rPr lang="tr-TR" dirty="0" smtClean="0"/>
              <a:t> gibi pek çok komplikasyonu beraberinde getirir.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Ayakta tedavide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Snyder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Ford askısı</a:t>
            </a:r>
            <a:r>
              <a:rPr lang="tr-TR" dirty="0" smtClean="0"/>
              <a:t>,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Birmingham</a:t>
            </a:r>
            <a:r>
              <a:rPr lang="tr-TR" dirty="0" smtClean="0"/>
              <a:t>,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Browne</a:t>
            </a:r>
            <a:r>
              <a:rPr lang="tr-TR" dirty="0" smtClean="0"/>
              <a:t> veya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</a:t>
            </a:r>
            <a:r>
              <a:rPr lang="tr-TR" dirty="0" smtClean="0"/>
              <a:t> gibi </a:t>
            </a:r>
            <a:r>
              <a:rPr lang="tr-TR" dirty="0" err="1" smtClean="0"/>
              <a:t>ortezlerden</a:t>
            </a:r>
            <a:r>
              <a:rPr lang="tr-TR" dirty="0" smtClean="0"/>
              <a:t> yararlanılır.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260648"/>
            <a:ext cx="8858312" cy="6168748"/>
          </a:xfrm>
        </p:spPr>
        <p:txBody>
          <a:bodyPr/>
          <a:lstStyle/>
          <a:p>
            <a:r>
              <a:rPr lang="tr-TR" dirty="0" smtClean="0"/>
              <a:t>Bu </a:t>
            </a:r>
            <a:r>
              <a:rPr lang="tr-TR" dirty="0" err="1" smtClean="0"/>
              <a:t>ortezlerde</a:t>
            </a:r>
            <a:r>
              <a:rPr lang="tr-TR" dirty="0" smtClean="0"/>
              <a:t> </a:t>
            </a:r>
            <a:r>
              <a:rPr lang="tr-TR" dirty="0" err="1" smtClean="0"/>
              <a:t>femur</a:t>
            </a:r>
            <a:r>
              <a:rPr lang="tr-TR" dirty="0" smtClean="0"/>
              <a:t> başı </a:t>
            </a:r>
            <a:r>
              <a:rPr lang="tr-TR" dirty="0" err="1" smtClean="0"/>
              <a:t>asetabuluma</a:t>
            </a:r>
            <a:r>
              <a:rPr lang="tr-TR" dirty="0" smtClean="0"/>
              <a:t> tam </a:t>
            </a:r>
            <a:r>
              <a:rPr lang="tr-TR" dirty="0" err="1" smtClean="0"/>
              <a:t>santralize</a:t>
            </a:r>
            <a:r>
              <a:rPr lang="tr-TR" dirty="0" smtClean="0"/>
              <a:t> olamadığı için baş </a:t>
            </a:r>
            <a:r>
              <a:rPr lang="tr-TR" dirty="0" err="1" smtClean="0"/>
              <a:t>asetabulumun</a:t>
            </a:r>
            <a:r>
              <a:rPr lang="tr-TR" dirty="0" smtClean="0"/>
              <a:t> dışına taşar ve </a:t>
            </a:r>
            <a:r>
              <a:rPr lang="tr-TR" dirty="0" err="1" smtClean="0"/>
              <a:t>progressif</a:t>
            </a:r>
            <a:r>
              <a:rPr lang="tr-TR" dirty="0" smtClean="0"/>
              <a:t> </a:t>
            </a:r>
            <a:r>
              <a:rPr lang="tr-TR" dirty="0" err="1" smtClean="0"/>
              <a:t>subluksasyonlara</a:t>
            </a:r>
            <a:r>
              <a:rPr lang="tr-TR" dirty="0" smtClean="0"/>
              <a:t> zemin hazırlar.</a:t>
            </a:r>
          </a:p>
          <a:p>
            <a:r>
              <a:rPr lang="tr-TR" dirty="0" smtClean="0"/>
              <a:t>Tek başına </a:t>
            </a:r>
            <a:r>
              <a:rPr lang="tr-TR" dirty="0" err="1" smtClean="0"/>
              <a:t>femur</a:t>
            </a:r>
            <a:r>
              <a:rPr lang="tr-TR" dirty="0" smtClean="0"/>
              <a:t> başına yük vermemek yeterli değildir, kullanılacak </a:t>
            </a:r>
            <a:r>
              <a:rPr lang="tr-TR" dirty="0" err="1" smtClean="0"/>
              <a:t>ortezin</a:t>
            </a:r>
            <a:r>
              <a:rPr lang="tr-TR" dirty="0" smtClean="0"/>
              <a:t> </a:t>
            </a:r>
            <a:r>
              <a:rPr lang="tr-TR" dirty="0" err="1" smtClean="0"/>
              <a:t>femur</a:t>
            </a:r>
            <a:r>
              <a:rPr lang="tr-TR" dirty="0" smtClean="0"/>
              <a:t> başını </a:t>
            </a:r>
            <a:r>
              <a:rPr lang="tr-TR" dirty="0" err="1" smtClean="0"/>
              <a:t>asetabulum</a:t>
            </a:r>
            <a:r>
              <a:rPr lang="tr-TR" dirty="0" smtClean="0"/>
              <a:t> içinde tutacak pozisyonu da vermesi gerekir.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ortezler</a:t>
            </a:r>
            <a:r>
              <a:rPr lang="tr-TR" dirty="0" smtClean="0"/>
              <a:t> </a:t>
            </a:r>
            <a:r>
              <a:rPr lang="tr-TR" u="sng" dirty="0" err="1" smtClean="0"/>
              <a:t>Tachdijan</a:t>
            </a:r>
            <a:r>
              <a:rPr lang="tr-TR" dirty="0" smtClean="0"/>
              <a:t> ve </a:t>
            </a:r>
            <a:r>
              <a:rPr lang="tr-TR" u="sng" dirty="0" smtClean="0"/>
              <a:t>Hacettepe </a:t>
            </a:r>
            <a:r>
              <a:rPr lang="tr-TR" u="sng" dirty="0" err="1" smtClean="0"/>
              <a:t>ortezleri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071570"/>
          </a:xfrm>
        </p:spPr>
        <p:txBody>
          <a:bodyPr>
            <a:normAutofit/>
          </a:bodyPr>
          <a:lstStyle/>
          <a:p>
            <a:r>
              <a:rPr lang="tr-TR" dirty="0" smtClean="0"/>
              <a:t>7) KIRIK 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3007806"/>
          </a:xfrm>
        </p:spPr>
        <p:txBody>
          <a:bodyPr>
            <a:normAutofit/>
          </a:bodyPr>
          <a:lstStyle/>
          <a:p>
            <a:r>
              <a:rPr lang="tr-TR" dirty="0" smtClean="0"/>
              <a:t>Günümüzde kırıklarda kullanılan pek çok </a:t>
            </a:r>
            <a:r>
              <a:rPr lang="tr-TR" dirty="0" err="1" smtClean="0"/>
              <a:t>ortez</a:t>
            </a:r>
            <a:r>
              <a:rPr lang="tr-TR" dirty="0" smtClean="0"/>
              <a:t> bulunmaktadır.</a:t>
            </a:r>
          </a:p>
          <a:p>
            <a:r>
              <a:rPr lang="tr-TR" dirty="0" smtClean="0"/>
              <a:t>Bunlar kırığın olduğu bölgeye, kırığın durumuna ve kullanım amacına göre farklılık gösterir.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88640"/>
            <a:ext cx="8858312" cy="4104456"/>
          </a:xfrm>
        </p:spPr>
        <p:txBody>
          <a:bodyPr>
            <a:normAutofit/>
          </a:bodyPr>
          <a:lstStyle/>
          <a:p>
            <a:r>
              <a:rPr lang="tr-TR" dirty="0" smtClean="0"/>
              <a:t>Hemen hepsinde </a:t>
            </a:r>
            <a:r>
              <a:rPr lang="tr-TR" b="1" dirty="0" smtClean="0"/>
              <a:t>kırık alanının </a:t>
            </a:r>
            <a:r>
              <a:rPr lang="tr-TR" b="1" dirty="0" err="1" smtClean="0"/>
              <a:t>immobilizasyonu</a:t>
            </a:r>
            <a:r>
              <a:rPr lang="tr-TR" dirty="0" smtClean="0"/>
              <a:t> esas alınırken etkilenen bölgenin üst ve altındaki eklemlerin hareket durumu ve </a:t>
            </a:r>
            <a:r>
              <a:rPr lang="tr-TR" b="1" u="sng" dirty="0" smtClean="0"/>
              <a:t>vücut ağırlığının </a:t>
            </a:r>
            <a:r>
              <a:rPr lang="tr-TR" b="1" u="sng" dirty="0" err="1" smtClean="0"/>
              <a:t>ekstremite</a:t>
            </a:r>
            <a:r>
              <a:rPr lang="tr-TR" b="1" u="sng" dirty="0" smtClean="0"/>
              <a:t> üzerine aktarılması</a:t>
            </a:r>
            <a:r>
              <a:rPr lang="tr-TR" u="sng" dirty="0" smtClean="0"/>
              <a:t> için gerekli yük taşıma alanlarının oluşturulması</a:t>
            </a:r>
            <a:r>
              <a:rPr lang="tr-TR" dirty="0" smtClean="0"/>
              <a:t> yönleriyle farklılık gösterirler.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75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19442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u="sng" dirty="0" smtClean="0"/>
              <a:t>Tibia kırıklarında</a:t>
            </a:r>
            <a:r>
              <a:rPr lang="tr-TR" dirty="0" smtClean="0"/>
              <a:t> veya </a:t>
            </a:r>
            <a:r>
              <a:rPr lang="tr-TR" u="sng" dirty="0" err="1" smtClean="0"/>
              <a:t>tibia</a:t>
            </a:r>
            <a:r>
              <a:rPr lang="tr-TR" u="sng" dirty="0" smtClean="0"/>
              <a:t> ve </a:t>
            </a:r>
            <a:r>
              <a:rPr lang="tr-TR" u="sng" dirty="0" err="1" smtClean="0"/>
              <a:t>fibulanın</a:t>
            </a:r>
            <a:r>
              <a:rPr lang="tr-TR" u="sng" dirty="0" smtClean="0"/>
              <a:t> birlikte kırıklarında</a:t>
            </a:r>
            <a:r>
              <a:rPr lang="tr-TR" dirty="0" smtClean="0"/>
              <a:t>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PTB (</a:t>
            </a:r>
            <a:r>
              <a:rPr lang="tr-TR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patellar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tendon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bearing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tr-TR" b="1" u="sng" dirty="0" smtClean="0"/>
              <a:t> kısa yürüme </a:t>
            </a:r>
            <a:r>
              <a:rPr lang="tr-TR" b="1" u="sng" dirty="0" err="1" smtClean="0"/>
              <a:t>ortezleri</a:t>
            </a:r>
            <a:r>
              <a:rPr lang="tr-TR" dirty="0" smtClean="0"/>
              <a:t> kullanılır.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260648"/>
            <a:ext cx="8858312" cy="3525542"/>
          </a:xfrm>
        </p:spPr>
        <p:txBody>
          <a:bodyPr>
            <a:normAutofit/>
          </a:bodyPr>
          <a:lstStyle/>
          <a:p>
            <a:r>
              <a:rPr lang="tr-TR" dirty="0" smtClean="0"/>
              <a:t>PTB diz altı protez soketleri esas alınarak oluşturulan bu </a:t>
            </a:r>
            <a:r>
              <a:rPr lang="tr-TR" dirty="0" err="1" smtClean="0"/>
              <a:t>ortezlerde</a:t>
            </a:r>
            <a:r>
              <a:rPr lang="tr-TR" dirty="0" smtClean="0"/>
              <a:t> </a:t>
            </a:r>
            <a:r>
              <a:rPr lang="tr-TR" u="sng" dirty="0" smtClean="0"/>
              <a:t>ağırlık</a:t>
            </a:r>
            <a:r>
              <a:rPr lang="tr-TR" dirty="0" smtClean="0"/>
              <a:t>, kırık alanını çepeçevre saran ve çoğunlukla </a:t>
            </a:r>
            <a:r>
              <a:rPr lang="tr-TR" dirty="0" err="1" smtClean="0"/>
              <a:t>posterolateralden</a:t>
            </a:r>
            <a:r>
              <a:rPr lang="tr-TR" dirty="0" smtClean="0"/>
              <a:t> açılımlı </a:t>
            </a:r>
            <a:r>
              <a:rPr lang="tr-TR" u="sng" dirty="0" err="1" smtClean="0"/>
              <a:t>termoplastik</a:t>
            </a:r>
            <a:r>
              <a:rPr lang="tr-TR" u="sng" dirty="0" smtClean="0"/>
              <a:t> soketin </a:t>
            </a:r>
            <a:r>
              <a:rPr lang="tr-TR" u="sng" dirty="0" err="1" smtClean="0"/>
              <a:t>antero</a:t>
            </a:r>
            <a:r>
              <a:rPr lang="tr-TR" u="sng" dirty="0" smtClean="0"/>
              <a:t> </a:t>
            </a:r>
            <a:r>
              <a:rPr lang="tr-TR" u="sng" dirty="0" err="1" smtClean="0"/>
              <a:t>proksimalinde</a:t>
            </a:r>
            <a:r>
              <a:rPr lang="tr-TR" u="sng" dirty="0" smtClean="0"/>
              <a:t> yer alan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patellar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tendon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sekis</a:t>
            </a:r>
            <a:r>
              <a:rPr lang="tr-TR" u="sng" dirty="0" smtClean="0"/>
              <a:t>inden taşıtılır.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142844" y="5715016"/>
            <a:ext cx="614366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tr-TR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İki tip PTB </a:t>
            </a:r>
            <a:r>
              <a:rPr kumimoji="0" lang="tr-TR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ortezi</a:t>
            </a:r>
            <a:r>
              <a:rPr kumimoji="0" lang="tr-TR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mevcuttur: </a:t>
            </a:r>
            <a:endParaRPr kumimoji="0" lang="tr-TR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28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Birinci </a:t>
            </a:r>
            <a:r>
              <a:rPr lang="tr-TR" dirty="0" smtClean="0"/>
              <a:t>tipte;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4429156"/>
          </a:xfrm>
        </p:spPr>
        <p:txBody>
          <a:bodyPr>
            <a:normAutofit/>
          </a:bodyPr>
          <a:lstStyle/>
          <a:p>
            <a:r>
              <a:rPr lang="tr-TR" dirty="0" err="1"/>
              <a:t>T</a:t>
            </a:r>
            <a:r>
              <a:rPr lang="tr-TR" dirty="0" err="1" smtClean="0"/>
              <a:t>ermoplastik</a:t>
            </a:r>
            <a:r>
              <a:rPr lang="tr-TR" dirty="0" smtClean="0"/>
              <a:t> kılıfla bağlantılı yan barlar doğrudan üzengiye bağlıdır ve ayak askıdadır.</a:t>
            </a:r>
          </a:p>
          <a:p>
            <a:r>
              <a:rPr lang="tr-TR" u="sng" dirty="0" smtClean="0"/>
              <a:t>Vücut ağırlığı </a:t>
            </a:r>
            <a:r>
              <a:rPr lang="tr-TR" u="sng" dirty="0" err="1" smtClean="0"/>
              <a:t>patellar</a:t>
            </a:r>
            <a:r>
              <a:rPr lang="tr-TR" u="sng" dirty="0" smtClean="0"/>
              <a:t> </a:t>
            </a:r>
            <a:r>
              <a:rPr lang="tr-TR" u="sng" dirty="0" err="1" smtClean="0"/>
              <a:t>tendon</a:t>
            </a:r>
            <a:r>
              <a:rPr lang="tr-TR" u="sng" dirty="0" smtClean="0"/>
              <a:t> bölgesinden yan barlara ve oradan yere aktarılır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tip </a:t>
            </a:r>
            <a:r>
              <a:rPr lang="tr-TR" dirty="0" err="1" smtClean="0"/>
              <a:t>ortezlerle</a:t>
            </a:r>
            <a:r>
              <a:rPr lang="tr-TR" dirty="0" smtClean="0"/>
              <a:t> </a:t>
            </a:r>
            <a:r>
              <a:rPr lang="tr-TR" u="sng" dirty="0" smtClean="0"/>
              <a:t>vücut ağırlığı kırık üzerinden geçirilmez</a:t>
            </a:r>
            <a:r>
              <a:rPr lang="tr-TR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tipte;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384070"/>
          </a:xfrm>
        </p:spPr>
        <p:txBody>
          <a:bodyPr>
            <a:normAutofit/>
          </a:bodyPr>
          <a:lstStyle/>
          <a:p>
            <a:r>
              <a:rPr lang="tr-TR" dirty="0" smtClean="0"/>
              <a:t>Diğer PTB kısa yürüme </a:t>
            </a:r>
            <a:r>
              <a:rPr lang="tr-TR" dirty="0" err="1" smtClean="0"/>
              <a:t>ortezinde</a:t>
            </a:r>
            <a:r>
              <a:rPr lang="tr-TR" dirty="0" smtClean="0"/>
              <a:t> yan barlar üzengi ile ayakkabıya bağlanır.</a:t>
            </a:r>
          </a:p>
          <a:p>
            <a:r>
              <a:rPr lang="tr-TR" dirty="0" smtClean="0"/>
              <a:t>Ayakkabı ile topuk arasında 1 cm’ye yakın bırakılan boşluk </a:t>
            </a:r>
            <a:r>
              <a:rPr lang="tr-TR" u="sng" dirty="0" smtClean="0"/>
              <a:t>vücut ağırlığının kısmen kırık alanından geçmesini sağlar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Kırığın iyileşmesine göre bu miktar topuğun ayakkabıya teması arttırılmak suretiyle ayarlanır.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90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332656"/>
            <a:ext cx="8858312" cy="51680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PTB kısa yürüme </a:t>
            </a:r>
            <a:r>
              <a:rPr lang="tr-T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tr-TR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Tibia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kırıkları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nın yanında,</a:t>
            </a:r>
          </a:p>
          <a:p>
            <a:pPr>
              <a:buFont typeface="Wingdings" pitchFamily="2" charset="2"/>
              <a:buChar char="Ø"/>
            </a:pPr>
            <a:r>
              <a:rPr lang="tr-TR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Kalkaneus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kırıkları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Ayak bileği füzyonlarının ardından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Ayak kemiklerinin </a:t>
            </a:r>
            <a:r>
              <a:rPr lang="tr-TR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avasküler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nekrozlarında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Ayağın kronik </a:t>
            </a:r>
            <a:r>
              <a:rPr lang="tr-TR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diabetik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ülserlerinde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</a:t>
            </a:r>
          </a:p>
          <a:p>
            <a:pPr>
              <a:buFont typeface="Wingdings" pitchFamily="2" charset="2"/>
              <a:buChar char="Ø"/>
            </a:pP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Ayak yanıklarında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kullanılır.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8) KALÇA 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i="1" dirty="0" smtClean="0"/>
              <a:t>Kalça </a:t>
            </a:r>
            <a:r>
              <a:rPr lang="tr-TR" i="1" dirty="0" err="1" smtClean="0"/>
              <a:t>ortezleri</a:t>
            </a:r>
            <a:r>
              <a:rPr lang="tr-TR" i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Doğuştan kalça çıkığı (DKÇ),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Legg </a:t>
            </a:r>
            <a:r>
              <a:rPr lang="tr-TR" b="1" dirty="0" err="1" smtClean="0"/>
              <a:t>calve</a:t>
            </a:r>
            <a:r>
              <a:rPr lang="tr-TR" b="1" dirty="0" smtClean="0"/>
              <a:t> </a:t>
            </a:r>
            <a:r>
              <a:rPr lang="tr-TR" b="1" dirty="0" err="1" smtClean="0"/>
              <a:t>perthes</a:t>
            </a:r>
            <a:r>
              <a:rPr lang="tr-TR" b="1" dirty="0" smtClean="0"/>
              <a:t> hastalığı,</a:t>
            </a:r>
          </a:p>
          <a:p>
            <a:pPr>
              <a:buFont typeface="Wingdings" pitchFamily="2" charset="2"/>
              <a:buChar char="Ø"/>
            </a:pPr>
            <a:r>
              <a:rPr lang="tr-TR" b="1" dirty="0" err="1" smtClean="0"/>
              <a:t>Cerebral</a:t>
            </a:r>
            <a:r>
              <a:rPr lang="tr-TR" b="1" dirty="0" smtClean="0"/>
              <a:t> </a:t>
            </a:r>
            <a:r>
              <a:rPr lang="tr-TR" b="1" dirty="0" err="1" smtClean="0"/>
              <a:t>palsy</a:t>
            </a:r>
            <a:r>
              <a:rPr lang="tr-TR" b="1" dirty="0" smtClean="0"/>
              <a:t> (CP)’li çocukların kalça patolojileri</a:t>
            </a:r>
            <a:r>
              <a:rPr lang="tr-TR" dirty="0" smtClean="0"/>
              <a:t> ve</a:t>
            </a:r>
          </a:p>
          <a:p>
            <a:pPr>
              <a:buFont typeface="Wingdings" pitchFamily="2" charset="2"/>
              <a:buChar char="Ø"/>
            </a:pPr>
            <a:r>
              <a:rPr lang="tr-TR" b="1" dirty="0" err="1" smtClean="0"/>
              <a:t>İnternal</a:t>
            </a:r>
            <a:r>
              <a:rPr lang="tr-TR" b="1" dirty="0" smtClean="0"/>
              <a:t> </a:t>
            </a:r>
            <a:r>
              <a:rPr lang="tr-TR" b="1" dirty="0" err="1" smtClean="0"/>
              <a:t>femoral</a:t>
            </a:r>
            <a:r>
              <a:rPr lang="tr-TR" b="1" dirty="0" smtClean="0"/>
              <a:t> </a:t>
            </a:r>
            <a:r>
              <a:rPr lang="tr-TR" b="1" dirty="0" err="1" smtClean="0"/>
              <a:t>torsiyona</a:t>
            </a:r>
            <a:r>
              <a:rPr lang="tr-TR" b="1" dirty="0" smtClean="0"/>
              <a:t> bağlı gelişen kalçanın iç rotasyon deformitelerinde </a:t>
            </a:r>
            <a:r>
              <a:rPr lang="tr-TR" dirty="0" smtClean="0"/>
              <a:t>sık kullanılır.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427</Words>
  <Application>Microsoft Office PowerPoint</Application>
  <PresentationFormat>Ekran Gösterisi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Ofis Teması</vt:lpstr>
      <vt:lpstr>I. ALT EKSTREMİTE ORTEZLERİ  7) KIRIK ORTEZLERİ 8) KALÇA ORTEZLERİ</vt:lpstr>
      <vt:lpstr>7) KIRIK ORTEZLERİ:</vt:lpstr>
      <vt:lpstr>PowerPoint Sunusu</vt:lpstr>
      <vt:lpstr>PowerPoint Sunusu</vt:lpstr>
      <vt:lpstr>PowerPoint Sunusu</vt:lpstr>
      <vt:lpstr>Birinci tipte;</vt:lpstr>
      <vt:lpstr>İkinci tipte;</vt:lpstr>
      <vt:lpstr>PowerPoint Sunusu</vt:lpstr>
      <vt:lpstr>8) KALÇA ORTEZLERİ:</vt:lpstr>
      <vt:lpstr>DOĞUŞTAN KALÇA ÇIKIĞI (DKÇ) ORTEZLERİ:</vt:lpstr>
      <vt:lpstr>LEGG CALVE PERTHES HASTALIĞI ORTEZLERİ: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112</cp:revision>
  <cp:lastPrinted>2017-12-06T07:00:33Z</cp:lastPrinted>
  <dcterms:created xsi:type="dcterms:W3CDTF">2017-11-13T20:27:02Z</dcterms:created>
  <dcterms:modified xsi:type="dcterms:W3CDTF">2018-05-18T11:55:16Z</dcterms:modified>
</cp:coreProperties>
</file>