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307" r:id="rId4"/>
    <p:sldId id="259" r:id="rId5"/>
    <p:sldId id="301" r:id="rId6"/>
    <p:sldId id="260" r:id="rId7"/>
    <p:sldId id="302" r:id="rId8"/>
    <p:sldId id="261" r:id="rId9"/>
    <p:sldId id="264" r:id="rId10"/>
    <p:sldId id="265" r:id="rId11"/>
    <p:sldId id="280" r:id="rId12"/>
    <p:sldId id="288" r:id="rId13"/>
    <p:sldId id="289" r:id="rId14"/>
  </p:sldIdLst>
  <p:sldSz cx="9144000" cy="6858000" type="screen4x3"/>
  <p:notesSz cx="9926638" cy="6797675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168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quarter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6BE2D-6232-4B06-80A5-577DE64D3DA3}" type="datetimeFigureOut">
              <a:rPr lang="tr-TR" smtClean="0"/>
              <a:t>18.05.2018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4BFF63-24A1-4790-BC63-B5C9F73A5D4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98722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idx="1"/>
          </p:nvPr>
        </p:nvSpPr>
        <p:spPr>
          <a:xfrm>
            <a:off x="5622798" y="0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02BC0A-9B45-4D0F-8885-6F53512C951B}" type="datetimeFigureOut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/>
          </p:cNvSpPr>
          <p:nvPr>
            <p:ph type="sldImg" idx="2"/>
          </p:nvPr>
        </p:nvSpPr>
        <p:spPr>
          <a:xfrm>
            <a:off x="3263900" y="509588"/>
            <a:ext cx="3398838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/>
          </p:cNvSpPr>
          <p:nvPr>
            <p:ph type="body" sz="quarter" idx="3"/>
          </p:nvPr>
        </p:nvSpPr>
        <p:spPr>
          <a:xfrm>
            <a:off x="992664" y="3228896"/>
            <a:ext cx="7941310" cy="3058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398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130B0A-C4DF-4003-954E-49B51BB03EA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674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41AEC-7C17-4800-BE7B-19FC30E9263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CF6D8-5FFB-44DC-9FCE-8431485411C9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0FEAF-C432-4FDE-9395-0504FDAAA288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 hasCustomPrompt="1"/>
          </p:nvPr>
        </p:nvSpPr>
        <p:spPr>
          <a:xfrm>
            <a:off x="142876" y="71414"/>
            <a:ext cx="8858280" cy="1071570"/>
          </a:xfrm>
        </p:spPr>
        <p:txBody>
          <a:bodyPr/>
          <a:lstStyle>
            <a:lvl1pPr>
              <a:defRPr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tr-TR" dirty="0" smtClean="0"/>
              <a:t>ASIL BAŞLIK STİLİ İÇİN TIKLATIN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072098"/>
          </a:xfrm>
        </p:spPr>
        <p:txBody>
          <a:bodyPr>
            <a:normAutofit/>
          </a:bodyPr>
          <a:lstStyle>
            <a:lvl1pPr algn="just">
              <a:defRPr sz="3600"/>
            </a:lvl1pPr>
            <a:lvl2pPr algn="just">
              <a:defRPr sz="3600"/>
            </a:lvl2pPr>
            <a:lvl3pPr algn="just">
              <a:defRPr sz="3600"/>
            </a:lvl3pPr>
            <a:lvl4pPr algn="just">
              <a:defRPr sz="3600"/>
            </a:lvl4pPr>
            <a:lvl5pPr algn="just">
              <a:defRPr sz="3600"/>
            </a:lvl5pPr>
          </a:lstStyle>
          <a:p>
            <a:pPr lvl="0"/>
            <a:r>
              <a:rPr lang="tr-TR" dirty="0" smtClean="0"/>
              <a:t>Asıl metin stillerini düzenlemek için tıklatın</a:t>
            </a:r>
          </a:p>
          <a:p>
            <a:pPr lvl="1"/>
            <a:r>
              <a:rPr lang="tr-TR" dirty="0" smtClean="0"/>
              <a:t>İkinci düzey</a:t>
            </a:r>
          </a:p>
          <a:p>
            <a:pPr lvl="2"/>
            <a:r>
              <a:rPr lang="tr-TR" dirty="0" smtClean="0"/>
              <a:t>Üçüncü düzey</a:t>
            </a:r>
          </a:p>
          <a:p>
            <a:pPr lvl="3"/>
            <a:r>
              <a:rPr lang="tr-TR" dirty="0" smtClean="0"/>
              <a:t>Dördüncü düzey</a:t>
            </a:r>
          </a:p>
          <a:p>
            <a:pPr lvl="4"/>
            <a:r>
              <a:rPr lang="tr-TR" dirty="0" smtClean="0"/>
              <a:t>Beşinci düzey</a:t>
            </a:r>
            <a:endParaRPr lang="tr-TR" dirty="0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94A2CA-6F24-492D-8EAC-324DA3F76EE1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572528" y="6492875"/>
            <a:ext cx="571472" cy="365125"/>
          </a:xfrm>
        </p:spPr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685F1-3A66-433F-89CE-D0BD592D4352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CB70E-A604-40DD-802B-A2EEB34A479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49FF7E-5383-48D3-9356-F9692D9BDD8C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5241AD-379F-47AD-92AC-A27FFE5C4F05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0CE317-76C8-44FF-99F4-A91F41E981AF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A83A4-8768-4416-9C7D-4103B86B6E80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63FEBE-F82B-4BA0-B488-8948595B72ED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A0E080-7F87-48C8-9FD2-945E8ADBDB46}" type="datetime1">
              <a:rPr lang="tr-TR" smtClean="0"/>
              <a:pPr/>
              <a:t>18.05.2018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EBB7E1-AE7E-4A58-984A-688BDD4EC5AE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4714884"/>
          </a:xfrm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I. ALT EKSTREMİTE ORTEZLERİ</a:t>
            </a:r>
            <a:br>
              <a:rPr lang="tr-TR" b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7) KIRIK ORTEZLERİ</a:t>
            </a:r>
            <a:b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tr-TR" sz="6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8) KALÇA ORTEZLERİ</a:t>
            </a:r>
            <a:endParaRPr lang="tr-TR" sz="6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0" y="4509120"/>
            <a:ext cx="9144000" cy="2214554"/>
          </a:xfrm>
        </p:spPr>
        <p:txBody>
          <a:bodyPr>
            <a:normAutofit/>
          </a:bodyPr>
          <a:lstStyle/>
          <a:p>
            <a:pPr>
              <a:defRPr/>
            </a:pPr>
            <a:endParaRPr lang="tr-TR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21444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DOĞUŞTAN KALÇA ÇIKIĞI (DKÇ)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/>
              <a:t>DKÇ’de</a:t>
            </a:r>
            <a:r>
              <a:rPr lang="tr-TR" dirty="0" smtClean="0"/>
              <a:t> </a:t>
            </a:r>
            <a:r>
              <a:rPr lang="tr-TR" dirty="0" err="1" smtClean="0"/>
              <a:t>ortezlemenin</a:t>
            </a:r>
            <a:r>
              <a:rPr lang="tr-TR" dirty="0" smtClean="0"/>
              <a:t> amacı; </a:t>
            </a:r>
            <a:r>
              <a:rPr lang="tr-TR" u="sng" dirty="0" err="1" smtClean="0"/>
              <a:t>femur</a:t>
            </a:r>
            <a:r>
              <a:rPr lang="tr-TR" u="sng" dirty="0" smtClean="0"/>
              <a:t> başının </a:t>
            </a:r>
            <a:r>
              <a:rPr lang="tr-TR" u="sng" dirty="0" err="1" smtClean="0"/>
              <a:t>asetabulum</a:t>
            </a:r>
            <a:r>
              <a:rPr lang="tr-TR" u="sng" dirty="0" smtClean="0"/>
              <a:t> içindeki 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normal</a:t>
            </a:r>
            <a:r>
              <a:rPr lang="tr-TR" u="sng" dirty="0" smtClean="0"/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santralizasyonunu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sağlamak</a:t>
            </a:r>
            <a:r>
              <a:rPr lang="tr-TR" dirty="0" smtClean="0"/>
              <a:t> ve </a:t>
            </a:r>
            <a:r>
              <a:rPr lang="tr-TR" u="sng" dirty="0" smtClean="0"/>
              <a:t>bu pozisyonu patolojik değişiklikler normale dönene kadar 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sürdürmek</a:t>
            </a:r>
            <a:r>
              <a:rPr lang="tr-TR" u="sng" dirty="0" smtClean="0"/>
              <a:t>tir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amaçla geliştirilen </a:t>
            </a:r>
            <a:r>
              <a:rPr lang="tr-TR" dirty="0" err="1" smtClean="0"/>
              <a:t>ortezlerin</a:t>
            </a:r>
            <a:r>
              <a:rPr lang="tr-TR" dirty="0" smtClean="0"/>
              <a:t> çoğunda </a:t>
            </a:r>
            <a:r>
              <a:rPr lang="tr-TR" dirty="0" err="1" smtClean="0"/>
              <a:t>displazik</a:t>
            </a:r>
            <a:r>
              <a:rPr lang="tr-TR" dirty="0" smtClean="0"/>
              <a:t> kalça </a:t>
            </a:r>
            <a:r>
              <a:rPr lang="tr-TR" dirty="0" err="1" smtClean="0"/>
              <a:t>redükte</a:t>
            </a:r>
            <a:r>
              <a:rPr lang="tr-TR" dirty="0" smtClean="0"/>
              <a:t> pozisyonda tutulur.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10</a:t>
            </a:fld>
            <a:endParaRPr lang="tr-TR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57298"/>
          </a:xfrm>
        </p:spPr>
        <p:txBody>
          <a:bodyPr>
            <a:noAutofit/>
          </a:bodyPr>
          <a:lstStyle/>
          <a:p>
            <a:r>
              <a:rPr lang="tr-TR" dirty="0" smtClean="0"/>
              <a:t>LEGG CALVE PERTHES HASTALIĞI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2287726"/>
          </a:xfrm>
        </p:spPr>
        <p:txBody>
          <a:bodyPr/>
          <a:lstStyle/>
          <a:p>
            <a:r>
              <a:rPr lang="tr-TR" dirty="0" smtClean="0"/>
              <a:t>Hastalık ilk olarak 1909 yılında </a:t>
            </a:r>
            <a:r>
              <a:rPr lang="tr-TR" dirty="0" err="1" smtClean="0"/>
              <a:t>Waldenström</a:t>
            </a:r>
            <a:r>
              <a:rPr lang="tr-TR" dirty="0" smtClean="0"/>
              <a:t> tarafından tarif edilmişse de yanlışlıkla </a:t>
            </a:r>
            <a:r>
              <a:rPr lang="tr-TR" dirty="0" err="1" smtClean="0"/>
              <a:t>Waldenström</a:t>
            </a:r>
            <a:r>
              <a:rPr lang="tr-TR" dirty="0" smtClean="0"/>
              <a:t> hastalığı tüberküloza bağlamıştır.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11</a:t>
            </a:fld>
            <a:endParaRPr lang="tr-TR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71414"/>
            <a:ext cx="8858312" cy="3000396"/>
          </a:xfrm>
        </p:spPr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Yatarak tedavi uygulamaları</a:t>
            </a:r>
            <a:r>
              <a:rPr lang="tr-TR" dirty="0" smtClean="0"/>
              <a:t> </a:t>
            </a:r>
            <a:r>
              <a:rPr lang="tr-TR" u="sng" dirty="0" err="1" smtClean="0"/>
              <a:t>kontraktür</a:t>
            </a:r>
            <a:r>
              <a:rPr lang="tr-TR" dirty="0" smtClean="0"/>
              <a:t>, </a:t>
            </a:r>
            <a:r>
              <a:rPr lang="tr-TR" u="sng" dirty="0" err="1" smtClean="0"/>
              <a:t>atrofi</a:t>
            </a:r>
            <a:r>
              <a:rPr lang="tr-TR" dirty="0" smtClean="0"/>
              <a:t>, </a:t>
            </a:r>
            <a:r>
              <a:rPr lang="tr-TR" u="sng" dirty="0" smtClean="0"/>
              <a:t>akciğerde </a:t>
            </a:r>
            <a:r>
              <a:rPr lang="tr-TR" u="sng" dirty="0" err="1" smtClean="0"/>
              <a:t>staz</a:t>
            </a:r>
            <a:r>
              <a:rPr lang="tr-TR" dirty="0" smtClean="0"/>
              <a:t>, </a:t>
            </a:r>
            <a:r>
              <a:rPr lang="tr-TR" u="sng" dirty="0" err="1" smtClean="0"/>
              <a:t>dekübit</a:t>
            </a:r>
            <a:r>
              <a:rPr lang="tr-TR" dirty="0" smtClean="0"/>
              <a:t> gibi pek çok komplikasyonu beraberinde getirir.</a:t>
            </a:r>
          </a:p>
          <a:p>
            <a:pPr>
              <a:buFont typeface="Wingdings" pitchFamily="2" charset="2"/>
              <a:buChar char="§"/>
            </a:pP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Ayakta tedavide</a:t>
            </a:r>
            <a:r>
              <a:rPr lang="tr-TR" dirty="0" smtClean="0"/>
              <a:t>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Snyder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Ford askısı</a:t>
            </a:r>
            <a:r>
              <a:rPr lang="tr-TR" dirty="0" smtClean="0"/>
              <a:t>,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Birmingham</a:t>
            </a:r>
            <a:r>
              <a:rPr lang="tr-TR" dirty="0" smtClean="0"/>
              <a:t>,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 </a:t>
            </a:r>
            <a:r>
              <a:rPr lang="tr-TR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Browne</a:t>
            </a:r>
            <a:r>
              <a:rPr lang="tr-TR" dirty="0" smtClean="0"/>
              <a:t> veya </a:t>
            </a:r>
            <a:r>
              <a:rPr lang="tr-TR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Thomas</a:t>
            </a:r>
            <a:r>
              <a:rPr lang="tr-TR" dirty="0" smtClean="0"/>
              <a:t> gibi </a:t>
            </a:r>
            <a:r>
              <a:rPr lang="tr-TR" dirty="0" err="1" smtClean="0"/>
              <a:t>ortezlerden</a:t>
            </a:r>
            <a:r>
              <a:rPr lang="tr-TR" dirty="0" smtClean="0"/>
              <a:t> yararlanılır. 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12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260648"/>
            <a:ext cx="8858312" cy="6168748"/>
          </a:xfrm>
        </p:spPr>
        <p:txBody>
          <a:bodyPr/>
          <a:lstStyle/>
          <a:p>
            <a:r>
              <a:rPr lang="tr-TR" dirty="0" smtClean="0"/>
              <a:t>Bu </a:t>
            </a:r>
            <a:r>
              <a:rPr lang="tr-TR" dirty="0" err="1" smtClean="0"/>
              <a:t>ortezlerde</a:t>
            </a:r>
            <a:r>
              <a:rPr lang="tr-TR" dirty="0" smtClean="0"/>
              <a:t> </a:t>
            </a:r>
            <a:r>
              <a:rPr lang="tr-TR" dirty="0" err="1" smtClean="0"/>
              <a:t>femur</a:t>
            </a:r>
            <a:r>
              <a:rPr lang="tr-TR" dirty="0" smtClean="0"/>
              <a:t> başı </a:t>
            </a:r>
            <a:r>
              <a:rPr lang="tr-TR" dirty="0" err="1" smtClean="0"/>
              <a:t>asetabuluma</a:t>
            </a:r>
            <a:r>
              <a:rPr lang="tr-TR" dirty="0" smtClean="0"/>
              <a:t> tam </a:t>
            </a:r>
            <a:r>
              <a:rPr lang="tr-TR" dirty="0" err="1" smtClean="0"/>
              <a:t>santralize</a:t>
            </a:r>
            <a:r>
              <a:rPr lang="tr-TR" dirty="0" smtClean="0"/>
              <a:t> olamadığı için baş </a:t>
            </a:r>
            <a:r>
              <a:rPr lang="tr-TR" dirty="0" err="1" smtClean="0"/>
              <a:t>asetabulumun</a:t>
            </a:r>
            <a:r>
              <a:rPr lang="tr-TR" dirty="0" smtClean="0"/>
              <a:t> dışına taşar ve </a:t>
            </a:r>
            <a:r>
              <a:rPr lang="tr-TR" dirty="0" err="1" smtClean="0"/>
              <a:t>progressif</a:t>
            </a:r>
            <a:r>
              <a:rPr lang="tr-TR" dirty="0" smtClean="0"/>
              <a:t> </a:t>
            </a:r>
            <a:r>
              <a:rPr lang="tr-TR" dirty="0" err="1" smtClean="0"/>
              <a:t>subluksasyonlara</a:t>
            </a:r>
            <a:r>
              <a:rPr lang="tr-TR" dirty="0" smtClean="0"/>
              <a:t> zemin hazırlar.</a:t>
            </a:r>
          </a:p>
          <a:p>
            <a:r>
              <a:rPr lang="tr-TR" dirty="0" smtClean="0"/>
              <a:t>Tek başına </a:t>
            </a:r>
            <a:r>
              <a:rPr lang="tr-TR" dirty="0" err="1" smtClean="0"/>
              <a:t>femur</a:t>
            </a:r>
            <a:r>
              <a:rPr lang="tr-TR" dirty="0" smtClean="0"/>
              <a:t> başına yük vermemek yeterli değildir, kullanılacak </a:t>
            </a:r>
            <a:r>
              <a:rPr lang="tr-TR" dirty="0" err="1" smtClean="0"/>
              <a:t>ortezin</a:t>
            </a:r>
            <a:r>
              <a:rPr lang="tr-TR" dirty="0" smtClean="0"/>
              <a:t> </a:t>
            </a:r>
            <a:r>
              <a:rPr lang="tr-TR" dirty="0" err="1" smtClean="0"/>
              <a:t>femur</a:t>
            </a:r>
            <a:r>
              <a:rPr lang="tr-TR" dirty="0" smtClean="0"/>
              <a:t> başını </a:t>
            </a:r>
            <a:r>
              <a:rPr lang="tr-TR" dirty="0" err="1" smtClean="0"/>
              <a:t>asetabulum</a:t>
            </a:r>
            <a:r>
              <a:rPr lang="tr-TR" dirty="0" smtClean="0"/>
              <a:t> içinde tutacak pozisyonu da vermesi gerekir.</a:t>
            </a:r>
          </a:p>
          <a:p>
            <a:r>
              <a:rPr lang="tr-TR" dirty="0" smtClean="0"/>
              <a:t>Bu </a:t>
            </a:r>
            <a:r>
              <a:rPr lang="tr-TR" dirty="0" err="1" smtClean="0"/>
              <a:t>ortezler</a:t>
            </a:r>
            <a:r>
              <a:rPr lang="tr-TR" dirty="0" smtClean="0"/>
              <a:t> </a:t>
            </a:r>
            <a:r>
              <a:rPr lang="tr-TR" u="sng" dirty="0" err="1" smtClean="0"/>
              <a:t>Tachdijan</a:t>
            </a:r>
            <a:r>
              <a:rPr lang="tr-TR" dirty="0" smtClean="0"/>
              <a:t> ve </a:t>
            </a:r>
            <a:r>
              <a:rPr lang="tr-TR" u="sng" dirty="0" smtClean="0"/>
              <a:t>Hacettepe </a:t>
            </a:r>
            <a:r>
              <a:rPr lang="tr-TR" u="sng" dirty="0" err="1" smtClean="0"/>
              <a:t>ortezleri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13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0" y="71414"/>
            <a:ext cx="9144000" cy="1071570"/>
          </a:xfrm>
        </p:spPr>
        <p:txBody>
          <a:bodyPr>
            <a:normAutofit/>
          </a:bodyPr>
          <a:lstStyle/>
          <a:p>
            <a:r>
              <a:rPr lang="tr-TR" dirty="0" smtClean="0"/>
              <a:t>7) KIRIK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3007806"/>
          </a:xfrm>
        </p:spPr>
        <p:txBody>
          <a:bodyPr>
            <a:normAutofit/>
          </a:bodyPr>
          <a:lstStyle/>
          <a:p>
            <a:r>
              <a:rPr lang="tr-TR" dirty="0" smtClean="0"/>
              <a:t>Günümüzde kırıklarda kullanılan pek çok </a:t>
            </a:r>
            <a:r>
              <a:rPr lang="tr-TR" dirty="0" err="1" smtClean="0"/>
              <a:t>ortez</a:t>
            </a:r>
            <a:r>
              <a:rPr lang="tr-TR" dirty="0" smtClean="0"/>
              <a:t> bulunmaktadır.</a:t>
            </a:r>
          </a:p>
          <a:p>
            <a:r>
              <a:rPr lang="tr-TR" dirty="0" smtClean="0"/>
              <a:t>Bunlar kırığın olduğu bölgeye, kırığın durumuna ve kullanım amacına göre farklılık gösterir.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2</a:t>
            </a:fld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88640"/>
            <a:ext cx="8858312" cy="4104456"/>
          </a:xfrm>
        </p:spPr>
        <p:txBody>
          <a:bodyPr>
            <a:normAutofit/>
          </a:bodyPr>
          <a:lstStyle/>
          <a:p>
            <a:r>
              <a:rPr lang="tr-TR" dirty="0" smtClean="0"/>
              <a:t>Hemen hepsinde </a:t>
            </a:r>
            <a:r>
              <a:rPr lang="tr-TR" b="1" dirty="0" smtClean="0"/>
              <a:t>kırık alanının </a:t>
            </a:r>
            <a:r>
              <a:rPr lang="tr-TR" b="1" dirty="0" err="1" smtClean="0"/>
              <a:t>immobilizasyonu</a:t>
            </a:r>
            <a:r>
              <a:rPr lang="tr-TR" dirty="0" smtClean="0"/>
              <a:t> esas alınırken etkilenen bölgenin üst ve altındaki eklemlerin hareket durumu ve </a:t>
            </a:r>
            <a:r>
              <a:rPr lang="tr-TR" b="1" u="sng" dirty="0" smtClean="0"/>
              <a:t>vücut ağırlığının </a:t>
            </a:r>
            <a:r>
              <a:rPr lang="tr-TR" b="1" u="sng" dirty="0" err="1" smtClean="0"/>
              <a:t>ekstremite</a:t>
            </a:r>
            <a:r>
              <a:rPr lang="tr-TR" b="1" u="sng" dirty="0" smtClean="0"/>
              <a:t> üzerine aktarılması</a:t>
            </a:r>
            <a:r>
              <a:rPr lang="tr-TR" u="sng" dirty="0" smtClean="0"/>
              <a:t> için gerekli yük taşıma alanlarının oluşturulması</a:t>
            </a:r>
            <a:r>
              <a:rPr lang="tr-TR" dirty="0" smtClean="0"/>
              <a:t> yönleriyle farklılık gösterirler. 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875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42852"/>
            <a:ext cx="8858312" cy="194421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u="sng" dirty="0" smtClean="0"/>
              <a:t>Tibia kırıklarında</a:t>
            </a:r>
            <a:r>
              <a:rPr lang="tr-TR" dirty="0" smtClean="0"/>
              <a:t> veya </a:t>
            </a:r>
            <a:r>
              <a:rPr lang="tr-TR" u="sng" dirty="0" err="1" smtClean="0"/>
              <a:t>tibia</a:t>
            </a:r>
            <a:r>
              <a:rPr lang="tr-TR" u="sng" dirty="0" smtClean="0"/>
              <a:t> ve </a:t>
            </a:r>
            <a:r>
              <a:rPr lang="tr-TR" u="sng" dirty="0" err="1" smtClean="0"/>
              <a:t>fibulanın</a:t>
            </a:r>
            <a:r>
              <a:rPr lang="tr-TR" u="sng" dirty="0" smtClean="0"/>
              <a:t> birlikte kırıklarında</a:t>
            </a:r>
            <a:r>
              <a:rPr lang="tr-TR" dirty="0" smtClean="0"/>
              <a:t> 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PTB (</a:t>
            </a: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patellar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tendon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bearing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)</a:t>
            </a:r>
            <a:r>
              <a:rPr lang="tr-TR" b="1" u="sng" dirty="0" smtClean="0"/>
              <a:t> kısa yürüme </a:t>
            </a:r>
            <a:r>
              <a:rPr lang="tr-TR" b="1" u="sng" dirty="0" err="1" smtClean="0"/>
              <a:t>ortezleri</a:t>
            </a:r>
            <a:r>
              <a:rPr lang="tr-TR" dirty="0" smtClean="0"/>
              <a:t> kullanılır.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4</a:t>
            </a:fld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260648"/>
            <a:ext cx="8858312" cy="3525542"/>
          </a:xfrm>
        </p:spPr>
        <p:txBody>
          <a:bodyPr>
            <a:normAutofit/>
          </a:bodyPr>
          <a:lstStyle/>
          <a:p>
            <a:r>
              <a:rPr lang="tr-TR" dirty="0" smtClean="0"/>
              <a:t>PTB diz altı protez soketleri esas alınarak oluşturulan bu </a:t>
            </a:r>
            <a:r>
              <a:rPr lang="tr-TR" dirty="0" err="1" smtClean="0"/>
              <a:t>ortezlerde</a:t>
            </a:r>
            <a:r>
              <a:rPr lang="tr-TR" dirty="0" smtClean="0"/>
              <a:t> </a:t>
            </a:r>
            <a:r>
              <a:rPr lang="tr-TR" u="sng" dirty="0" smtClean="0"/>
              <a:t>ağırlık</a:t>
            </a:r>
            <a:r>
              <a:rPr lang="tr-TR" dirty="0" smtClean="0"/>
              <a:t>, kırık alanını çepeçevre saran ve çoğunlukla </a:t>
            </a:r>
            <a:r>
              <a:rPr lang="tr-TR" dirty="0" err="1" smtClean="0"/>
              <a:t>posterolateralden</a:t>
            </a:r>
            <a:r>
              <a:rPr lang="tr-TR" dirty="0" smtClean="0"/>
              <a:t> açılımlı </a:t>
            </a:r>
            <a:r>
              <a:rPr lang="tr-TR" u="sng" dirty="0" err="1" smtClean="0"/>
              <a:t>termoplastik</a:t>
            </a:r>
            <a:r>
              <a:rPr lang="tr-TR" u="sng" dirty="0" smtClean="0"/>
              <a:t> soketin </a:t>
            </a:r>
            <a:r>
              <a:rPr lang="tr-TR" u="sng" dirty="0" err="1" smtClean="0"/>
              <a:t>antero</a:t>
            </a:r>
            <a:r>
              <a:rPr lang="tr-TR" u="sng" dirty="0" smtClean="0"/>
              <a:t> </a:t>
            </a:r>
            <a:r>
              <a:rPr lang="tr-TR" u="sng" dirty="0" err="1" smtClean="0"/>
              <a:t>proksimalinde</a:t>
            </a:r>
            <a:r>
              <a:rPr lang="tr-TR" u="sng" dirty="0" smtClean="0"/>
              <a:t> yer alan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patellar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tendon</a:t>
            </a:r>
            <a:r>
              <a:rPr lang="tr-TR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sekis</a:t>
            </a:r>
            <a:r>
              <a:rPr lang="tr-TR" u="sng" dirty="0" smtClean="0"/>
              <a:t>inden taşıtılır.</a:t>
            </a:r>
            <a:endParaRPr lang="tr-TR" dirty="0" smtClean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5</a:t>
            </a:fld>
            <a:endParaRPr lang="tr-TR"/>
          </a:p>
        </p:txBody>
      </p:sp>
      <p:sp>
        <p:nvSpPr>
          <p:cNvPr id="6" name="2 İçerik Yer Tutucusu"/>
          <p:cNvSpPr txBox="1">
            <a:spLocks/>
          </p:cNvSpPr>
          <p:nvPr/>
        </p:nvSpPr>
        <p:spPr>
          <a:xfrm>
            <a:off x="142844" y="5715016"/>
            <a:ext cx="6143668" cy="8572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571500" marR="0" lvl="0" indent="-571500" algn="just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kumimoji="0" lang="tr-TR" sz="3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İki tip PTB </a:t>
            </a:r>
            <a:r>
              <a:rPr kumimoji="0" lang="tr-TR" sz="36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ortezi</a:t>
            </a:r>
            <a:r>
              <a:rPr kumimoji="0" lang="tr-TR" sz="3600" b="0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mevcuttur: </a:t>
            </a:r>
            <a:endParaRPr kumimoji="0" lang="tr-TR" sz="3600" b="0" i="1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942866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Birinci </a:t>
            </a:r>
            <a:r>
              <a:rPr lang="tr-TR" dirty="0" smtClean="0"/>
              <a:t>tipte;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4429156"/>
          </a:xfrm>
        </p:spPr>
        <p:txBody>
          <a:bodyPr>
            <a:normAutofit/>
          </a:bodyPr>
          <a:lstStyle/>
          <a:p>
            <a:r>
              <a:rPr lang="tr-TR" dirty="0" err="1"/>
              <a:t>T</a:t>
            </a:r>
            <a:r>
              <a:rPr lang="tr-TR" dirty="0" err="1" smtClean="0"/>
              <a:t>ermoplastik</a:t>
            </a:r>
            <a:r>
              <a:rPr lang="tr-TR" dirty="0" smtClean="0"/>
              <a:t> kılıfla bağlantılı yan barlar doğrudan üzengiye bağlıdır ve ayak askıdadır.</a:t>
            </a:r>
          </a:p>
          <a:p>
            <a:r>
              <a:rPr lang="tr-TR" u="sng" dirty="0" smtClean="0"/>
              <a:t>Vücut ağırlığı </a:t>
            </a:r>
            <a:r>
              <a:rPr lang="tr-TR" u="sng" dirty="0" err="1" smtClean="0"/>
              <a:t>patellar</a:t>
            </a:r>
            <a:r>
              <a:rPr lang="tr-TR" u="sng" dirty="0" smtClean="0"/>
              <a:t> </a:t>
            </a:r>
            <a:r>
              <a:rPr lang="tr-TR" u="sng" dirty="0" err="1" smtClean="0"/>
              <a:t>tendon</a:t>
            </a:r>
            <a:r>
              <a:rPr lang="tr-TR" u="sng" dirty="0" smtClean="0"/>
              <a:t> bölgesinden yan barlara ve oradan yere aktarılır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Bu tip </a:t>
            </a:r>
            <a:r>
              <a:rPr lang="tr-TR" dirty="0" err="1" smtClean="0"/>
              <a:t>ortezlerle</a:t>
            </a:r>
            <a:r>
              <a:rPr lang="tr-TR" dirty="0" smtClean="0"/>
              <a:t> </a:t>
            </a:r>
            <a:r>
              <a:rPr lang="tr-TR" u="sng" dirty="0" smtClean="0"/>
              <a:t>vücut ağırlığı kırık üzerinden geçirilmez</a:t>
            </a:r>
            <a:r>
              <a:rPr lang="tr-TR" dirty="0" smtClean="0"/>
              <a:t>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6</a:t>
            </a:fld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İkinci tipte;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1357298"/>
            <a:ext cx="8858312" cy="5384070"/>
          </a:xfrm>
        </p:spPr>
        <p:txBody>
          <a:bodyPr>
            <a:normAutofit/>
          </a:bodyPr>
          <a:lstStyle/>
          <a:p>
            <a:r>
              <a:rPr lang="tr-TR" dirty="0" smtClean="0"/>
              <a:t>Diğer PTB kısa yürüme </a:t>
            </a:r>
            <a:r>
              <a:rPr lang="tr-TR" dirty="0" err="1" smtClean="0"/>
              <a:t>ortezinde</a:t>
            </a:r>
            <a:r>
              <a:rPr lang="tr-TR" dirty="0" smtClean="0"/>
              <a:t> yan barlar üzengi ile ayakkabıya bağlanır.</a:t>
            </a:r>
          </a:p>
          <a:p>
            <a:r>
              <a:rPr lang="tr-TR" dirty="0" smtClean="0"/>
              <a:t>Ayakkabı ile topuk arasında 1 cm’ye yakın bırakılan boşluk </a:t>
            </a:r>
            <a:r>
              <a:rPr lang="tr-TR" u="sng" dirty="0" smtClean="0"/>
              <a:t>vücut ağırlığının kısmen kırık alanından geçmesini sağlar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Kırığın iyileşmesine göre bu miktar topuğun ayakkabıya teması arttırılmak suretiyle ayarlanır.</a:t>
            </a:r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1907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142844" y="332656"/>
            <a:ext cx="8858312" cy="5168046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q"/>
            </a:pPr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PTB kısa yürüme </a:t>
            </a:r>
            <a:r>
              <a:rPr lang="tr-TR" b="1" i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ortezleri</a:t>
            </a:r>
            <a:r>
              <a:rPr lang="tr-TR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;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Tibia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kırıkları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nın yanında,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Kalkaneus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kırıkları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 bileği füzyonlarının ardından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 kemiklerinin </a:t>
            </a: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avasküler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nekrozlarında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Ayağın kronik </a:t>
            </a:r>
            <a:r>
              <a:rPr lang="tr-TR" b="1" u="sng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diabetik</a:t>
            </a: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ülserlerinde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ve</a:t>
            </a:r>
          </a:p>
          <a:p>
            <a:pPr>
              <a:buFont typeface="Wingdings" pitchFamily="2" charset="2"/>
              <a:buChar char="Ø"/>
            </a:pPr>
            <a:r>
              <a:rPr lang="tr-TR" b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Ayak yanıklarında</a:t>
            </a:r>
            <a:r>
              <a:rPr lang="tr-T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da kullanılır.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8</a:t>
            </a:fld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8) KALÇA ORTEZLERİ: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tr-TR" i="1" dirty="0" smtClean="0"/>
              <a:t>Kalça </a:t>
            </a:r>
            <a:r>
              <a:rPr lang="tr-TR" i="1" dirty="0" err="1" smtClean="0"/>
              <a:t>ortezleri</a:t>
            </a:r>
            <a:r>
              <a:rPr lang="tr-TR" i="1" dirty="0" smtClean="0"/>
              <a:t>;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Doğuştan kalça çıkığı (DKÇ),</a:t>
            </a:r>
          </a:p>
          <a:p>
            <a:pPr>
              <a:buFont typeface="Wingdings" pitchFamily="2" charset="2"/>
              <a:buChar char="Ø"/>
            </a:pPr>
            <a:r>
              <a:rPr lang="tr-TR" b="1" dirty="0" smtClean="0"/>
              <a:t>Legg </a:t>
            </a:r>
            <a:r>
              <a:rPr lang="tr-TR" b="1" dirty="0" err="1" smtClean="0"/>
              <a:t>calve</a:t>
            </a:r>
            <a:r>
              <a:rPr lang="tr-TR" b="1" dirty="0" smtClean="0"/>
              <a:t> </a:t>
            </a:r>
            <a:r>
              <a:rPr lang="tr-TR" b="1" dirty="0" err="1" smtClean="0"/>
              <a:t>perthes</a:t>
            </a:r>
            <a:r>
              <a:rPr lang="tr-TR" b="1" dirty="0" smtClean="0"/>
              <a:t> hastalığı,</a:t>
            </a:r>
          </a:p>
          <a:p>
            <a:pPr>
              <a:buFont typeface="Wingdings" pitchFamily="2" charset="2"/>
              <a:buChar char="Ø"/>
            </a:pPr>
            <a:r>
              <a:rPr lang="tr-TR" b="1" dirty="0" err="1" smtClean="0"/>
              <a:t>Cerebral</a:t>
            </a:r>
            <a:r>
              <a:rPr lang="tr-TR" b="1" dirty="0" smtClean="0"/>
              <a:t> </a:t>
            </a:r>
            <a:r>
              <a:rPr lang="tr-TR" b="1" dirty="0" err="1" smtClean="0"/>
              <a:t>palsy</a:t>
            </a:r>
            <a:r>
              <a:rPr lang="tr-TR" b="1" dirty="0" smtClean="0"/>
              <a:t> (CP)’li çocukların kalça patolojileri</a:t>
            </a:r>
            <a:r>
              <a:rPr lang="tr-TR" dirty="0" smtClean="0"/>
              <a:t> ve</a:t>
            </a:r>
          </a:p>
          <a:p>
            <a:pPr>
              <a:buFont typeface="Wingdings" pitchFamily="2" charset="2"/>
              <a:buChar char="Ø"/>
            </a:pPr>
            <a:r>
              <a:rPr lang="tr-TR" b="1" dirty="0" err="1" smtClean="0"/>
              <a:t>İnternal</a:t>
            </a:r>
            <a:r>
              <a:rPr lang="tr-TR" b="1" dirty="0" smtClean="0"/>
              <a:t> </a:t>
            </a:r>
            <a:r>
              <a:rPr lang="tr-TR" b="1" dirty="0" err="1" smtClean="0"/>
              <a:t>femoral</a:t>
            </a:r>
            <a:r>
              <a:rPr lang="tr-TR" b="1" dirty="0" smtClean="0"/>
              <a:t> </a:t>
            </a:r>
            <a:r>
              <a:rPr lang="tr-TR" b="1" dirty="0" err="1" smtClean="0"/>
              <a:t>torsiyona</a:t>
            </a:r>
            <a:r>
              <a:rPr lang="tr-TR" b="1" dirty="0" smtClean="0"/>
              <a:t> bağlı gelişen kalçanın iç rotasyon deformitelerinde </a:t>
            </a:r>
            <a:r>
              <a:rPr lang="tr-TR" dirty="0" smtClean="0"/>
              <a:t>sık kullanılır.</a:t>
            </a:r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EBB7E1-AE7E-4A58-984A-688BDD4EC5AE}" type="slidenum">
              <a:rPr lang="tr-TR" smtClean="0"/>
              <a:pPr/>
              <a:t>9</a:t>
            </a:fld>
            <a:endParaRPr lang="tr-T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480</TotalTime>
  <Words>427</Words>
  <Application>Microsoft Office PowerPoint</Application>
  <PresentationFormat>Ekran Gösterisi (4:3)</PresentationFormat>
  <Paragraphs>51</Paragraphs>
  <Slides>13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7" baseType="lpstr">
      <vt:lpstr>Arial</vt:lpstr>
      <vt:lpstr>Calibri</vt:lpstr>
      <vt:lpstr>Wingdings</vt:lpstr>
      <vt:lpstr>Ofis Teması</vt:lpstr>
      <vt:lpstr>I. ALT EKSTREMİTE ORTEZLERİ  7) KIRIK ORTEZLERİ 8) KALÇA ORTEZLERİ</vt:lpstr>
      <vt:lpstr>7) KIRIK ORTEZLERİ:</vt:lpstr>
      <vt:lpstr>PowerPoint Sunusu</vt:lpstr>
      <vt:lpstr>PowerPoint Sunusu</vt:lpstr>
      <vt:lpstr>PowerPoint Sunusu</vt:lpstr>
      <vt:lpstr>Birinci tipte;</vt:lpstr>
      <vt:lpstr>İkinci tipte;</vt:lpstr>
      <vt:lpstr>PowerPoint Sunusu</vt:lpstr>
      <vt:lpstr>8) KALÇA ORTEZLERİ:</vt:lpstr>
      <vt:lpstr>DOĞUŞTAN KALÇA ÇIKIĞI (DKÇ) ORTEZLERİ:</vt:lpstr>
      <vt:lpstr>LEGG CALVE PERTHES HASTALIĞI ORTEZLERİ: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tr</dc:creator>
  <cp:lastModifiedBy>user02</cp:lastModifiedBy>
  <cp:revision>112</cp:revision>
  <cp:lastPrinted>2017-12-06T07:00:33Z</cp:lastPrinted>
  <dcterms:created xsi:type="dcterms:W3CDTF">2017-11-13T20:27:02Z</dcterms:created>
  <dcterms:modified xsi:type="dcterms:W3CDTF">2018-05-18T11:55:16Z</dcterms:modified>
</cp:coreProperties>
</file>