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A6EF-F3CE-4913-8794-1B844891E66E}" type="datetimeFigureOut">
              <a:rPr lang="tr-TR" smtClean="0"/>
              <a:t>17.02.2019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FCB-13D9-4E78-98FA-43380B534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86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A6EF-F3CE-4913-8794-1B844891E66E}" type="datetimeFigureOut">
              <a:rPr lang="tr-TR" smtClean="0"/>
              <a:t>17.02.2019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FCB-13D9-4E78-98FA-43380B534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08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A6EF-F3CE-4913-8794-1B844891E66E}" type="datetimeFigureOut">
              <a:rPr lang="tr-TR" smtClean="0"/>
              <a:t>17.02.2019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FCB-13D9-4E78-98FA-43380B534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85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A6EF-F3CE-4913-8794-1B844891E66E}" type="datetimeFigureOut">
              <a:rPr lang="tr-TR" smtClean="0"/>
              <a:t>17.02.2019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FCB-13D9-4E78-98FA-43380B534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9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A6EF-F3CE-4913-8794-1B844891E66E}" type="datetimeFigureOut">
              <a:rPr lang="tr-TR" smtClean="0"/>
              <a:t>17.02.2019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FCB-13D9-4E78-98FA-43380B534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63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A6EF-F3CE-4913-8794-1B844891E66E}" type="datetimeFigureOut">
              <a:rPr lang="tr-TR" smtClean="0"/>
              <a:t>17.02.2019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FCB-13D9-4E78-98FA-43380B534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519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A6EF-F3CE-4913-8794-1B844891E66E}" type="datetimeFigureOut">
              <a:rPr lang="tr-TR" smtClean="0"/>
              <a:t>17.02.2019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FCB-13D9-4E78-98FA-43380B534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13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A6EF-F3CE-4913-8794-1B844891E66E}" type="datetimeFigureOut">
              <a:rPr lang="tr-TR" smtClean="0"/>
              <a:t>17.02.2019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FCB-13D9-4E78-98FA-43380B534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68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A6EF-F3CE-4913-8794-1B844891E66E}" type="datetimeFigureOut">
              <a:rPr lang="tr-TR" smtClean="0"/>
              <a:t>17.02.2019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FCB-13D9-4E78-98FA-43380B534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49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A6EF-F3CE-4913-8794-1B844891E66E}" type="datetimeFigureOut">
              <a:rPr lang="tr-TR" smtClean="0"/>
              <a:t>17.02.2019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FCB-13D9-4E78-98FA-43380B534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13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A6EF-F3CE-4913-8794-1B844891E66E}" type="datetimeFigureOut">
              <a:rPr lang="tr-TR" smtClean="0"/>
              <a:t>17.02.2019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8FCB-13D9-4E78-98FA-43380B534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45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7A6EF-F3CE-4913-8794-1B844891E66E}" type="datetimeFigureOut">
              <a:rPr lang="tr-TR" smtClean="0"/>
              <a:t>17.02.2019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8FCB-13D9-4E78-98FA-43380B534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495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86174"/>
          </a:xfrm>
        </p:spPr>
        <p:txBody>
          <a:bodyPr/>
          <a:lstStyle/>
          <a:p>
            <a:r>
              <a:rPr lang="tr-TR" b="1" dirty="0" smtClean="0"/>
              <a:t>Rönesans Edebiyatı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00449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070167"/>
            <a:ext cx="6096000" cy="208057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Orta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Çağ’ın sonlarında İtalya’da Rönesans’ı başlatan </a:t>
            </a:r>
            <a:r>
              <a:rPr lang="tr-TR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Dante</a:t>
            </a:r>
            <a:r>
              <a:rPr lang="tr-T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Petrarca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 </a:t>
            </a:r>
            <a:r>
              <a:rPr lang="tr-T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Boccacio</a:t>
            </a:r>
            <a:r>
              <a:rPr lang="tr-TR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’dur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Yüzyıllardır Latincenin bir lehçesi olarak varlığını sürdüren İtalyan dili, ancak XIII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yüzyıldan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sonra bir edebiyat dili hâline gelmiştir. Bunda </a:t>
            </a:r>
            <a:r>
              <a:rPr lang="tr-T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Toskana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lençesiyle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yazan </a:t>
            </a:r>
            <a:r>
              <a:rPr lang="tr-T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Dante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Petrarca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Boccacio’nın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payı büyüktür.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5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79944" y="2259055"/>
            <a:ext cx="8091813" cy="3457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Dante</a:t>
            </a:r>
            <a:r>
              <a:rPr lang="tr-T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(1265-1321</a:t>
            </a:r>
            <a:r>
              <a:rPr lang="tr-TR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tr-TR" dirty="0" smtClean="0"/>
              <a:t>	Soylu </a:t>
            </a:r>
            <a:r>
              <a:rPr lang="tr-TR" dirty="0"/>
              <a:t>bir aileye mensup olan, politikayla uğraşarak muhalif tutumundan dolayı sürgünlerde yaşayan </a:t>
            </a:r>
            <a:r>
              <a:rPr lang="tr-TR" dirty="0" err="1"/>
              <a:t>Dante</a:t>
            </a:r>
            <a:r>
              <a:rPr lang="tr-TR" dirty="0"/>
              <a:t> </a:t>
            </a:r>
            <a:r>
              <a:rPr lang="tr-TR" dirty="0" err="1"/>
              <a:t>Alighieri’nin</a:t>
            </a:r>
            <a:r>
              <a:rPr lang="tr-TR" dirty="0"/>
              <a:t> sanatına en çok etki eden çok küçük yaşta sevdiği </a:t>
            </a:r>
            <a:r>
              <a:rPr lang="tr-TR" dirty="0" err="1"/>
              <a:t>Beatrice</a:t>
            </a:r>
            <a:r>
              <a:rPr lang="tr-TR" dirty="0"/>
              <a:t> adlı genç kızdır. Bu genç kıza duyduğu aşk yazdığı eserlerin başlıca temasını teşkil etmiştir. Ancak birkaç kez görebildiği bu kadını </a:t>
            </a:r>
            <a:r>
              <a:rPr lang="tr-TR" dirty="0" smtClean="0"/>
              <a:t>idealize ederek </a:t>
            </a:r>
            <a:r>
              <a:rPr lang="tr-TR" dirty="0"/>
              <a:t>hem beşeri hem de ilahi nitelikli bir aşkı eserlerinde işlemiştir.</a:t>
            </a:r>
          </a:p>
          <a:p>
            <a:pPr algn="just"/>
            <a:r>
              <a:rPr lang="tr-TR" dirty="0" smtClean="0"/>
              <a:t>	İtalya </a:t>
            </a:r>
            <a:r>
              <a:rPr lang="tr-TR" dirty="0"/>
              <a:t>Rönesans çağını </a:t>
            </a:r>
            <a:r>
              <a:rPr lang="tr-TR" dirty="0" smtClean="0"/>
              <a:t>açan </a:t>
            </a:r>
            <a:r>
              <a:rPr lang="tr-TR" dirty="0" err="1"/>
              <a:t>Dante</a:t>
            </a:r>
            <a:r>
              <a:rPr lang="tr-TR" dirty="0"/>
              <a:t>, Antik Yunan ve Latin edebiyatından ve düşüncesinden beslenmiştir. Özellikle Aristo’nun düşünüş sistemine bağlı kalmıştır. En önemli eseri </a:t>
            </a:r>
            <a:r>
              <a:rPr lang="tr-TR" b="1" dirty="0" err="1"/>
              <a:t>İlâhi</a:t>
            </a:r>
            <a:r>
              <a:rPr lang="tr-TR" b="1" dirty="0"/>
              <a:t> Komedya</a:t>
            </a:r>
            <a:r>
              <a:rPr lang="tr-TR" dirty="0"/>
              <a:t> (</a:t>
            </a:r>
            <a:r>
              <a:rPr lang="tr-TR" i="1" dirty="0" err="1"/>
              <a:t>Divinia</a:t>
            </a:r>
            <a:r>
              <a:rPr lang="tr-TR" i="1" dirty="0"/>
              <a:t> </a:t>
            </a:r>
            <a:r>
              <a:rPr lang="tr-TR" i="1" dirty="0" err="1" smtClean="0"/>
              <a:t>Comedia</a:t>
            </a:r>
            <a:r>
              <a:rPr lang="tr-TR" dirty="0" smtClean="0"/>
              <a:t>) üç </a:t>
            </a:r>
            <a:r>
              <a:rPr lang="tr-TR" dirty="0"/>
              <a:t>bölümden oluşmaktadır: </a:t>
            </a:r>
            <a:endParaRPr lang="tr-TR" dirty="0" smtClean="0"/>
          </a:p>
          <a:p>
            <a:pPr marL="342900" indent="-342900" algn="just">
              <a:buAutoNum type="arabicPeriod"/>
            </a:pPr>
            <a:r>
              <a:rPr lang="tr-TR" b="1" i="1" dirty="0" smtClean="0"/>
              <a:t>Cehennem </a:t>
            </a:r>
            <a:r>
              <a:rPr lang="tr-TR" b="1" i="1" dirty="0"/>
              <a:t>(</a:t>
            </a:r>
            <a:r>
              <a:rPr lang="tr-TR" b="1" i="1" dirty="0" err="1"/>
              <a:t>Inferno</a:t>
            </a:r>
            <a:r>
              <a:rPr lang="tr-TR" b="1" i="1" dirty="0" smtClean="0"/>
              <a:t>),</a:t>
            </a:r>
          </a:p>
          <a:p>
            <a:pPr marL="342900" indent="-342900" algn="just">
              <a:buAutoNum type="arabicPeriod"/>
            </a:pPr>
            <a:r>
              <a:rPr lang="tr-TR" b="1" i="1" dirty="0" smtClean="0"/>
              <a:t>Araf </a:t>
            </a:r>
            <a:r>
              <a:rPr lang="tr-TR" b="1" i="1" dirty="0"/>
              <a:t>(</a:t>
            </a:r>
            <a:r>
              <a:rPr lang="tr-TR" b="1" i="1" dirty="0" err="1"/>
              <a:t>Purgatorio</a:t>
            </a:r>
            <a:r>
              <a:rPr lang="tr-TR" b="1" i="1" dirty="0" smtClean="0"/>
              <a:t>),</a:t>
            </a:r>
          </a:p>
          <a:p>
            <a:pPr marL="342900" indent="-342900" algn="just">
              <a:buAutoNum type="arabicPeriod"/>
            </a:pPr>
            <a:r>
              <a:rPr lang="tr-TR" b="1" i="1" dirty="0" smtClean="0"/>
              <a:t>Cennet </a:t>
            </a:r>
            <a:r>
              <a:rPr lang="tr-TR" b="1" i="1" dirty="0"/>
              <a:t>(</a:t>
            </a:r>
            <a:r>
              <a:rPr lang="tr-TR" b="1" i="1" dirty="0" err="1"/>
              <a:t>Paradise</a:t>
            </a:r>
            <a:r>
              <a:rPr lang="tr-TR" b="1" i="1" dirty="0"/>
              <a:t>).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8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114520"/>
            <a:ext cx="6096000" cy="271766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Petrarca’nın</a:t>
            </a:r>
            <a:r>
              <a:rPr lang="tr-T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(1304-1374)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Petrarca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platonik olarak Laura’yı idealize etmiştir.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Onun aşkıyla yazdığı lirik 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şiirler, sonraki dönemlerde de pek çok şairi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etkilemiştir. </a:t>
            </a:r>
            <a:r>
              <a:rPr lang="tr-TR" i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Sone,</a:t>
            </a:r>
            <a:r>
              <a:rPr lang="tr-TR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Petrarca’nın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İtalyan halk edebiyatı kaynaklarına inerek bulduğu ve kullandığı bir tarzdır. </a:t>
            </a:r>
            <a:r>
              <a:rPr lang="tr-T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Petrarca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-Latince yanında- </a:t>
            </a:r>
            <a:r>
              <a:rPr lang="tr-T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Dante’nin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izinden 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giderek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İtalyanca yazmıştır. </a:t>
            </a:r>
            <a:r>
              <a:rPr lang="tr-T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Türküler (</a:t>
            </a:r>
            <a:r>
              <a:rPr lang="tr-TR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Canzoniere</a:t>
            </a:r>
            <a:r>
              <a:rPr lang="tr-T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adlı eseri en önemli kitabı kabul edilir.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04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669562"/>
            <a:ext cx="6096000" cy="329936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Boccacio</a:t>
            </a:r>
            <a:r>
              <a:rPr lang="tr-T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(1313-1373</a:t>
            </a:r>
            <a:r>
              <a:rPr lang="tr-TR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Üç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büyük </a:t>
            </a:r>
            <a:r>
              <a:rPr lang="tr-T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Toskanalının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sonuncusudur. Onun da karşılıksız 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aşkı, Napoli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kralının kızı </a:t>
            </a:r>
            <a:r>
              <a:rPr lang="tr-TR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Marya’dır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Boccacio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manzum ve mensur birçok eseri olmasına 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karşın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büyük eseri </a:t>
            </a:r>
            <a:r>
              <a:rPr lang="tr-TR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Decameron</a:t>
            </a:r>
            <a:r>
              <a:rPr lang="tr-T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(On Gün)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ile 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tanınmıştır.</a:t>
            </a:r>
          </a:p>
          <a:p>
            <a:pPr algn="just"/>
            <a:endParaRPr lang="tr-TR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i="1" dirty="0" smtClean="0"/>
              <a:t>	</a:t>
            </a:r>
            <a:r>
              <a:rPr lang="tr-TR" i="1" dirty="0" err="1" smtClean="0"/>
              <a:t>Dante</a:t>
            </a:r>
            <a:r>
              <a:rPr lang="tr-TR" i="1" dirty="0" smtClean="0"/>
              <a:t> </a:t>
            </a:r>
            <a:r>
              <a:rPr lang="tr-TR" i="1" dirty="0"/>
              <a:t>destanda, </a:t>
            </a:r>
            <a:r>
              <a:rPr lang="tr-TR" i="1" dirty="0" err="1"/>
              <a:t>Petrarca</a:t>
            </a:r>
            <a:r>
              <a:rPr lang="tr-TR" i="1" dirty="0"/>
              <a:t> şiirde, </a:t>
            </a:r>
            <a:r>
              <a:rPr lang="tr-TR" i="1" dirty="0" err="1"/>
              <a:t>Boccacio</a:t>
            </a:r>
            <a:r>
              <a:rPr lang="tr-TR" i="1" dirty="0"/>
              <a:t> da düzyazıda</a:t>
            </a:r>
            <a:r>
              <a:rPr lang="tr-TR" dirty="0"/>
              <a:t> sanatlarının doruğuna ulaşırken, aynı zamanda Rönesans'a giden yolu da açmış olurlar. </a:t>
            </a:r>
            <a:r>
              <a:rPr lang="tr-TR" dirty="0" smtClean="0"/>
              <a:t> 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215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78488" y="1390389"/>
            <a:ext cx="85803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“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Yeniden doğuş” anlamına gelen “Rönesans”, Batı Avrupa ülkelerinde, XV. yüzyıl sonundan XVII. yüzyıl başına kadar süren, bilimde, sanatta büyük bir canlanmanın ortaya çıktığı dönemdir. </a:t>
            </a:r>
            <a:endParaRPr lang="tr-TR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tr-TR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smtClean="0"/>
              <a:t>	Antikite </a:t>
            </a:r>
            <a:r>
              <a:rPr lang="tr-TR" dirty="0"/>
              <a:t>dil ve edebiyatlarının öğrenilmesine ve bu çağın kültürünün bir model olarak alınmasına dayanan </a:t>
            </a:r>
            <a:r>
              <a:rPr lang="tr-TR" dirty="0" smtClean="0"/>
              <a:t>hümanizm, </a:t>
            </a:r>
            <a:r>
              <a:rPr lang="tr-TR" dirty="0"/>
              <a:t>Rönesans döneminin en belirgin düşünce hareketidir. Rönesans hümanistlerinin aradığı insan hayatına en yüksek anlamını ve saygınlığını vermekti. Rönesans hümanistlerinden Hollandalı </a:t>
            </a:r>
            <a:r>
              <a:rPr lang="tr-TR" dirty="0" err="1"/>
              <a:t>Erasmus</a:t>
            </a:r>
            <a:r>
              <a:rPr lang="tr-TR" dirty="0"/>
              <a:t>, Hristiyanlıktaki insan ile Tanrı arasındaki ilişkinin yeniden gözden geçirilmesini istiyor, bu ilişkinin biçimsel değil, içsel ve bireysel olması gerektiğini ileri sürüyor ve insanın özgürlüğünü savunuyordu. Filozof ve filolog olan </a:t>
            </a:r>
            <a:r>
              <a:rPr lang="tr-TR" dirty="0" err="1"/>
              <a:t>Erasmus</a:t>
            </a:r>
            <a:r>
              <a:rPr lang="tr-TR" dirty="0"/>
              <a:t>, Antik dönemin düşüncesini çağına aktarmakta önemli rol oynamıştır.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028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0286" y="1177447"/>
            <a:ext cx="9156526" cy="47223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Rönesans edebiyatının en önemli temsilcilerini şöyle sıralayabiliriz:</a:t>
            </a:r>
          </a:p>
          <a:p>
            <a:r>
              <a:rPr lang="tr-TR" dirty="0" err="1" smtClean="0"/>
              <a:t>Rabelais</a:t>
            </a:r>
            <a:r>
              <a:rPr lang="tr-TR" dirty="0" smtClean="0"/>
              <a:t> (</a:t>
            </a:r>
            <a:r>
              <a:rPr lang="tr-TR" dirty="0" err="1" smtClean="0"/>
              <a:t>Gargantua</a:t>
            </a:r>
            <a:r>
              <a:rPr lang="tr-TR" dirty="0" smtClean="0"/>
              <a:t> ve </a:t>
            </a:r>
            <a:r>
              <a:rPr lang="tr-TR" dirty="0" err="1" smtClean="0"/>
              <a:t>Pantagruel</a:t>
            </a:r>
            <a:r>
              <a:rPr lang="tr-TR" dirty="0" smtClean="0"/>
              <a:t>)</a:t>
            </a:r>
          </a:p>
          <a:p>
            <a:r>
              <a:rPr lang="tr-TR" dirty="0" smtClean="0"/>
              <a:t>Montaigne (Denemeler)</a:t>
            </a:r>
          </a:p>
          <a:p>
            <a:r>
              <a:rPr lang="tr-TR" dirty="0" smtClean="0"/>
              <a:t>François </a:t>
            </a:r>
            <a:r>
              <a:rPr lang="tr-TR" dirty="0" err="1" smtClean="0"/>
              <a:t>Villon</a:t>
            </a:r>
            <a:r>
              <a:rPr lang="tr-TR" dirty="0" smtClean="0"/>
              <a:t> (Asılmışların Baladı, Temyiz İçin </a:t>
            </a:r>
            <a:r>
              <a:rPr lang="tr-TR" dirty="0" err="1" smtClean="0"/>
              <a:t>Balad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Sir</a:t>
            </a:r>
            <a:r>
              <a:rPr lang="tr-TR" dirty="0" smtClean="0"/>
              <a:t> Thomas </a:t>
            </a:r>
            <a:r>
              <a:rPr lang="tr-TR" dirty="0" err="1" smtClean="0"/>
              <a:t>More</a:t>
            </a:r>
            <a:r>
              <a:rPr lang="tr-TR" dirty="0" smtClean="0"/>
              <a:t> (Ütopya)</a:t>
            </a:r>
          </a:p>
          <a:p>
            <a:r>
              <a:rPr lang="tr-TR" dirty="0" smtClean="0"/>
              <a:t>Shakespeare</a:t>
            </a:r>
          </a:p>
          <a:p>
            <a:r>
              <a:rPr lang="tr-TR" dirty="0" err="1" smtClean="0"/>
              <a:t>Marlowe</a:t>
            </a:r>
            <a:endParaRPr lang="tr-TR" dirty="0" smtClean="0"/>
          </a:p>
          <a:p>
            <a:r>
              <a:rPr lang="tr-TR" dirty="0" smtClean="0"/>
              <a:t>Ben Johnson</a:t>
            </a:r>
          </a:p>
          <a:p>
            <a:r>
              <a:rPr lang="tr-TR" dirty="0" smtClean="0"/>
              <a:t>E. </a:t>
            </a:r>
            <a:r>
              <a:rPr lang="tr-TR" dirty="0" err="1" smtClean="0"/>
              <a:t>Spenser</a:t>
            </a:r>
            <a:endParaRPr lang="tr-TR" dirty="0" smtClean="0"/>
          </a:p>
          <a:p>
            <a:r>
              <a:rPr lang="tr-TR" dirty="0" smtClean="0"/>
              <a:t>John </a:t>
            </a:r>
            <a:r>
              <a:rPr lang="tr-TR" dirty="0" err="1" smtClean="0"/>
              <a:t>Milton</a:t>
            </a:r>
            <a:r>
              <a:rPr lang="tr-TR" dirty="0" smtClean="0"/>
              <a:t> (Kaybolmuş Cennet)</a:t>
            </a:r>
          </a:p>
          <a:p>
            <a:r>
              <a:rPr lang="tr-TR" dirty="0" smtClean="0"/>
              <a:t>F. Bacon (Denemeler)</a:t>
            </a:r>
          </a:p>
          <a:p>
            <a:r>
              <a:rPr lang="tr-TR" dirty="0" err="1" smtClean="0"/>
              <a:t>Erasmus</a:t>
            </a:r>
            <a:r>
              <a:rPr lang="tr-TR" dirty="0" smtClean="0"/>
              <a:t> (Deliliğe Övgü)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6932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40910" y="1302707"/>
            <a:ext cx="90563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Bu dönemde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Orta Çağ’ın destanlarının, olağanüstü 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anlatıların ve 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süslü şövalye romanlarının 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sonu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gelmiştir. </a:t>
            </a:r>
            <a:endParaRPr lang="tr-TR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smtClean="0"/>
              <a:t>	</a:t>
            </a:r>
          </a:p>
          <a:p>
            <a:pPr algn="just"/>
            <a:r>
              <a:rPr lang="tr-TR" dirty="0"/>
              <a:t>	</a:t>
            </a:r>
            <a:r>
              <a:rPr lang="tr-TR" dirty="0" smtClean="0"/>
              <a:t>Bu </a:t>
            </a:r>
            <a:r>
              <a:rPr lang="tr-TR" dirty="0"/>
              <a:t>yıllarda, özellikle, İspanya’da büyük rağbet bulan ve en çok orada gelişme gösteren şövalye romanlarına tepki de yine İspanya içinde doğmuştur. </a:t>
            </a:r>
            <a:r>
              <a:rPr lang="fr-FR" dirty="0" err="1"/>
              <a:t>Cervantes</a:t>
            </a:r>
            <a:r>
              <a:rPr lang="fr-FR" dirty="0"/>
              <a:t>’</a:t>
            </a:r>
            <a:r>
              <a:rPr lang="tr-TR" dirty="0"/>
              <a:t>in Don </a:t>
            </a:r>
            <a:r>
              <a:rPr lang="tr-TR" dirty="0" err="1"/>
              <a:t>Kişot’uyla</a:t>
            </a:r>
            <a:r>
              <a:rPr lang="tr-TR" dirty="0"/>
              <a:t> şövalye romanlarını hicvetmesinden önce, XVI. yüzyılın ortalarında </a:t>
            </a:r>
            <a:r>
              <a:rPr lang="tr-TR" i="1" dirty="0" err="1"/>
              <a:t>pikaresk</a:t>
            </a:r>
            <a:r>
              <a:rPr lang="tr-TR" i="1" dirty="0"/>
              <a:t> roman</a:t>
            </a:r>
            <a:r>
              <a:rPr lang="tr-TR" dirty="0"/>
              <a:t> ortaya çıkar. Hırsız, gezgin serseri anlamına gelen </a:t>
            </a:r>
            <a:r>
              <a:rPr lang="fr-FR" i="1" dirty="0"/>
              <a:t>le </a:t>
            </a:r>
            <a:r>
              <a:rPr lang="tr-TR" i="1" dirty="0" err="1"/>
              <a:t>picaro</a:t>
            </a:r>
            <a:r>
              <a:rPr lang="tr-TR" dirty="0"/>
              <a:t> bu romanlara adını veren marjinal tiptir. Düzenin dışında ve gerçekçi bir hayatı vardır. </a:t>
            </a:r>
            <a:r>
              <a:rPr lang="tr-TR" dirty="0" err="1"/>
              <a:t>Tormes’in</a:t>
            </a:r>
            <a:r>
              <a:rPr lang="tr-TR" dirty="0"/>
              <a:t>, </a:t>
            </a:r>
            <a:r>
              <a:rPr lang="fr-FR" i="1" dirty="0"/>
              <a:t>La Vie </a:t>
            </a:r>
            <a:r>
              <a:rPr lang="tr-TR" i="1" dirty="0"/>
              <a:t>de </a:t>
            </a:r>
            <a:r>
              <a:rPr lang="tr-TR" i="1" dirty="0" err="1"/>
              <a:t>Lazarillo’su</a:t>
            </a:r>
            <a:r>
              <a:rPr lang="tr-TR" i="1" dirty="0"/>
              <a:t>,</a:t>
            </a:r>
            <a:r>
              <a:rPr lang="tr-TR" dirty="0"/>
              <a:t> </a:t>
            </a:r>
            <a:r>
              <a:rPr lang="fr-FR" dirty="0"/>
              <a:t>Mateo </a:t>
            </a:r>
            <a:r>
              <a:rPr lang="tr-TR" dirty="0" err="1"/>
              <a:t>Aleman’ın</a:t>
            </a:r>
            <a:r>
              <a:rPr lang="tr-TR" dirty="0"/>
              <a:t> </a:t>
            </a:r>
            <a:r>
              <a:rPr lang="fr-FR" i="1" dirty="0"/>
              <a:t>La Vie </a:t>
            </a:r>
            <a:r>
              <a:rPr lang="tr-TR" i="1" dirty="0"/>
              <a:t>de </a:t>
            </a:r>
            <a:r>
              <a:rPr lang="tr-TR" i="1" dirty="0" err="1"/>
              <a:t>Guzman</a:t>
            </a:r>
            <a:r>
              <a:rPr lang="tr-TR" i="1" dirty="0"/>
              <a:t> </a:t>
            </a:r>
            <a:r>
              <a:rPr lang="tr-TR" i="1" dirty="0" err="1"/>
              <a:t>d’Alfarache’ı</a:t>
            </a:r>
            <a:r>
              <a:rPr lang="tr-TR" dirty="0"/>
              <a:t> ve </a:t>
            </a:r>
            <a:r>
              <a:rPr lang="fr-FR" dirty="0" err="1"/>
              <a:t>Quevedo’nun</a:t>
            </a:r>
            <a:r>
              <a:rPr lang="fr-FR" dirty="0"/>
              <a:t> </a:t>
            </a:r>
            <a:r>
              <a:rPr lang="tr-TR" i="1" dirty="0" err="1"/>
              <a:t>Buscon</a:t>
            </a:r>
            <a:r>
              <a:rPr lang="tr-TR" dirty="0"/>
              <a:t> ’u, ünlü İspanyol </a:t>
            </a:r>
            <a:r>
              <a:rPr lang="tr-TR" dirty="0" err="1"/>
              <a:t>pikaresk</a:t>
            </a:r>
            <a:r>
              <a:rPr lang="tr-TR" dirty="0"/>
              <a:t> </a:t>
            </a:r>
            <a:r>
              <a:rPr lang="tr-TR" dirty="0" smtClean="0"/>
              <a:t>romanlarıdır. Bu </a:t>
            </a:r>
            <a:r>
              <a:rPr lang="tr-TR" dirty="0"/>
              <a:t>romanlar, büyük bir kısmı </a:t>
            </a:r>
            <a:r>
              <a:rPr lang="tr-TR" dirty="0" err="1"/>
              <a:t>pikaresk</a:t>
            </a:r>
            <a:r>
              <a:rPr lang="tr-TR" dirty="0"/>
              <a:t> karakter taşıyan </a:t>
            </a:r>
            <a:r>
              <a:rPr lang="fr-FR" dirty="0"/>
              <a:t>XVIII</a:t>
            </a:r>
            <a:r>
              <a:rPr lang="fr-FR" dirty="0" smtClean="0"/>
              <a:t>.</a:t>
            </a:r>
            <a:r>
              <a:rPr lang="tr-TR" dirty="0" smtClean="0"/>
              <a:t> </a:t>
            </a:r>
            <a:r>
              <a:rPr lang="fr-FR" dirty="0" err="1" smtClean="0"/>
              <a:t>yüzyılın</a:t>
            </a:r>
            <a:r>
              <a:rPr lang="fr-FR" dirty="0" smtClean="0"/>
              <a:t> </a:t>
            </a:r>
            <a:r>
              <a:rPr lang="tr-TR" dirty="0"/>
              <a:t>ünlü romanlarına kaynaklık </a:t>
            </a:r>
            <a:r>
              <a:rPr lang="tr-TR" dirty="0" smtClean="0"/>
              <a:t>etmişlerdir (İngiltere’de </a:t>
            </a:r>
            <a:r>
              <a:rPr lang="fr-FR" dirty="0"/>
              <a:t>Daniel </a:t>
            </a:r>
            <a:r>
              <a:rPr lang="tr-TR" dirty="0" err="1"/>
              <a:t>Defoe’nun</a:t>
            </a:r>
            <a:r>
              <a:rPr lang="tr-TR" dirty="0"/>
              <a:t> </a:t>
            </a:r>
            <a:r>
              <a:rPr lang="tr-TR" i="1" dirty="0" err="1"/>
              <a:t>Moll</a:t>
            </a:r>
            <a:r>
              <a:rPr lang="tr-TR" i="1" dirty="0"/>
              <a:t> </a:t>
            </a:r>
            <a:r>
              <a:rPr lang="tr-TR" i="1" dirty="0" err="1"/>
              <a:t>Flanders’i</a:t>
            </a:r>
            <a:r>
              <a:rPr lang="tr-TR" dirty="0"/>
              <a:t> (1722), </a:t>
            </a:r>
            <a:r>
              <a:rPr lang="tr-TR" dirty="0" err="1"/>
              <a:t>Fielding’m</a:t>
            </a:r>
            <a:r>
              <a:rPr lang="tr-TR" dirty="0"/>
              <a:t> </a:t>
            </a:r>
            <a:r>
              <a:rPr lang="tr-TR" i="1" dirty="0" err="1"/>
              <a:t>Tom</a:t>
            </a:r>
            <a:r>
              <a:rPr lang="tr-TR" i="1" dirty="0"/>
              <a:t> </a:t>
            </a:r>
            <a:r>
              <a:rPr lang="tr-TR" i="1" dirty="0" err="1"/>
              <a:t>Jones</a:t>
            </a:r>
            <a:r>
              <a:rPr lang="tr-TR" dirty="0"/>
              <a:t> 1(1749); Fransa’da </a:t>
            </a:r>
            <a:r>
              <a:rPr lang="tr-TR" dirty="0" err="1"/>
              <a:t>Lesage’ın</a:t>
            </a:r>
            <a:r>
              <a:rPr lang="tr-TR" dirty="0"/>
              <a:t> </a:t>
            </a:r>
            <a:r>
              <a:rPr lang="tr-TR" i="1" dirty="0" err="1"/>
              <a:t>Gil</a:t>
            </a:r>
            <a:r>
              <a:rPr lang="tr-TR" i="1" dirty="0"/>
              <a:t> </a:t>
            </a:r>
            <a:r>
              <a:rPr lang="tr-TR" i="1" dirty="0" err="1"/>
              <a:t>Blas</a:t>
            </a:r>
            <a:r>
              <a:rPr lang="tr-TR" dirty="0"/>
              <a:t> (1715-1735) ve </a:t>
            </a:r>
            <a:r>
              <a:rPr lang="tr-TR" dirty="0" err="1"/>
              <a:t>Diderot’nun</a:t>
            </a:r>
            <a:r>
              <a:rPr lang="tr-TR" dirty="0"/>
              <a:t> </a:t>
            </a:r>
            <a:r>
              <a:rPr lang="fr-FR" i="1" dirty="0"/>
              <a:t>Jacques Fataliste</a:t>
            </a:r>
            <a:r>
              <a:rPr lang="tr-TR" dirty="0"/>
              <a:t>’i (Kaderci </a:t>
            </a:r>
            <a:r>
              <a:rPr lang="fr-FR" dirty="0"/>
              <a:t>Jacques) </a:t>
            </a:r>
            <a:r>
              <a:rPr lang="tr-TR" dirty="0"/>
              <a:t>(1765) ile </a:t>
            </a:r>
            <a:r>
              <a:rPr lang="fr-FR" dirty="0" err="1"/>
              <a:t>Marivaux’nun</a:t>
            </a:r>
            <a:r>
              <a:rPr lang="fr-FR" dirty="0"/>
              <a:t> </a:t>
            </a:r>
            <a:r>
              <a:rPr lang="tr-TR" i="1" dirty="0"/>
              <a:t>Paysan </a:t>
            </a:r>
            <a:r>
              <a:rPr lang="fr-FR" i="1" dirty="0"/>
              <a:t>parvenu</a:t>
            </a:r>
            <a:r>
              <a:rPr lang="fr-FR" dirty="0"/>
              <a:t> </a:t>
            </a:r>
            <a:r>
              <a:rPr lang="tr-TR" dirty="0"/>
              <a:t>(1734-1735) romanı </a:t>
            </a:r>
            <a:r>
              <a:rPr lang="tr-TR" dirty="0" smtClean="0"/>
              <a:t>gibi).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112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74573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Modern romana geçiş çizgisinde 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öncü bir yazar olarak kabul edilen </a:t>
            </a: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Rabelais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’den</a:t>
            </a: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yaklaşık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yüzyıl sonra gelen </a:t>
            </a:r>
            <a:r>
              <a:rPr lang="fr-FR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Cervantes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(Don </a:t>
            </a:r>
            <a:r>
              <a:rPr lang="fr-FR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Kişot</a:t>
            </a:r>
            <a:r>
              <a:rPr lang="fr-F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1605/1615)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modern romanın </a:t>
            </a: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ilk örneğini veren isim olarak tarihteki yerini alır.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0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210</Words>
  <Application>Microsoft Office PowerPoint</Application>
  <PresentationFormat>Geniş ekran</PresentationFormat>
  <Paragraphs>36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Rönesans Edebiyatı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Rönesans Edebiyatı</dc:title>
  <dc:creator>w7</dc:creator>
  <cp:lastModifiedBy>w7</cp:lastModifiedBy>
  <cp:revision>8</cp:revision>
  <dcterms:created xsi:type="dcterms:W3CDTF">2019-02-15T22:54:11Z</dcterms:created>
  <dcterms:modified xsi:type="dcterms:W3CDTF">2019-02-16T22:01:00Z</dcterms:modified>
</cp:coreProperties>
</file>