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77" d="100"/>
          <a:sy n="77" d="100"/>
        </p:scale>
        <p:origin x="68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7A6EF-F3CE-4913-8794-1B844891E66E}" type="datetimeFigureOut">
              <a:rPr lang="tr-TR" smtClean="0"/>
              <a:t>17.02.2019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58FCB-13D9-4E78-98FA-43380B534D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28669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7A6EF-F3CE-4913-8794-1B844891E66E}" type="datetimeFigureOut">
              <a:rPr lang="tr-TR" smtClean="0"/>
              <a:t>17.02.2019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58FCB-13D9-4E78-98FA-43380B534D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50844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7A6EF-F3CE-4913-8794-1B844891E66E}" type="datetimeFigureOut">
              <a:rPr lang="tr-TR" smtClean="0"/>
              <a:t>17.02.2019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58FCB-13D9-4E78-98FA-43380B534D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98567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7A6EF-F3CE-4913-8794-1B844891E66E}" type="datetimeFigureOut">
              <a:rPr lang="tr-TR" smtClean="0"/>
              <a:t>17.02.2019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58FCB-13D9-4E78-98FA-43380B534D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99691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7A6EF-F3CE-4913-8794-1B844891E66E}" type="datetimeFigureOut">
              <a:rPr lang="tr-TR" smtClean="0"/>
              <a:t>17.02.2019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58FCB-13D9-4E78-98FA-43380B534D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26363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7A6EF-F3CE-4913-8794-1B844891E66E}" type="datetimeFigureOut">
              <a:rPr lang="tr-TR" smtClean="0"/>
              <a:t>17.02.2019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58FCB-13D9-4E78-98FA-43380B534D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51930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7A6EF-F3CE-4913-8794-1B844891E66E}" type="datetimeFigureOut">
              <a:rPr lang="tr-TR" smtClean="0"/>
              <a:t>17.02.2019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58FCB-13D9-4E78-98FA-43380B534D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7130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7A6EF-F3CE-4913-8794-1B844891E66E}" type="datetimeFigureOut">
              <a:rPr lang="tr-TR" smtClean="0"/>
              <a:t>17.02.2019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58FCB-13D9-4E78-98FA-43380B534D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86809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7A6EF-F3CE-4913-8794-1B844891E66E}" type="datetimeFigureOut">
              <a:rPr lang="tr-TR" smtClean="0"/>
              <a:t>17.02.2019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58FCB-13D9-4E78-98FA-43380B534D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24994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7A6EF-F3CE-4913-8794-1B844891E66E}" type="datetimeFigureOut">
              <a:rPr lang="tr-TR" smtClean="0"/>
              <a:t>17.02.2019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58FCB-13D9-4E78-98FA-43380B534D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0133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7A6EF-F3CE-4913-8794-1B844891E66E}" type="datetimeFigureOut">
              <a:rPr lang="tr-TR" smtClean="0"/>
              <a:t>17.02.2019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58FCB-13D9-4E78-98FA-43380B534D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1457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07A6EF-F3CE-4913-8794-1B844891E66E}" type="datetimeFigureOut">
              <a:rPr lang="tr-TR" smtClean="0"/>
              <a:t>17.02.2019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858FCB-13D9-4E78-98FA-43380B534D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4958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986174"/>
          </a:xfrm>
        </p:spPr>
        <p:txBody>
          <a:bodyPr/>
          <a:lstStyle/>
          <a:p>
            <a:r>
              <a:rPr lang="tr-TR" b="1" dirty="0" smtClean="0"/>
              <a:t>Rönesans Edebiyatı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10044913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048000" y="2070167"/>
            <a:ext cx="6096000" cy="2080570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450215" algn="just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tr-TR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Orta </a:t>
            </a:r>
            <a:r>
              <a:rPr lang="tr-TR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Çağ’ın sonlarında İtalya’da Rönesans’ı başlatan </a:t>
            </a:r>
            <a:r>
              <a:rPr lang="tr-TR" i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Dante</a:t>
            </a:r>
            <a:r>
              <a:rPr lang="tr-TR" i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tr-TR" i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Petrarca</a:t>
            </a:r>
            <a:r>
              <a:rPr lang="tr-TR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ve </a:t>
            </a:r>
            <a:r>
              <a:rPr lang="tr-TR" i="1" dirty="0" err="1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Boccacio</a:t>
            </a:r>
            <a:r>
              <a:rPr lang="tr-TR" dirty="0" err="1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’dur</a:t>
            </a:r>
            <a:r>
              <a:rPr lang="tr-TR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tr-TR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indent="450215" algn="just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tr-TR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Yüzyıllardır Latincenin bir lehçesi olarak varlığını sürdüren İtalyan dili, ancak XIII</a:t>
            </a:r>
            <a:r>
              <a:rPr lang="tr-TR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yüzyıldan </a:t>
            </a:r>
            <a:r>
              <a:rPr lang="tr-TR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sonra bir edebiyat dili hâline gelmiştir. Bunda </a:t>
            </a:r>
            <a:r>
              <a:rPr lang="tr-TR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Toskana</a:t>
            </a:r>
            <a:r>
              <a:rPr lang="tr-TR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lençesiyle</a:t>
            </a:r>
            <a:r>
              <a:rPr lang="tr-TR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yazan </a:t>
            </a:r>
            <a:r>
              <a:rPr lang="tr-TR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Dante</a:t>
            </a:r>
            <a:r>
              <a:rPr lang="tr-TR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tr-TR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Petrarca</a:t>
            </a:r>
            <a:r>
              <a:rPr lang="tr-TR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ve </a:t>
            </a:r>
            <a:r>
              <a:rPr lang="tr-TR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Boccacio’nın</a:t>
            </a:r>
            <a:r>
              <a:rPr lang="tr-TR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payı büyüktür. </a:t>
            </a:r>
            <a:endParaRPr lang="tr-TR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49503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2379944" y="2259055"/>
            <a:ext cx="8091813" cy="3457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tr-TR" b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Dante</a:t>
            </a:r>
            <a:r>
              <a:rPr lang="tr-TR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(1265-1321</a:t>
            </a:r>
            <a:r>
              <a:rPr lang="tr-TR" b="1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</a:p>
          <a:p>
            <a:pPr algn="just"/>
            <a:r>
              <a:rPr lang="tr-TR" dirty="0" smtClean="0"/>
              <a:t>	Soylu </a:t>
            </a:r>
            <a:r>
              <a:rPr lang="tr-TR" dirty="0"/>
              <a:t>bir aileye mensup olan, politikayla uğraşarak muhalif tutumundan dolayı sürgünlerde yaşayan </a:t>
            </a:r>
            <a:r>
              <a:rPr lang="tr-TR" dirty="0" err="1"/>
              <a:t>Dante</a:t>
            </a:r>
            <a:r>
              <a:rPr lang="tr-TR" dirty="0"/>
              <a:t> </a:t>
            </a:r>
            <a:r>
              <a:rPr lang="tr-TR" dirty="0" err="1"/>
              <a:t>Alighieri’nin</a:t>
            </a:r>
            <a:r>
              <a:rPr lang="tr-TR" dirty="0"/>
              <a:t> sanatına en çok etki eden çok küçük yaşta sevdiği </a:t>
            </a:r>
            <a:r>
              <a:rPr lang="tr-TR" dirty="0" err="1"/>
              <a:t>Beatrice</a:t>
            </a:r>
            <a:r>
              <a:rPr lang="tr-TR" dirty="0"/>
              <a:t> adlı genç kızdır. Bu genç kıza duyduğu aşk yazdığı eserlerin başlıca temasını teşkil etmiştir. Ancak birkaç kez görebildiği bu kadını </a:t>
            </a:r>
            <a:r>
              <a:rPr lang="tr-TR" dirty="0" smtClean="0"/>
              <a:t>idealize ederek </a:t>
            </a:r>
            <a:r>
              <a:rPr lang="tr-TR" dirty="0"/>
              <a:t>hem beşeri hem de ilahi nitelikli bir aşkı eserlerinde işlemiştir.</a:t>
            </a:r>
          </a:p>
          <a:p>
            <a:pPr algn="just"/>
            <a:r>
              <a:rPr lang="tr-TR" dirty="0" smtClean="0"/>
              <a:t>	İtalya </a:t>
            </a:r>
            <a:r>
              <a:rPr lang="tr-TR" dirty="0"/>
              <a:t>Rönesans çağını </a:t>
            </a:r>
            <a:r>
              <a:rPr lang="tr-TR" dirty="0" smtClean="0"/>
              <a:t>açan </a:t>
            </a:r>
            <a:r>
              <a:rPr lang="tr-TR" dirty="0" err="1"/>
              <a:t>Dante</a:t>
            </a:r>
            <a:r>
              <a:rPr lang="tr-TR" dirty="0"/>
              <a:t>, Antik Yunan ve Latin edebiyatından ve düşüncesinden beslenmiştir. Özellikle Aristo’nun düşünüş sistemine bağlı kalmıştır. En önemli eseri </a:t>
            </a:r>
            <a:r>
              <a:rPr lang="tr-TR" b="1" dirty="0" err="1"/>
              <a:t>İlâhi</a:t>
            </a:r>
            <a:r>
              <a:rPr lang="tr-TR" b="1" dirty="0"/>
              <a:t> Komedya</a:t>
            </a:r>
            <a:r>
              <a:rPr lang="tr-TR" dirty="0"/>
              <a:t> (</a:t>
            </a:r>
            <a:r>
              <a:rPr lang="tr-TR" i="1" dirty="0" err="1"/>
              <a:t>Divinia</a:t>
            </a:r>
            <a:r>
              <a:rPr lang="tr-TR" i="1" dirty="0"/>
              <a:t> </a:t>
            </a:r>
            <a:r>
              <a:rPr lang="tr-TR" i="1" dirty="0" err="1" smtClean="0"/>
              <a:t>Comedia</a:t>
            </a:r>
            <a:r>
              <a:rPr lang="tr-TR" dirty="0" smtClean="0"/>
              <a:t>) üç </a:t>
            </a:r>
            <a:r>
              <a:rPr lang="tr-TR" dirty="0"/>
              <a:t>bölümden oluşmaktadır: </a:t>
            </a:r>
            <a:endParaRPr lang="tr-TR" dirty="0" smtClean="0"/>
          </a:p>
          <a:p>
            <a:pPr marL="342900" indent="-342900" algn="just">
              <a:buAutoNum type="arabicPeriod"/>
            </a:pPr>
            <a:r>
              <a:rPr lang="tr-TR" b="1" i="1" dirty="0" smtClean="0"/>
              <a:t>Cehennem </a:t>
            </a:r>
            <a:r>
              <a:rPr lang="tr-TR" b="1" i="1" dirty="0"/>
              <a:t>(</a:t>
            </a:r>
            <a:r>
              <a:rPr lang="tr-TR" b="1" i="1" dirty="0" err="1"/>
              <a:t>Inferno</a:t>
            </a:r>
            <a:r>
              <a:rPr lang="tr-TR" b="1" i="1" dirty="0" smtClean="0"/>
              <a:t>),</a:t>
            </a:r>
          </a:p>
          <a:p>
            <a:pPr marL="342900" indent="-342900" algn="just">
              <a:buAutoNum type="arabicPeriod"/>
            </a:pPr>
            <a:r>
              <a:rPr lang="tr-TR" b="1" i="1" dirty="0" smtClean="0"/>
              <a:t>Araf </a:t>
            </a:r>
            <a:r>
              <a:rPr lang="tr-TR" b="1" i="1" dirty="0"/>
              <a:t>(</a:t>
            </a:r>
            <a:r>
              <a:rPr lang="tr-TR" b="1" i="1" dirty="0" err="1"/>
              <a:t>Purgatorio</a:t>
            </a:r>
            <a:r>
              <a:rPr lang="tr-TR" b="1" i="1" dirty="0" smtClean="0"/>
              <a:t>),</a:t>
            </a:r>
          </a:p>
          <a:p>
            <a:pPr marL="342900" indent="-342900" algn="just">
              <a:buAutoNum type="arabicPeriod"/>
            </a:pPr>
            <a:r>
              <a:rPr lang="tr-TR" b="1" i="1" dirty="0" smtClean="0"/>
              <a:t>Cennet </a:t>
            </a:r>
            <a:r>
              <a:rPr lang="tr-TR" b="1" i="1" dirty="0"/>
              <a:t>(</a:t>
            </a:r>
            <a:r>
              <a:rPr lang="tr-TR" b="1" i="1" dirty="0" err="1"/>
              <a:t>Paradise</a:t>
            </a:r>
            <a:r>
              <a:rPr lang="tr-TR" b="1" i="1" dirty="0"/>
              <a:t>).</a:t>
            </a:r>
            <a:endParaRPr lang="tr-TR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44801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048000" y="1114520"/>
            <a:ext cx="6096000" cy="2717667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450215" algn="just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tr-TR" b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Petrarca’nın</a:t>
            </a:r>
            <a:r>
              <a:rPr lang="tr-TR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(1304-1374)</a:t>
            </a:r>
            <a:endParaRPr lang="tr-TR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indent="450215" algn="just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tr-TR" dirty="0" err="1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Petrarca</a:t>
            </a:r>
            <a:r>
              <a:rPr lang="tr-TR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platonik olarak Laura’yı idealize etmiştir. </a:t>
            </a:r>
            <a:r>
              <a:rPr lang="tr-TR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Onun aşkıyla yazdığı lirik </a:t>
            </a:r>
            <a:r>
              <a:rPr lang="tr-TR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şiirler, sonraki dönemlerde de pek çok şairi </a:t>
            </a:r>
            <a:r>
              <a:rPr lang="tr-TR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etkilemiştir. </a:t>
            </a:r>
            <a:r>
              <a:rPr lang="tr-TR" i="1" dirty="0" err="1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Sone,</a:t>
            </a:r>
            <a:r>
              <a:rPr lang="tr-TR" dirty="0" err="1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Petrarca’nın</a:t>
            </a:r>
            <a:r>
              <a:rPr lang="tr-TR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İtalyan halk edebiyatı kaynaklarına inerek bulduğu ve kullandığı bir tarzdır. </a:t>
            </a:r>
            <a:r>
              <a:rPr lang="tr-TR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Petrarca</a:t>
            </a:r>
            <a:r>
              <a:rPr lang="tr-TR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 -Latince yanında- </a:t>
            </a:r>
            <a:r>
              <a:rPr lang="tr-TR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Dante’nin</a:t>
            </a:r>
            <a:r>
              <a:rPr lang="tr-TR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izinden </a:t>
            </a:r>
            <a:r>
              <a:rPr lang="tr-TR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giderek </a:t>
            </a:r>
            <a:r>
              <a:rPr lang="tr-TR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İtalyanca yazmıştır. </a:t>
            </a:r>
            <a:r>
              <a:rPr lang="tr-TR" i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Türküler (</a:t>
            </a:r>
            <a:r>
              <a:rPr lang="tr-TR" i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Canzoniere</a:t>
            </a:r>
            <a:r>
              <a:rPr lang="tr-TR" i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 </a:t>
            </a:r>
            <a:r>
              <a:rPr lang="tr-TR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adlı eseri en önemli kitabı kabul edilir. </a:t>
            </a:r>
            <a:endParaRPr lang="tr-TR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60461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048000" y="2669562"/>
            <a:ext cx="6096000" cy="3299365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450215" algn="just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tr-TR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Boccacio</a:t>
            </a:r>
            <a:r>
              <a:rPr lang="tr-TR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(1313-1373</a:t>
            </a:r>
            <a:r>
              <a:rPr lang="tr-TR" b="1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</a:p>
          <a:p>
            <a:pPr indent="450215" algn="just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endParaRPr lang="tr-TR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tr-TR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Üç </a:t>
            </a:r>
            <a:r>
              <a:rPr lang="tr-TR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büyük </a:t>
            </a:r>
            <a:r>
              <a:rPr lang="tr-TR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Toskanalının</a:t>
            </a:r>
            <a:r>
              <a:rPr lang="tr-TR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sonuncusudur. Onun da karşılıksız </a:t>
            </a:r>
            <a:r>
              <a:rPr lang="tr-TR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aşkı, Napoli </a:t>
            </a:r>
            <a:r>
              <a:rPr lang="tr-TR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kralının kızı </a:t>
            </a:r>
            <a:r>
              <a:rPr lang="tr-TR" dirty="0" err="1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Marya’dır</a:t>
            </a:r>
            <a:r>
              <a:rPr lang="tr-TR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tr-TR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Boccacio</a:t>
            </a:r>
            <a:r>
              <a:rPr lang="tr-TR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manzum ve mensur birçok eseri olmasına </a:t>
            </a:r>
            <a:r>
              <a:rPr lang="tr-TR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karşın </a:t>
            </a:r>
            <a:r>
              <a:rPr lang="tr-TR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 büyük eseri </a:t>
            </a:r>
            <a:r>
              <a:rPr lang="tr-TR" i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Decameron</a:t>
            </a:r>
            <a:r>
              <a:rPr lang="tr-TR" i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(On Gün)</a:t>
            </a:r>
            <a:r>
              <a:rPr lang="tr-TR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ile </a:t>
            </a:r>
            <a:r>
              <a:rPr lang="tr-TR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tanınmıştır.</a:t>
            </a:r>
          </a:p>
          <a:p>
            <a:pPr algn="just"/>
            <a:endParaRPr lang="tr-TR" dirty="0">
              <a:solidFill>
                <a:srgbClr val="000000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tr-TR" i="1" dirty="0" smtClean="0"/>
              <a:t>	</a:t>
            </a:r>
            <a:r>
              <a:rPr lang="tr-TR" i="1" dirty="0" err="1" smtClean="0"/>
              <a:t>Dante</a:t>
            </a:r>
            <a:r>
              <a:rPr lang="tr-TR" i="1" dirty="0" smtClean="0"/>
              <a:t> </a:t>
            </a:r>
            <a:r>
              <a:rPr lang="tr-TR" i="1" dirty="0"/>
              <a:t>destanda, </a:t>
            </a:r>
            <a:r>
              <a:rPr lang="tr-TR" i="1" dirty="0" err="1"/>
              <a:t>Petrarca</a:t>
            </a:r>
            <a:r>
              <a:rPr lang="tr-TR" i="1" dirty="0"/>
              <a:t> şiirde, </a:t>
            </a:r>
            <a:r>
              <a:rPr lang="tr-TR" i="1" dirty="0" err="1"/>
              <a:t>Boccacio</a:t>
            </a:r>
            <a:r>
              <a:rPr lang="tr-TR" i="1" dirty="0"/>
              <a:t> da düzyazıda</a:t>
            </a:r>
            <a:r>
              <a:rPr lang="tr-TR" dirty="0"/>
              <a:t> sanatlarının doruğuna ulaşırken, aynı zamanda Rönesans'a giden yolu da açmış olurlar. </a:t>
            </a:r>
            <a:r>
              <a:rPr lang="tr-TR" dirty="0" smtClean="0"/>
              <a:t>  </a:t>
            </a:r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321518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678488" y="1390389"/>
            <a:ext cx="8580328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“</a:t>
            </a:r>
            <a:r>
              <a:rPr lang="tr-TR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Yeniden doğuş” anlamına gelen “Rönesans”, Batı Avrupa ülkelerinde, XV. yüzyıl sonundan XVII. yüzyıl başına kadar süren, bilimde, sanatta büyük bir canlanmanın ortaya çıktığı dönemdir. </a:t>
            </a:r>
            <a:endParaRPr lang="tr-TR" dirty="0" smtClean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tr-TR" dirty="0" smtClean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tr-TR" dirty="0" smtClean="0"/>
              <a:t>	Antikite </a:t>
            </a:r>
            <a:r>
              <a:rPr lang="tr-TR" dirty="0"/>
              <a:t>dil ve edebiyatlarının öğrenilmesine ve bu çağın kültürünün bir model olarak alınmasına dayanan </a:t>
            </a:r>
            <a:r>
              <a:rPr lang="tr-TR" dirty="0" smtClean="0"/>
              <a:t>hümanizm, </a:t>
            </a:r>
            <a:r>
              <a:rPr lang="tr-TR" dirty="0"/>
              <a:t>Rönesans döneminin en belirgin düşünce hareketidir. Rönesans hümanistlerinin aradığı insan hayatına en yüksek anlamını ve saygınlığını vermekti. Rönesans hümanistlerinden Hollandalı </a:t>
            </a:r>
            <a:r>
              <a:rPr lang="tr-TR" dirty="0" err="1"/>
              <a:t>Erasmus</a:t>
            </a:r>
            <a:r>
              <a:rPr lang="tr-TR" dirty="0"/>
              <a:t>, Hristiyanlıktaki insan ile Tanrı arasındaki ilişkinin yeniden gözden geçirilmesini istiyor, bu ilişkinin biçimsel değil, içsel ve bireysel olması gerektiğini ileri sürüyor ve insanın özgürlüğünü savunuyordu. Filozof ve filolog olan </a:t>
            </a:r>
            <a:r>
              <a:rPr lang="tr-TR" dirty="0" err="1"/>
              <a:t>Erasmus</a:t>
            </a:r>
            <a:r>
              <a:rPr lang="tr-TR" dirty="0"/>
              <a:t>, Antik dönemin düşüncesini çağına aktarmakta önemli rol oynamıştır.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702852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340286" y="1177447"/>
            <a:ext cx="9156526" cy="4722312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tr-TR" dirty="0" smtClean="0"/>
              <a:t>Rönesans edebiyatının en önemli temsilcilerini şöyle sıralayabiliriz:</a:t>
            </a:r>
          </a:p>
          <a:p>
            <a:r>
              <a:rPr lang="tr-TR" dirty="0" err="1" smtClean="0"/>
              <a:t>Rabelais</a:t>
            </a:r>
            <a:r>
              <a:rPr lang="tr-TR" dirty="0" smtClean="0"/>
              <a:t> (</a:t>
            </a:r>
            <a:r>
              <a:rPr lang="tr-TR" dirty="0" err="1" smtClean="0"/>
              <a:t>Gargantua</a:t>
            </a:r>
            <a:r>
              <a:rPr lang="tr-TR" dirty="0" smtClean="0"/>
              <a:t> ve </a:t>
            </a:r>
            <a:r>
              <a:rPr lang="tr-TR" dirty="0" err="1" smtClean="0"/>
              <a:t>Pantagruel</a:t>
            </a:r>
            <a:r>
              <a:rPr lang="tr-TR" dirty="0" smtClean="0"/>
              <a:t>)</a:t>
            </a:r>
          </a:p>
          <a:p>
            <a:r>
              <a:rPr lang="tr-TR" dirty="0" smtClean="0"/>
              <a:t>Montaigne (Denemeler)</a:t>
            </a:r>
          </a:p>
          <a:p>
            <a:r>
              <a:rPr lang="tr-TR" dirty="0" smtClean="0"/>
              <a:t>François </a:t>
            </a:r>
            <a:r>
              <a:rPr lang="tr-TR" dirty="0" err="1" smtClean="0"/>
              <a:t>Villon</a:t>
            </a:r>
            <a:r>
              <a:rPr lang="tr-TR" dirty="0" smtClean="0"/>
              <a:t> (Asılmışların Baladı, Temyiz İçin </a:t>
            </a:r>
            <a:r>
              <a:rPr lang="tr-TR" dirty="0" err="1" smtClean="0"/>
              <a:t>Balad</a:t>
            </a:r>
            <a:r>
              <a:rPr lang="tr-TR" dirty="0" smtClean="0"/>
              <a:t>)</a:t>
            </a:r>
          </a:p>
          <a:p>
            <a:r>
              <a:rPr lang="tr-TR" dirty="0" err="1" smtClean="0"/>
              <a:t>Sir</a:t>
            </a:r>
            <a:r>
              <a:rPr lang="tr-TR" dirty="0" smtClean="0"/>
              <a:t> Thomas </a:t>
            </a:r>
            <a:r>
              <a:rPr lang="tr-TR" dirty="0" err="1" smtClean="0"/>
              <a:t>More</a:t>
            </a:r>
            <a:r>
              <a:rPr lang="tr-TR" dirty="0" smtClean="0"/>
              <a:t> (Ütopya)</a:t>
            </a:r>
          </a:p>
          <a:p>
            <a:r>
              <a:rPr lang="tr-TR" dirty="0" smtClean="0"/>
              <a:t>Shakespeare</a:t>
            </a:r>
          </a:p>
          <a:p>
            <a:r>
              <a:rPr lang="tr-TR" dirty="0" err="1" smtClean="0"/>
              <a:t>Marlowe</a:t>
            </a:r>
            <a:endParaRPr lang="tr-TR" dirty="0" smtClean="0"/>
          </a:p>
          <a:p>
            <a:r>
              <a:rPr lang="tr-TR" dirty="0" smtClean="0"/>
              <a:t>Ben Johnson</a:t>
            </a:r>
          </a:p>
          <a:p>
            <a:r>
              <a:rPr lang="tr-TR" dirty="0" smtClean="0"/>
              <a:t>E. </a:t>
            </a:r>
            <a:r>
              <a:rPr lang="tr-TR" dirty="0" err="1" smtClean="0"/>
              <a:t>Spenser</a:t>
            </a:r>
            <a:endParaRPr lang="tr-TR" dirty="0" smtClean="0"/>
          </a:p>
          <a:p>
            <a:r>
              <a:rPr lang="tr-TR" dirty="0" smtClean="0"/>
              <a:t>John </a:t>
            </a:r>
            <a:r>
              <a:rPr lang="tr-TR" dirty="0" err="1" smtClean="0"/>
              <a:t>Milton</a:t>
            </a:r>
            <a:r>
              <a:rPr lang="tr-TR" dirty="0" smtClean="0"/>
              <a:t> (Kaybolmuş Cennet)</a:t>
            </a:r>
          </a:p>
          <a:p>
            <a:r>
              <a:rPr lang="tr-TR" dirty="0" smtClean="0"/>
              <a:t>F. Bacon (Denemeler)</a:t>
            </a:r>
          </a:p>
          <a:p>
            <a:r>
              <a:rPr lang="tr-TR" dirty="0" err="1" smtClean="0"/>
              <a:t>Erasmus</a:t>
            </a:r>
            <a:r>
              <a:rPr lang="tr-TR" dirty="0" smtClean="0"/>
              <a:t> (Deliliğe Övgü)</a:t>
            </a:r>
          </a:p>
          <a:p>
            <a:pPr marL="0" indent="0">
              <a:buNone/>
            </a:pPr>
            <a:r>
              <a:rPr lang="tr-TR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069325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640910" y="1302707"/>
            <a:ext cx="905631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Bu dönemde </a:t>
            </a:r>
            <a:r>
              <a:rPr lang="tr-TR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Orta Çağ’ın destanlarının, olağanüstü </a:t>
            </a:r>
            <a:r>
              <a:rPr lang="tr-TR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anlatıların ve  </a:t>
            </a:r>
            <a:r>
              <a:rPr lang="tr-TR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süslü şövalye romanlarının </a:t>
            </a:r>
            <a:r>
              <a:rPr lang="tr-TR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sonu </a:t>
            </a:r>
            <a:r>
              <a:rPr lang="tr-TR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gelmiştir. </a:t>
            </a:r>
            <a:endParaRPr lang="tr-TR" dirty="0" smtClean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tr-TR" dirty="0" smtClean="0"/>
              <a:t>	</a:t>
            </a:r>
          </a:p>
          <a:p>
            <a:pPr algn="just"/>
            <a:r>
              <a:rPr lang="tr-TR" dirty="0"/>
              <a:t>	</a:t>
            </a:r>
            <a:r>
              <a:rPr lang="tr-TR" dirty="0" smtClean="0"/>
              <a:t>Bu </a:t>
            </a:r>
            <a:r>
              <a:rPr lang="tr-TR" dirty="0"/>
              <a:t>yıllarda, özellikle, İspanya’da büyük rağbet bulan ve en çok orada gelişme gösteren şövalye romanlarına tepki de yine İspanya içinde doğmuştur. </a:t>
            </a:r>
            <a:r>
              <a:rPr lang="fr-FR" dirty="0" err="1"/>
              <a:t>Cervantes</a:t>
            </a:r>
            <a:r>
              <a:rPr lang="fr-FR" dirty="0"/>
              <a:t>’</a:t>
            </a:r>
            <a:r>
              <a:rPr lang="tr-TR" dirty="0"/>
              <a:t>in Don </a:t>
            </a:r>
            <a:r>
              <a:rPr lang="tr-TR" dirty="0" err="1"/>
              <a:t>Kişot’uyla</a:t>
            </a:r>
            <a:r>
              <a:rPr lang="tr-TR" dirty="0"/>
              <a:t> şövalye romanlarını hicvetmesinden önce, XVI. yüzyılın ortalarında </a:t>
            </a:r>
            <a:r>
              <a:rPr lang="tr-TR" i="1" dirty="0" err="1"/>
              <a:t>pikaresk</a:t>
            </a:r>
            <a:r>
              <a:rPr lang="tr-TR" i="1" dirty="0"/>
              <a:t> roman</a:t>
            </a:r>
            <a:r>
              <a:rPr lang="tr-TR" dirty="0"/>
              <a:t> ortaya çıkar. Hırsız, gezgin serseri anlamına gelen </a:t>
            </a:r>
            <a:r>
              <a:rPr lang="fr-FR" i="1" dirty="0"/>
              <a:t>le </a:t>
            </a:r>
            <a:r>
              <a:rPr lang="tr-TR" i="1" dirty="0" err="1"/>
              <a:t>picaro</a:t>
            </a:r>
            <a:r>
              <a:rPr lang="tr-TR" dirty="0"/>
              <a:t> bu romanlara adını veren marjinal tiptir. Düzenin dışında ve gerçekçi bir hayatı vardır. </a:t>
            </a:r>
            <a:r>
              <a:rPr lang="tr-TR" dirty="0" err="1"/>
              <a:t>Tormes’in</a:t>
            </a:r>
            <a:r>
              <a:rPr lang="tr-TR" dirty="0"/>
              <a:t>, </a:t>
            </a:r>
            <a:r>
              <a:rPr lang="fr-FR" i="1" dirty="0"/>
              <a:t>La Vie </a:t>
            </a:r>
            <a:r>
              <a:rPr lang="tr-TR" i="1" dirty="0"/>
              <a:t>de </a:t>
            </a:r>
            <a:r>
              <a:rPr lang="tr-TR" i="1" dirty="0" err="1"/>
              <a:t>Lazarillo’su</a:t>
            </a:r>
            <a:r>
              <a:rPr lang="tr-TR" i="1" dirty="0"/>
              <a:t>,</a:t>
            </a:r>
            <a:r>
              <a:rPr lang="tr-TR" dirty="0"/>
              <a:t> </a:t>
            </a:r>
            <a:r>
              <a:rPr lang="fr-FR" dirty="0"/>
              <a:t>Mateo </a:t>
            </a:r>
            <a:r>
              <a:rPr lang="tr-TR" dirty="0" err="1"/>
              <a:t>Aleman’ın</a:t>
            </a:r>
            <a:r>
              <a:rPr lang="tr-TR" dirty="0"/>
              <a:t> </a:t>
            </a:r>
            <a:r>
              <a:rPr lang="fr-FR" i="1" dirty="0"/>
              <a:t>La Vie </a:t>
            </a:r>
            <a:r>
              <a:rPr lang="tr-TR" i="1" dirty="0"/>
              <a:t>de </a:t>
            </a:r>
            <a:r>
              <a:rPr lang="tr-TR" i="1" dirty="0" err="1"/>
              <a:t>Guzman</a:t>
            </a:r>
            <a:r>
              <a:rPr lang="tr-TR" i="1" dirty="0"/>
              <a:t> </a:t>
            </a:r>
            <a:r>
              <a:rPr lang="tr-TR" i="1" dirty="0" err="1"/>
              <a:t>d’Alfarache’ı</a:t>
            </a:r>
            <a:r>
              <a:rPr lang="tr-TR" dirty="0"/>
              <a:t> ve </a:t>
            </a:r>
            <a:r>
              <a:rPr lang="fr-FR" dirty="0" err="1"/>
              <a:t>Quevedo’nun</a:t>
            </a:r>
            <a:r>
              <a:rPr lang="fr-FR" dirty="0"/>
              <a:t> </a:t>
            </a:r>
            <a:r>
              <a:rPr lang="tr-TR" i="1" dirty="0" err="1"/>
              <a:t>Buscon</a:t>
            </a:r>
            <a:r>
              <a:rPr lang="tr-TR" dirty="0"/>
              <a:t> ’u, ünlü İspanyol </a:t>
            </a:r>
            <a:r>
              <a:rPr lang="tr-TR" dirty="0" err="1"/>
              <a:t>pikaresk</a:t>
            </a:r>
            <a:r>
              <a:rPr lang="tr-TR" dirty="0"/>
              <a:t> </a:t>
            </a:r>
            <a:r>
              <a:rPr lang="tr-TR" dirty="0" smtClean="0"/>
              <a:t>romanlarıdır. Bu </a:t>
            </a:r>
            <a:r>
              <a:rPr lang="tr-TR" dirty="0"/>
              <a:t>romanlar, büyük bir kısmı </a:t>
            </a:r>
            <a:r>
              <a:rPr lang="tr-TR" dirty="0" err="1"/>
              <a:t>pikaresk</a:t>
            </a:r>
            <a:r>
              <a:rPr lang="tr-TR" dirty="0"/>
              <a:t> karakter taşıyan </a:t>
            </a:r>
            <a:r>
              <a:rPr lang="fr-FR" dirty="0"/>
              <a:t>XVIII</a:t>
            </a:r>
            <a:r>
              <a:rPr lang="fr-FR" dirty="0" smtClean="0"/>
              <a:t>.</a:t>
            </a:r>
            <a:r>
              <a:rPr lang="tr-TR" dirty="0" smtClean="0"/>
              <a:t> </a:t>
            </a:r>
            <a:r>
              <a:rPr lang="fr-FR" dirty="0" err="1" smtClean="0"/>
              <a:t>yüzyılın</a:t>
            </a:r>
            <a:r>
              <a:rPr lang="fr-FR" dirty="0" smtClean="0"/>
              <a:t> </a:t>
            </a:r>
            <a:r>
              <a:rPr lang="tr-TR" dirty="0"/>
              <a:t>ünlü romanlarına kaynaklık </a:t>
            </a:r>
            <a:r>
              <a:rPr lang="tr-TR" dirty="0" smtClean="0"/>
              <a:t>etmişlerdir (İngiltere’de </a:t>
            </a:r>
            <a:r>
              <a:rPr lang="fr-FR" dirty="0"/>
              <a:t>Daniel </a:t>
            </a:r>
            <a:r>
              <a:rPr lang="tr-TR" dirty="0" err="1"/>
              <a:t>Defoe’nun</a:t>
            </a:r>
            <a:r>
              <a:rPr lang="tr-TR" dirty="0"/>
              <a:t> </a:t>
            </a:r>
            <a:r>
              <a:rPr lang="tr-TR" i="1" dirty="0" err="1"/>
              <a:t>Moll</a:t>
            </a:r>
            <a:r>
              <a:rPr lang="tr-TR" i="1" dirty="0"/>
              <a:t> </a:t>
            </a:r>
            <a:r>
              <a:rPr lang="tr-TR" i="1" dirty="0" err="1"/>
              <a:t>Flanders’i</a:t>
            </a:r>
            <a:r>
              <a:rPr lang="tr-TR" dirty="0"/>
              <a:t> (1722), </a:t>
            </a:r>
            <a:r>
              <a:rPr lang="tr-TR" dirty="0" err="1"/>
              <a:t>Fielding’m</a:t>
            </a:r>
            <a:r>
              <a:rPr lang="tr-TR" dirty="0"/>
              <a:t> </a:t>
            </a:r>
            <a:r>
              <a:rPr lang="tr-TR" i="1" dirty="0" err="1"/>
              <a:t>Tom</a:t>
            </a:r>
            <a:r>
              <a:rPr lang="tr-TR" i="1" dirty="0"/>
              <a:t> </a:t>
            </a:r>
            <a:r>
              <a:rPr lang="tr-TR" i="1" dirty="0" err="1"/>
              <a:t>Jones</a:t>
            </a:r>
            <a:r>
              <a:rPr lang="tr-TR" dirty="0"/>
              <a:t> 1(1749); Fransa’da </a:t>
            </a:r>
            <a:r>
              <a:rPr lang="tr-TR" dirty="0" err="1"/>
              <a:t>Lesage’ın</a:t>
            </a:r>
            <a:r>
              <a:rPr lang="tr-TR" dirty="0"/>
              <a:t> </a:t>
            </a:r>
            <a:r>
              <a:rPr lang="tr-TR" i="1" dirty="0" err="1"/>
              <a:t>Gil</a:t>
            </a:r>
            <a:r>
              <a:rPr lang="tr-TR" i="1" dirty="0"/>
              <a:t> </a:t>
            </a:r>
            <a:r>
              <a:rPr lang="tr-TR" i="1" dirty="0" err="1"/>
              <a:t>Blas</a:t>
            </a:r>
            <a:r>
              <a:rPr lang="tr-TR" dirty="0"/>
              <a:t> (1715-1735) ve </a:t>
            </a:r>
            <a:r>
              <a:rPr lang="tr-TR" dirty="0" err="1"/>
              <a:t>Diderot’nun</a:t>
            </a:r>
            <a:r>
              <a:rPr lang="tr-TR" dirty="0"/>
              <a:t> </a:t>
            </a:r>
            <a:r>
              <a:rPr lang="fr-FR" i="1" dirty="0"/>
              <a:t>Jacques Fataliste</a:t>
            </a:r>
            <a:r>
              <a:rPr lang="tr-TR" dirty="0"/>
              <a:t>’i (Kaderci </a:t>
            </a:r>
            <a:r>
              <a:rPr lang="fr-FR" dirty="0"/>
              <a:t>Jacques) </a:t>
            </a:r>
            <a:r>
              <a:rPr lang="tr-TR" dirty="0"/>
              <a:t>(1765) ile </a:t>
            </a:r>
            <a:r>
              <a:rPr lang="fr-FR" dirty="0" err="1"/>
              <a:t>Marivaux’nun</a:t>
            </a:r>
            <a:r>
              <a:rPr lang="fr-FR" dirty="0"/>
              <a:t> </a:t>
            </a:r>
            <a:r>
              <a:rPr lang="tr-TR" i="1" dirty="0"/>
              <a:t>Paysan </a:t>
            </a:r>
            <a:r>
              <a:rPr lang="fr-FR" i="1" dirty="0"/>
              <a:t>parvenu</a:t>
            </a:r>
            <a:r>
              <a:rPr lang="fr-FR" dirty="0"/>
              <a:t> </a:t>
            </a:r>
            <a:r>
              <a:rPr lang="tr-TR" dirty="0"/>
              <a:t>(1734-1735) romanı </a:t>
            </a:r>
            <a:r>
              <a:rPr lang="tr-TR" dirty="0" smtClean="0"/>
              <a:t>gibi). </a:t>
            </a:r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711293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048000" y="2745736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450215" algn="just">
              <a:lnSpc>
                <a:spcPct val="200000"/>
              </a:lnSpc>
              <a:spcBef>
                <a:spcPts val="600"/>
              </a:spcBef>
              <a:spcAft>
                <a:spcPts val="0"/>
              </a:spcAft>
            </a:pPr>
            <a:r>
              <a:rPr lang="tr-TR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Modern romana geçiş çizgisinde </a:t>
            </a:r>
            <a:r>
              <a:rPr lang="tr-TR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öncü bir yazar olarak kabul edilen </a:t>
            </a:r>
            <a:r>
              <a:rPr lang="fr-FR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Rabelais</a:t>
            </a:r>
            <a:r>
              <a:rPr lang="tr-TR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’den</a:t>
            </a:r>
            <a:r>
              <a:rPr lang="fr-FR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yaklaşık </a:t>
            </a:r>
            <a:r>
              <a:rPr lang="tr-TR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yüzyıl sonra gelen </a:t>
            </a:r>
            <a:r>
              <a:rPr lang="fr-FR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Cervantes</a:t>
            </a:r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i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(Don </a:t>
            </a:r>
            <a:r>
              <a:rPr lang="fr-FR" i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Kişot</a:t>
            </a:r>
            <a:r>
              <a:rPr lang="fr-FR" i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1605/1615)</a:t>
            </a:r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modern romanın </a:t>
            </a:r>
            <a:r>
              <a:rPr lang="tr-TR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ilk örneğini veren isim olarak tarihteki yerini alır.</a:t>
            </a:r>
            <a:endParaRPr lang="tr-TR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91077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210</Words>
  <Application>Microsoft Office PowerPoint</Application>
  <PresentationFormat>Geniş ekran</PresentationFormat>
  <Paragraphs>36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Teması</vt:lpstr>
      <vt:lpstr>Rönesans Edebiyatı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Rönesans Edebiyatı</dc:title>
  <dc:creator>w7</dc:creator>
  <cp:lastModifiedBy>w7</cp:lastModifiedBy>
  <cp:revision>8</cp:revision>
  <dcterms:created xsi:type="dcterms:W3CDTF">2019-02-15T22:54:11Z</dcterms:created>
  <dcterms:modified xsi:type="dcterms:W3CDTF">2019-02-16T22:01:00Z</dcterms:modified>
</cp:coreProperties>
</file>