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28" r:id="rId1"/>
  </p:sldMasterIdLst>
  <p:notesMasterIdLst>
    <p:notesMasterId r:id="rId13"/>
  </p:notesMasterIdLst>
  <p:sldIdLst>
    <p:sldId id="329" r:id="rId2"/>
    <p:sldId id="363" r:id="rId3"/>
    <p:sldId id="328" r:id="rId4"/>
    <p:sldId id="335" r:id="rId5"/>
    <p:sldId id="359" r:id="rId6"/>
    <p:sldId id="360" r:id="rId7"/>
    <p:sldId id="364" r:id="rId8"/>
    <p:sldId id="339" r:id="rId9"/>
    <p:sldId id="341" r:id="rId10"/>
    <p:sldId id="349" r:id="rId11"/>
    <p:sldId id="358" r:id="rId12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A488322-F2BA-4B5B-9748-0D474271808F}" styleName="Orta Stil 3 - Vurgu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EB344D84-9AFB-497E-A393-DC336BA19D2E}" styleName="Orta Stil 3 - Vurgu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5A111915-BE36-4E01-A7E5-04B1672EAD32}" styleName="Açık Stil 2 - Vurgu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F2DE63D5-997A-4646-A377-4702673A728D}" styleName="Açık Stil 2 - Vurgu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912C8C85-51F0-491E-9774-3900AFEF0FD7}" styleName="Açık Stil 2 - Vurgu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72833802-FEF1-4C79-8D5D-14CF1EAF98D9}" styleName="Açık Stil 2 - Vurgu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46F890A9-2807-4EBB-B81D-B2AA78EC7F39}" styleName="Koyu Stil 2 - Vurgu 5/Vurgu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5FD0F851-EC5A-4D38-B0AD-8093EC10F338}" styleName="Açık Stil 1 - Vurgu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E8B1032C-EA38-4F05-BA0D-38AFFFC7BED3}" styleName="Açık Stil 3 - Vurgu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F5AB1C69-6EDB-4FF4-983F-18BD219EF322}" styleName="Orta Stil 2 - Vurgu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93296810-A885-4BE3-A3E7-6D5BEEA58F35}" styleName="Orta Stil 2 - Vurgu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1524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1FA70A3-AEBD-49E4-A0EF-DA6FDF51EF9B}" type="datetimeFigureOut">
              <a:rPr lang="tr-TR" smtClean="0"/>
              <a:pPr/>
              <a:t>28.03.2019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4230533-1468-4C06-BACB-8154C33472D5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Dikdörtgen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Dikdörtgen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Dikdörtgen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Başlık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8 Alt Başlık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28" name="27 Veri Yer Tutucusu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DB1EB518-EF5B-4B87-A362-625AB425B9E9}" type="datetime1">
              <a:rPr lang="tr-TR" smtClean="0"/>
              <a:pPr/>
              <a:t>28.03.2019</a:t>
            </a:fld>
            <a:endParaRPr lang="tr-TR"/>
          </a:p>
        </p:txBody>
      </p:sp>
      <p:sp>
        <p:nvSpPr>
          <p:cNvPr id="17" name="16 Altbilgi Yer Tutucusu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FDE 101-BCFE</a:t>
            </a:r>
            <a:endParaRPr lang="tr-TR"/>
          </a:p>
        </p:txBody>
      </p:sp>
      <p:sp>
        <p:nvSpPr>
          <p:cNvPr id="29" name="28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818866D-0444-4E98-9157-10C2F682FBB5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93EDB5-6357-437B-9911-7BDCACAE4086}" type="datetime1">
              <a:rPr lang="tr-TR" smtClean="0"/>
              <a:pPr/>
              <a:t>28.03.2019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FDE 101-BCFE</a:t>
            </a: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18866D-0444-4E98-9157-10C2F682FBB5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B82F7CFF-9664-4F42-95CE-A7618475902A}" type="datetime1">
              <a:rPr lang="tr-TR" smtClean="0"/>
              <a:pPr/>
              <a:t>28.03.2019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r>
              <a:rPr lang="tr-TR" smtClean="0"/>
              <a:t>FDE 101-BCFE</a:t>
            </a:r>
            <a:endParaRPr lang="tr-TR"/>
          </a:p>
        </p:txBody>
      </p:sp>
      <p:sp>
        <p:nvSpPr>
          <p:cNvPr id="7" name="6 Dikdörtgen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Dikdörtgen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Dikdörtgen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8818866D-0444-4E98-9157-10C2F682FBB5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AAAD68-A5AC-4C7D-BF09-ED07CE139ACE}" type="datetime1">
              <a:rPr lang="tr-TR" smtClean="0"/>
              <a:pPr/>
              <a:t>28.03.2019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FDE 101-BCFE</a:t>
            </a: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818866D-0444-4E98-9157-10C2F682FBB5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İçerik Yer Tutucusu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7" name="6 Dikdörtgen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Dikdörtgen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Dikdörtgen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2" name="1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F8C34-02DB-4471-927D-BBD784B85F24}" type="datetime1">
              <a:rPr lang="tr-TR" smtClean="0"/>
              <a:pPr/>
              <a:t>28.03.2019</a:t>
            </a:fld>
            <a:endParaRPr lang="tr-TR"/>
          </a:p>
        </p:txBody>
      </p:sp>
      <p:sp>
        <p:nvSpPr>
          <p:cNvPr id="13" name="12 Slayt Numarası Yer Tutucusu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8818866D-0444-4E98-9157-10C2F682FBB5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4" name="13 Altbilgi Yer Tutucusu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tr-TR" smtClean="0"/>
              <a:t>FDE 101-BCFE</a:t>
            </a:r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8 İçerik Yer Tutucusu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8" name="7 Veri Yer Tutucusu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6A8A34F3-AE79-4CDF-97E3-83A30374082B}" type="datetime1">
              <a:rPr lang="tr-TR" smtClean="0"/>
              <a:pPr/>
              <a:t>28.03.2019</a:t>
            </a:fld>
            <a:endParaRPr lang="tr-TR"/>
          </a:p>
        </p:txBody>
      </p:sp>
      <p:sp>
        <p:nvSpPr>
          <p:cNvPr id="10" name="9 Slayt Numarası Yer Tutucusu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8818866D-0444-4E98-9157-10C2F682FBB5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2" name="11 Altbilgi Yer Tutucusu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r>
              <a:rPr lang="tr-TR" smtClean="0"/>
              <a:t>FDE 101-BCFE</a:t>
            </a:r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3" name="12 İçerik Yer Tutucusu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0" name="9 Veri Yer Tutucusu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3967E7C9-022E-458E-AC86-D5783EA1D321}" type="datetime1">
              <a:rPr lang="tr-TR" smtClean="0"/>
              <a:pPr/>
              <a:t>28.03.2019</a:t>
            </a:fld>
            <a:endParaRPr lang="tr-TR"/>
          </a:p>
        </p:txBody>
      </p:sp>
      <p:sp>
        <p:nvSpPr>
          <p:cNvPr id="12" name="11 Slayt Numarası Yer Tutucusu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8818866D-0444-4E98-9157-10C2F682FBB5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4" name="13 Altbilgi Yer Tutucusu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r>
              <a:rPr lang="tr-TR" smtClean="0"/>
              <a:t>FDE 101-BCFE</a:t>
            </a:r>
            <a:endParaRPr lang="tr-TR"/>
          </a:p>
        </p:txBody>
      </p:sp>
      <p:sp>
        <p:nvSpPr>
          <p:cNvPr id="16" name="15 Metin Yer Tutucusu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15" name="14 Metin Yer Tutucusu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CA466E-C655-4C42-B45A-77B075168585}" type="datetime1">
              <a:rPr lang="tr-TR" smtClean="0"/>
              <a:pPr/>
              <a:t>28.03.2019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FDE 101-BCFE</a:t>
            </a:r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818866D-0444-4E98-9157-10C2F682FBB5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8BD519-34B3-4B39-B214-D5F46BA3AEE2}" type="datetime1">
              <a:rPr lang="tr-TR" smtClean="0"/>
              <a:pPr/>
              <a:t>28.03.2019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FDE 101-BCFE</a:t>
            </a:r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818866D-0444-4E98-9157-10C2F682FBB5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B8809-AB05-4415-A5E0-47ED8814C6A5}" type="datetime1">
              <a:rPr lang="tr-TR" smtClean="0"/>
              <a:pPr/>
              <a:t>28.03.2019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FDE 101-BCFE</a:t>
            </a:r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818866D-0444-4E98-9157-10C2F682FBB5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9" name="8 İçerik Yer Tutucusu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8" name="7 Dikdörtgen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Dikdörtgen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Dikdörtgen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1" name="10 Dikdörtgen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Veri Yer Tutucusu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0F773CFC-CB32-4B7C-8FCC-B768CC5191EF}" type="datetime1">
              <a:rPr lang="tr-TR" smtClean="0"/>
              <a:pPr/>
              <a:t>28.03.2019</a:t>
            </a:fld>
            <a:endParaRPr lang="tr-TR"/>
          </a:p>
        </p:txBody>
      </p:sp>
      <p:sp>
        <p:nvSpPr>
          <p:cNvPr id="13" name="12 Slayt Numarası Yer Tutucusu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8818866D-0444-4E98-9157-10C2F682FBB5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4" name="13 Altbilgi Yer Tutucusu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r>
              <a:rPr lang="tr-TR" smtClean="0"/>
              <a:t>FDE 101-BCFE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21 Başlık Yer Tutucusu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3" name="12 Metin Yer Tutucusu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4" name="13 Veri Yer Tutucusu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6B5853C5-F267-4E89-BDA1-8FF476A6FF01}" type="datetime1">
              <a:rPr lang="tr-TR" smtClean="0"/>
              <a:pPr/>
              <a:t>28.03.2019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FDE 101-BCFE</a:t>
            </a:r>
            <a:endParaRPr lang="tr-TR"/>
          </a:p>
        </p:txBody>
      </p:sp>
      <p:sp>
        <p:nvSpPr>
          <p:cNvPr id="7" name="6 Dikdörtgen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Dikdörtgen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Dikdörtgen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22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8818866D-0444-4E98-9157-10C2F682FBB5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29" r:id="rId1"/>
    <p:sldLayoutId id="2147483830" r:id="rId2"/>
    <p:sldLayoutId id="2147483831" r:id="rId3"/>
    <p:sldLayoutId id="2147483832" r:id="rId4"/>
    <p:sldLayoutId id="2147483833" r:id="rId5"/>
    <p:sldLayoutId id="2147483834" r:id="rId6"/>
    <p:sldLayoutId id="2147483835" r:id="rId7"/>
    <p:sldLayoutId id="2147483836" r:id="rId8"/>
    <p:sldLayoutId id="2147483837" r:id="rId9"/>
    <p:sldLayoutId id="2147483838" r:id="rId10"/>
    <p:sldLayoutId id="2147483839" r:id="rId11"/>
  </p:sldLayoutIdLst>
  <p:hf hdr="0"/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AAAD68-A5AC-4C7D-BF09-ED07CE139ACE}" type="datetime1">
              <a:rPr lang="tr-TR" smtClean="0"/>
              <a:pPr/>
              <a:t>28.03.2019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FDE 101-BCFE</a:t>
            </a:r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8818866D-0444-4E98-9157-10C2F682FBB5}" type="slidenum">
              <a:rPr lang="tr-TR" smtClean="0"/>
              <a:pPr/>
              <a:t>1</a:t>
            </a:fld>
            <a:endParaRPr lang="tr-TR"/>
          </a:p>
        </p:txBody>
      </p:sp>
      <p:sp>
        <p:nvSpPr>
          <p:cNvPr id="7" name="6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4800" b="1" dirty="0" err="1" smtClean="0"/>
              <a:t>The</a:t>
            </a:r>
            <a:r>
              <a:rPr lang="tr-TR" sz="4800" b="1" dirty="0" smtClean="0"/>
              <a:t> </a:t>
            </a:r>
            <a:r>
              <a:rPr lang="tr-TR" sz="4800" b="1" dirty="0" err="1" smtClean="0"/>
              <a:t>importance</a:t>
            </a:r>
            <a:r>
              <a:rPr lang="tr-TR" sz="4800" b="1" dirty="0" smtClean="0"/>
              <a:t> of </a:t>
            </a:r>
            <a:r>
              <a:rPr lang="tr-TR" sz="4800" b="1" dirty="0" err="1" smtClean="0"/>
              <a:t>proteins</a:t>
            </a:r>
            <a:endParaRPr lang="tr-TR" sz="4800" b="1" dirty="0"/>
          </a:p>
        </p:txBody>
      </p:sp>
      <p:sp>
        <p:nvSpPr>
          <p:cNvPr id="8" name="7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r>
              <a:rPr lang="tr-TR" dirty="0" err="1" smtClean="0"/>
              <a:t>Proteins</a:t>
            </a:r>
            <a:r>
              <a:rPr lang="tr-TR" dirty="0" smtClean="0"/>
              <a:t> </a:t>
            </a:r>
            <a:r>
              <a:rPr lang="tr-TR" dirty="0" err="1" smtClean="0"/>
              <a:t>are</a:t>
            </a:r>
            <a:r>
              <a:rPr lang="tr-TR" dirty="0" smtClean="0"/>
              <a:t> </a:t>
            </a:r>
            <a:r>
              <a:rPr lang="tr-TR" dirty="0" err="1" smtClean="0"/>
              <a:t>key</a:t>
            </a:r>
            <a:r>
              <a:rPr lang="tr-TR" dirty="0" smtClean="0"/>
              <a:t> </a:t>
            </a:r>
            <a:r>
              <a:rPr lang="tr-TR" dirty="0" err="1" smtClean="0"/>
              <a:t>compounds</a:t>
            </a:r>
            <a:r>
              <a:rPr lang="tr-TR" dirty="0" smtClean="0"/>
              <a:t> of </a:t>
            </a:r>
            <a:r>
              <a:rPr lang="tr-TR" dirty="0" err="1" smtClean="0"/>
              <a:t>food</a:t>
            </a:r>
            <a:r>
              <a:rPr lang="tr-TR" dirty="0" smtClean="0"/>
              <a:t> since </a:t>
            </a:r>
            <a:r>
              <a:rPr lang="tr-TR" dirty="0" err="1" smtClean="0"/>
              <a:t>they</a:t>
            </a:r>
            <a:r>
              <a:rPr lang="tr-TR" dirty="0" smtClean="0"/>
              <a:t> </a:t>
            </a:r>
            <a:r>
              <a:rPr lang="tr-TR" dirty="0" err="1" smtClean="0"/>
              <a:t>make</a:t>
            </a:r>
            <a:r>
              <a:rPr lang="tr-TR" dirty="0" smtClean="0"/>
              <a:t> a </a:t>
            </a:r>
            <a:r>
              <a:rPr lang="tr-TR" dirty="0" err="1" smtClean="0"/>
              <a:t>significant</a:t>
            </a:r>
            <a:r>
              <a:rPr lang="tr-TR" dirty="0" smtClean="0"/>
              <a:t> </a:t>
            </a:r>
            <a:r>
              <a:rPr lang="tr-TR" b="1" dirty="0" err="1" smtClean="0">
                <a:solidFill>
                  <a:srgbClr val="C00000"/>
                </a:solidFill>
              </a:rPr>
              <a:t>contribution</a:t>
            </a:r>
            <a:r>
              <a:rPr lang="tr-TR" b="1" dirty="0" smtClean="0">
                <a:solidFill>
                  <a:srgbClr val="C00000"/>
                </a:solidFill>
              </a:rPr>
              <a:t> </a:t>
            </a:r>
            <a:r>
              <a:rPr lang="tr-TR" b="1" dirty="0" err="1" smtClean="0">
                <a:solidFill>
                  <a:srgbClr val="C00000"/>
                </a:solidFill>
              </a:rPr>
              <a:t>to</a:t>
            </a:r>
            <a:r>
              <a:rPr lang="tr-TR" b="1" dirty="0" smtClean="0">
                <a:solidFill>
                  <a:srgbClr val="C00000"/>
                </a:solidFill>
              </a:rPr>
              <a:t> </a:t>
            </a:r>
            <a:r>
              <a:rPr lang="tr-TR" b="1" dirty="0" err="1" smtClean="0">
                <a:solidFill>
                  <a:srgbClr val="C00000"/>
                </a:solidFill>
              </a:rPr>
              <a:t>sensory</a:t>
            </a:r>
            <a:r>
              <a:rPr lang="tr-TR" b="1" dirty="0" smtClean="0">
                <a:solidFill>
                  <a:srgbClr val="C00000"/>
                </a:solidFill>
              </a:rPr>
              <a:t> </a:t>
            </a:r>
            <a:r>
              <a:rPr lang="tr-TR" b="1" dirty="0" err="1" smtClean="0">
                <a:solidFill>
                  <a:srgbClr val="C00000"/>
                </a:solidFill>
              </a:rPr>
              <a:t>properties</a:t>
            </a:r>
            <a:r>
              <a:rPr lang="tr-TR" b="1" dirty="0" smtClean="0">
                <a:solidFill>
                  <a:srgbClr val="C00000"/>
                </a:solidFill>
              </a:rPr>
              <a:t> </a:t>
            </a:r>
            <a:r>
              <a:rPr lang="tr-TR" dirty="0" smtClean="0"/>
              <a:t>of </a:t>
            </a:r>
            <a:r>
              <a:rPr lang="tr-TR" dirty="0" err="1" smtClean="0"/>
              <a:t>foods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they</a:t>
            </a:r>
            <a:r>
              <a:rPr lang="tr-TR" dirty="0" smtClean="0"/>
              <a:t> </a:t>
            </a:r>
            <a:r>
              <a:rPr lang="tr-TR" dirty="0" err="1" smtClean="0"/>
              <a:t>have</a:t>
            </a:r>
            <a:r>
              <a:rPr lang="tr-TR" dirty="0" smtClean="0"/>
              <a:t> </a:t>
            </a:r>
            <a:r>
              <a:rPr lang="tr-TR" b="1" dirty="0" err="1" smtClean="0">
                <a:solidFill>
                  <a:srgbClr val="0000FF"/>
                </a:solidFill>
              </a:rPr>
              <a:t>high</a:t>
            </a:r>
            <a:r>
              <a:rPr lang="tr-TR" b="1" dirty="0" smtClean="0">
                <a:solidFill>
                  <a:srgbClr val="0000FF"/>
                </a:solidFill>
              </a:rPr>
              <a:t> </a:t>
            </a:r>
            <a:r>
              <a:rPr lang="tr-TR" b="1" dirty="0" err="1" smtClean="0">
                <a:solidFill>
                  <a:srgbClr val="0000FF"/>
                </a:solidFill>
              </a:rPr>
              <a:t>nutritive</a:t>
            </a:r>
            <a:r>
              <a:rPr lang="tr-TR" b="1" dirty="0" smtClean="0">
                <a:solidFill>
                  <a:srgbClr val="0000FF"/>
                </a:solidFill>
              </a:rPr>
              <a:t> </a:t>
            </a:r>
            <a:r>
              <a:rPr lang="tr-TR" b="1" dirty="0" err="1" smtClean="0">
                <a:solidFill>
                  <a:srgbClr val="0000FF"/>
                </a:solidFill>
              </a:rPr>
              <a:t>value</a:t>
            </a:r>
            <a:endParaRPr lang="tr-TR" b="1" dirty="0" smtClean="0">
              <a:solidFill>
                <a:srgbClr val="0000FF"/>
              </a:solidFill>
            </a:endParaRPr>
          </a:p>
          <a:p>
            <a:pPr>
              <a:buNone/>
            </a:pPr>
            <a:endParaRPr lang="tr-TR" b="1" dirty="0" smtClean="0">
              <a:solidFill>
                <a:srgbClr val="0000FF"/>
              </a:solidFill>
            </a:endParaRPr>
          </a:p>
          <a:p>
            <a:r>
              <a:rPr lang="tr-TR" dirty="0" err="1" smtClean="0"/>
              <a:t>They</a:t>
            </a:r>
            <a:r>
              <a:rPr lang="tr-TR" dirty="0" smtClean="0"/>
              <a:t> </a:t>
            </a:r>
            <a:r>
              <a:rPr lang="tr-TR" b="1" dirty="0" err="1" smtClean="0">
                <a:solidFill>
                  <a:srgbClr val="00B050"/>
                </a:solidFill>
              </a:rPr>
              <a:t>participate</a:t>
            </a:r>
            <a:r>
              <a:rPr lang="tr-TR" b="1" dirty="0" smtClean="0">
                <a:solidFill>
                  <a:srgbClr val="00B050"/>
                </a:solidFill>
              </a:rPr>
              <a:t> in </a:t>
            </a:r>
            <a:r>
              <a:rPr lang="tr-TR" b="1" dirty="0" err="1" smtClean="0">
                <a:solidFill>
                  <a:srgbClr val="00B050"/>
                </a:solidFill>
              </a:rPr>
              <a:t>tissue</a:t>
            </a:r>
            <a:r>
              <a:rPr lang="tr-TR" b="1" dirty="0" smtClean="0">
                <a:solidFill>
                  <a:srgbClr val="00B050"/>
                </a:solidFill>
              </a:rPr>
              <a:t> </a:t>
            </a:r>
            <a:r>
              <a:rPr lang="tr-TR" b="1" dirty="0" err="1" smtClean="0">
                <a:solidFill>
                  <a:srgbClr val="00B050"/>
                </a:solidFill>
              </a:rPr>
              <a:t>building</a:t>
            </a:r>
            <a:r>
              <a:rPr lang="tr-TR" b="1" dirty="0" smtClean="0">
                <a:solidFill>
                  <a:srgbClr val="00B050"/>
                </a:solidFill>
              </a:rPr>
              <a:t> </a:t>
            </a:r>
            <a:r>
              <a:rPr lang="tr-TR" dirty="0" smtClean="0"/>
              <a:t>in </a:t>
            </a:r>
            <a:r>
              <a:rPr lang="tr-TR" dirty="0" err="1" smtClean="0"/>
              <a:t>plants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muscles</a:t>
            </a:r>
            <a:endParaRPr lang="tr-TR" dirty="0" smtClean="0"/>
          </a:p>
          <a:p>
            <a:endParaRPr lang="tr-TR" dirty="0" smtClean="0"/>
          </a:p>
          <a:p>
            <a:r>
              <a:rPr lang="tr-TR" dirty="0" err="1" smtClean="0"/>
              <a:t>They</a:t>
            </a:r>
            <a:r>
              <a:rPr lang="tr-TR" dirty="0" smtClean="0"/>
              <a:t> </a:t>
            </a:r>
            <a:r>
              <a:rPr lang="tr-TR" dirty="0" err="1" smtClean="0"/>
              <a:t>play</a:t>
            </a:r>
            <a:r>
              <a:rPr lang="tr-TR" dirty="0" smtClean="0"/>
              <a:t> a </a:t>
            </a:r>
            <a:r>
              <a:rPr lang="tr-TR" dirty="0" err="1" smtClean="0"/>
              <a:t>crucial</a:t>
            </a:r>
            <a:r>
              <a:rPr lang="tr-TR" dirty="0" smtClean="0"/>
              <a:t> role in </a:t>
            </a:r>
            <a:r>
              <a:rPr lang="tr-TR" dirty="0" err="1" smtClean="0"/>
              <a:t>human</a:t>
            </a:r>
            <a:r>
              <a:rPr lang="tr-TR" dirty="0" smtClean="0"/>
              <a:t> body as </a:t>
            </a:r>
            <a:r>
              <a:rPr lang="tr-TR" b="1" dirty="0" err="1" smtClean="0"/>
              <a:t>enzymes</a:t>
            </a:r>
            <a:r>
              <a:rPr lang="tr-TR" b="1" dirty="0" smtClean="0"/>
              <a:t>, </a:t>
            </a:r>
            <a:r>
              <a:rPr lang="tr-TR" b="1" dirty="0" err="1" smtClean="0"/>
              <a:t>hormones</a:t>
            </a:r>
            <a:r>
              <a:rPr lang="tr-TR" b="1" dirty="0" smtClean="0"/>
              <a:t>, transfer </a:t>
            </a:r>
            <a:r>
              <a:rPr lang="tr-TR" b="1" dirty="0" err="1" smtClean="0"/>
              <a:t>agents</a:t>
            </a:r>
            <a:r>
              <a:rPr lang="tr-TR" b="1" dirty="0" smtClean="0"/>
              <a:t> </a:t>
            </a:r>
            <a:r>
              <a:rPr lang="tr-TR" b="1" dirty="0" err="1" smtClean="0"/>
              <a:t>and</a:t>
            </a:r>
            <a:r>
              <a:rPr lang="tr-TR" b="1" dirty="0" smtClean="0"/>
              <a:t> </a:t>
            </a:r>
            <a:r>
              <a:rPr lang="tr-TR" b="1" dirty="0" err="1" smtClean="0"/>
              <a:t>antibodies</a:t>
            </a:r>
            <a:endParaRPr lang="tr-TR" b="1" dirty="0" smtClean="0"/>
          </a:p>
          <a:p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18103477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4800" b="1" dirty="0" err="1" smtClean="0"/>
              <a:t>Browning</a:t>
            </a:r>
            <a:r>
              <a:rPr lang="tr-TR" sz="4800" b="1" dirty="0" smtClean="0"/>
              <a:t> </a:t>
            </a:r>
            <a:r>
              <a:rPr lang="tr-TR" sz="4800" b="1" dirty="0" err="1" smtClean="0"/>
              <a:t>reactions</a:t>
            </a:r>
            <a:endParaRPr lang="tr-TR" sz="4800" b="1" dirty="0"/>
          </a:p>
        </p:txBody>
      </p:sp>
      <p:sp>
        <p:nvSpPr>
          <p:cNvPr id="10" name="9 İçerik Yer Tutucusu"/>
          <p:cNvSpPr>
            <a:spLocks noGrp="1"/>
          </p:cNvSpPr>
          <p:nvPr>
            <p:ph sz="quarter" idx="2"/>
          </p:nvPr>
        </p:nvSpPr>
        <p:spPr>
          <a:xfrm>
            <a:off x="609600" y="2857496"/>
            <a:ext cx="3886200" cy="3581400"/>
          </a:xfrm>
        </p:spPr>
        <p:txBody>
          <a:bodyPr/>
          <a:lstStyle/>
          <a:p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reaction</a:t>
            </a:r>
            <a:r>
              <a:rPr lang="tr-TR" dirty="0" smtClean="0"/>
              <a:t> </a:t>
            </a:r>
            <a:r>
              <a:rPr lang="tr-TR" b="1" dirty="0" err="1" smtClean="0">
                <a:solidFill>
                  <a:srgbClr val="0000FF"/>
                </a:solidFill>
              </a:rPr>
              <a:t>between</a:t>
            </a:r>
            <a:r>
              <a:rPr lang="tr-TR" b="1" dirty="0" smtClean="0">
                <a:solidFill>
                  <a:srgbClr val="0000FF"/>
                </a:solidFill>
              </a:rPr>
              <a:t> a </a:t>
            </a:r>
            <a:r>
              <a:rPr lang="tr-TR" b="1" dirty="0" err="1" smtClean="0">
                <a:solidFill>
                  <a:srgbClr val="0000FF"/>
                </a:solidFill>
              </a:rPr>
              <a:t>sugar</a:t>
            </a:r>
            <a:r>
              <a:rPr lang="tr-TR" b="1" dirty="0" smtClean="0">
                <a:solidFill>
                  <a:srgbClr val="0000FF"/>
                </a:solidFill>
              </a:rPr>
              <a:t> </a:t>
            </a:r>
            <a:r>
              <a:rPr lang="tr-TR" b="1" dirty="0" err="1" smtClean="0">
                <a:solidFill>
                  <a:srgbClr val="0000FF"/>
                </a:solidFill>
              </a:rPr>
              <a:t>and</a:t>
            </a:r>
            <a:r>
              <a:rPr lang="tr-TR" b="1" dirty="0" smtClean="0">
                <a:solidFill>
                  <a:srgbClr val="0000FF"/>
                </a:solidFill>
              </a:rPr>
              <a:t> a protein</a:t>
            </a:r>
            <a:r>
              <a:rPr lang="tr-TR" dirty="0" smtClean="0"/>
              <a:t>, </a:t>
            </a:r>
            <a:r>
              <a:rPr lang="tr-TR" dirty="0" err="1" smtClean="0"/>
              <a:t>which</a:t>
            </a:r>
            <a:r>
              <a:rPr lang="tr-TR" dirty="0" smtClean="0"/>
              <a:t> </a:t>
            </a:r>
            <a:r>
              <a:rPr lang="tr-TR" dirty="0" err="1" smtClean="0"/>
              <a:t>results</a:t>
            </a:r>
            <a:r>
              <a:rPr lang="tr-TR" dirty="0" smtClean="0"/>
              <a:t> in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formation</a:t>
            </a:r>
            <a:r>
              <a:rPr lang="tr-TR" dirty="0" smtClean="0"/>
              <a:t> of </a:t>
            </a:r>
            <a:r>
              <a:rPr lang="tr-TR" dirty="0" err="1" smtClean="0"/>
              <a:t>brown</a:t>
            </a:r>
            <a:r>
              <a:rPr lang="tr-TR" dirty="0" smtClean="0"/>
              <a:t>-</a:t>
            </a:r>
            <a:r>
              <a:rPr lang="tr-TR" dirty="0" err="1" smtClean="0"/>
              <a:t>colored</a:t>
            </a:r>
            <a:r>
              <a:rPr lang="tr-TR" dirty="0" smtClean="0"/>
              <a:t> </a:t>
            </a:r>
            <a:r>
              <a:rPr lang="tr-TR" dirty="0" err="1" smtClean="0"/>
              <a:t>complexes</a:t>
            </a:r>
            <a:r>
              <a:rPr lang="tr-TR" dirty="0" smtClean="0"/>
              <a:t>.</a:t>
            </a:r>
            <a:endParaRPr lang="tr-TR" dirty="0"/>
          </a:p>
        </p:txBody>
      </p:sp>
      <p:sp>
        <p:nvSpPr>
          <p:cNvPr id="12" name="11 İçerik Yer Tutucusu"/>
          <p:cNvSpPr>
            <a:spLocks noGrp="1"/>
          </p:cNvSpPr>
          <p:nvPr>
            <p:ph sz="quarter" idx="4"/>
          </p:nvPr>
        </p:nvSpPr>
        <p:spPr>
          <a:xfrm>
            <a:off x="4800600" y="2847996"/>
            <a:ext cx="3886200" cy="3581400"/>
          </a:xfrm>
        </p:spPr>
        <p:txBody>
          <a:bodyPr/>
          <a:lstStyle/>
          <a:p>
            <a:r>
              <a:rPr lang="tr-TR" dirty="0" smtClean="0"/>
              <a:t>A </a:t>
            </a:r>
            <a:r>
              <a:rPr lang="tr-TR" dirty="0" err="1" smtClean="0"/>
              <a:t>reaction</a:t>
            </a:r>
            <a:r>
              <a:rPr lang="tr-TR" dirty="0" smtClean="0"/>
              <a:t> in </a:t>
            </a:r>
            <a:r>
              <a:rPr lang="tr-TR" dirty="0" err="1" smtClean="0"/>
              <a:t>which</a:t>
            </a:r>
            <a:r>
              <a:rPr lang="tr-TR" dirty="0" smtClean="0"/>
              <a:t> an </a:t>
            </a:r>
            <a:r>
              <a:rPr lang="tr-TR" b="1" dirty="0" err="1" smtClean="0">
                <a:solidFill>
                  <a:srgbClr val="00B050"/>
                </a:solidFill>
              </a:rPr>
              <a:t>enzyme</a:t>
            </a:r>
            <a:r>
              <a:rPr lang="tr-TR" b="1" dirty="0" smtClean="0">
                <a:solidFill>
                  <a:srgbClr val="00B050"/>
                </a:solidFill>
              </a:rPr>
              <a:t> </a:t>
            </a:r>
            <a:r>
              <a:rPr lang="tr-TR" b="1" dirty="0" err="1" smtClean="0">
                <a:solidFill>
                  <a:srgbClr val="00B050"/>
                </a:solidFill>
              </a:rPr>
              <a:t>acts</a:t>
            </a:r>
            <a:r>
              <a:rPr lang="tr-TR" b="1" dirty="0" smtClean="0">
                <a:solidFill>
                  <a:srgbClr val="00B050"/>
                </a:solidFill>
              </a:rPr>
              <a:t> on a </a:t>
            </a:r>
            <a:r>
              <a:rPr lang="tr-TR" b="1" dirty="0" err="1" smtClean="0">
                <a:solidFill>
                  <a:srgbClr val="00B050"/>
                </a:solidFill>
              </a:rPr>
              <a:t>phenolic</a:t>
            </a:r>
            <a:r>
              <a:rPr lang="tr-TR" b="1" dirty="0" smtClean="0">
                <a:solidFill>
                  <a:srgbClr val="00B050"/>
                </a:solidFill>
              </a:rPr>
              <a:t> </a:t>
            </a:r>
            <a:r>
              <a:rPr lang="tr-TR" b="1" dirty="0" err="1" smtClean="0">
                <a:solidFill>
                  <a:srgbClr val="00B050"/>
                </a:solidFill>
              </a:rPr>
              <a:t>compound</a:t>
            </a:r>
            <a:r>
              <a:rPr lang="tr-TR" b="1" dirty="0" smtClean="0">
                <a:solidFill>
                  <a:srgbClr val="00B050"/>
                </a:solidFill>
              </a:rPr>
              <a:t> in </a:t>
            </a:r>
            <a:r>
              <a:rPr lang="tr-TR" b="1" dirty="0" err="1" smtClean="0">
                <a:solidFill>
                  <a:srgbClr val="00B050"/>
                </a:solidFill>
              </a:rPr>
              <a:t>the</a:t>
            </a:r>
            <a:r>
              <a:rPr lang="tr-TR" b="1" dirty="0" smtClean="0">
                <a:solidFill>
                  <a:srgbClr val="00B050"/>
                </a:solidFill>
              </a:rPr>
              <a:t> presence of </a:t>
            </a:r>
            <a:r>
              <a:rPr lang="tr-TR" b="1" dirty="0" err="1" smtClean="0">
                <a:solidFill>
                  <a:srgbClr val="00B050"/>
                </a:solidFill>
              </a:rPr>
              <a:t>oxygen</a:t>
            </a:r>
            <a:r>
              <a:rPr lang="tr-TR" b="1" dirty="0" smtClean="0">
                <a:solidFill>
                  <a:srgbClr val="00B050"/>
                </a:solidFill>
              </a:rPr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produce</a:t>
            </a:r>
            <a:r>
              <a:rPr lang="tr-TR" dirty="0" smtClean="0"/>
              <a:t> </a:t>
            </a:r>
            <a:r>
              <a:rPr lang="tr-TR" dirty="0" err="1" smtClean="0"/>
              <a:t>brown</a:t>
            </a:r>
            <a:r>
              <a:rPr lang="tr-TR" dirty="0" smtClean="0"/>
              <a:t>-</a:t>
            </a:r>
            <a:r>
              <a:rPr lang="tr-TR" dirty="0" err="1" smtClean="0"/>
              <a:t>colored</a:t>
            </a:r>
            <a:r>
              <a:rPr lang="tr-TR" dirty="0" smtClean="0"/>
              <a:t> </a:t>
            </a:r>
            <a:r>
              <a:rPr lang="tr-TR" dirty="0" err="1" smtClean="0"/>
              <a:t>compounds</a:t>
            </a:r>
            <a:endParaRPr lang="tr-TR" dirty="0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D0AAAD68-A5AC-4C7D-BF09-ED07CE139ACE}" type="datetime1">
              <a:rPr lang="tr-TR" smtClean="0"/>
              <a:pPr/>
              <a:t>28.03.2019</a:t>
            </a:fld>
            <a:endParaRPr lang="tr-TR" dirty="0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6"/>
          </p:nvPr>
        </p:nvSpPr>
        <p:spPr/>
        <p:txBody>
          <a:bodyPr>
            <a:normAutofit fontScale="85000" lnSpcReduction="20000"/>
          </a:bodyPr>
          <a:lstStyle/>
          <a:p>
            <a:fld id="{8818866D-0444-4E98-9157-10C2F682FBB5}" type="slidenum">
              <a:rPr lang="tr-TR" smtClean="0"/>
              <a:pPr/>
              <a:t>10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tr-TR" dirty="0" smtClean="0"/>
              <a:t>FDE 101-BCFE</a:t>
            </a:r>
            <a:endParaRPr lang="tr-TR" dirty="0"/>
          </a:p>
        </p:txBody>
      </p:sp>
      <p:sp>
        <p:nvSpPr>
          <p:cNvPr id="9" name="8 Metin Yer Tutucusu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1104896"/>
          </a:xfrm>
        </p:spPr>
        <p:txBody>
          <a:bodyPr>
            <a:noAutofit/>
          </a:bodyPr>
          <a:lstStyle/>
          <a:p>
            <a:pPr algn="ctr"/>
            <a:r>
              <a:rPr lang="tr-TR" sz="2600" dirty="0" err="1" smtClean="0"/>
              <a:t>Maillard</a:t>
            </a:r>
            <a:r>
              <a:rPr lang="tr-TR" sz="2600" dirty="0" smtClean="0"/>
              <a:t> </a:t>
            </a:r>
            <a:r>
              <a:rPr lang="tr-TR" sz="2600" dirty="0" err="1" smtClean="0"/>
              <a:t>reaction</a:t>
            </a:r>
            <a:r>
              <a:rPr lang="tr-TR" sz="2600" dirty="0" smtClean="0"/>
              <a:t> (</a:t>
            </a:r>
            <a:r>
              <a:rPr lang="tr-TR" sz="2600" dirty="0" err="1" smtClean="0"/>
              <a:t>Nonenzymatic</a:t>
            </a:r>
            <a:r>
              <a:rPr lang="tr-TR" sz="2600" dirty="0" smtClean="0"/>
              <a:t> </a:t>
            </a:r>
            <a:r>
              <a:rPr lang="tr-TR" sz="2600" dirty="0" err="1" smtClean="0"/>
              <a:t>browning</a:t>
            </a:r>
            <a:r>
              <a:rPr lang="tr-TR" sz="2600" dirty="0" smtClean="0"/>
              <a:t> </a:t>
            </a:r>
            <a:r>
              <a:rPr lang="tr-TR" sz="2600" dirty="0" err="1" smtClean="0"/>
              <a:t>reaction</a:t>
            </a:r>
            <a:r>
              <a:rPr lang="tr-TR" sz="2600" dirty="0" smtClean="0"/>
              <a:t>)</a:t>
            </a:r>
            <a:endParaRPr lang="tr-TR" sz="2600" dirty="0"/>
          </a:p>
        </p:txBody>
      </p:sp>
      <p:sp>
        <p:nvSpPr>
          <p:cNvPr id="11" name="10 Metin Yer Tutucusu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1104896"/>
          </a:xfrm>
        </p:spPr>
        <p:txBody>
          <a:bodyPr>
            <a:noAutofit/>
          </a:bodyPr>
          <a:lstStyle/>
          <a:p>
            <a:pPr algn="ctr"/>
            <a:r>
              <a:rPr lang="tr-TR" sz="3200" dirty="0" err="1" smtClean="0"/>
              <a:t>Enzymatic</a:t>
            </a:r>
            <a:r>
              <a:rPr lang="tr-TR" sz="3200" dirty="0" smtClean="0"/>
              <a:t> </a:t>
            </a:r>
            <a:r>
              <a:rPr lang="tr-TR" sz="3200" dirty="0" err="1" smtClean="0"/>
              <a:t>browning</a:t>
            </a:r>
            <a:r>
              <a:rPr lang="tr-TR" sz="3200" dirty="0" smtClean="0"/>
              <a:t> </a:t>
            </a:r>
            <a:r>
              <a:rPr lang="tr-TR" sz="3200" dirty="0" err="1" smtClean="0"/>
              <a:t>reaction</a:t>
            </a: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18103477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AAAD68-A5AC-4C7D-BF09-ED07CE139ACE}" type="datetime1">
              <a:rPr lang="tr-TR" smtClean="0"/>
              <a:pPr/>
              <a:t>28.03.2019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dirty="0" smtClean="0"/>
              <a:t>FDE 101-BCFE</a:t>
            </a:r>
            <a:endParaRPr lang="tr-TR" dirty="0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8818866D-0444-4E98-9157-10C2F682FBB5}" type="slidenum">
              <a:rPr lang="tr-TR" smtClean="0"/>
              <a:pPr/>
              <a:t>11</a:t>
            </a:fld>
            <a:endParaRPr lang="tr-TR"/>
          </a:p>
        </p:txBody>
      </p:sp>
      <p:sp>
        <p:nvSpPr>
          <p:cNvPr id="7" name="6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4800" b="1" dirty="0" err="1" smtClean="0"/>
              <a:t>References</a:t>
            </a:r>
            <a:endParaRPr lang="tr-TR" sz="4800" b="1" dirty="0"/>
          </a:p>
        </p:txBody>
      </p:sp>
      <p:sp>
        <p:nvSpPr>
          <p:cNvPr id="8" name="7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tr-TR" altLang="en-US" sz="3200" dirty="0" smtClean="0"/>
              <a:t>Brown, A. (2008) </a:t>
            </a:r>
            <a:r>
              <a:rPr lang="tr-TR" altLang="en-US" sz="3200" b="1" dirty="0" err="1" smtClean="0"/>
              <a:t>Understanding</a:t>
            </a:r>
            <a:r>
              <a:rPr lang="tr-TR" altLang="en-US" sz="3200" b="1" dirty="0" smtClean="0"/>
              <a:t> </a:t>
            </a:r>
            <a:r>
              <a:rPr lang="tr-TR" altLang="en-US" sz="3200" b="1" dirty="0" err="1" smtClean="0"/>
              <a:t>food</a:t>
            </a:r>
            <a:r>
              <a:rPr lang="tr-TR" altLang="en-US" sz="3200" b="1" dirty="0" smtClean="0"/>
              <a:t> </a:t>
            </a:r>
            <a:r>
              <a:rPr lang="tr-TR" altLang="en-US" sz="3200" b="1" dirty="0" err="1" smtClean="0"/>
              <a:t>principles</a:t>
            </a:r>
            <a:r>
              <a:rPr lang="tr-TR" altLang="en-US" sz="3200" b="1" dirty="0" smtClean="0"/>
              <a:t> </a:t>
            </a:r>
            <a:r>
              <a:rPr lang="tr-TR" altLang="en-US" sz="3200" b="1" dirty="0" err="1" smtClean="0"/>
              <a:t>and</a:t>
            </a:r>
            <a:r>
              <a:rPr lang="tr-TR" altLang="en-US" sz="3200" b="1" dirty="0" smtClean="0"/>
              <a:t> </a:t>
            </a:r>
            <a:r>
              <a:rPr lang="tr-TR" altLang="en-US" sz="3200" b="1" dirty="0" err="1" smtClean="0"/>
              <a:t>preparation</a:t>
            </a:r>
            <a:r>
              <a:rPr lang="tr-TR" altLang="en-US" sz="3200" b="1" dirty="0" smtClean="0"/>
              <a:t>.</a:t>
            </a:r>
            <a:r>
              <a:rPr lang="tr-TR" altLang="en-US" sz="3200" dirty="0" smtClean="0"/>
              <a:t> (3</a:t>
            </a:r>
            <a:r>
              <a:rPr lang="tr-TR" altLang="en-US" sz="3200" baseline="30000" dirty="0" smtClean="0"/>
              <a:t>rd</a:t>
            </a:r>
            <a:r>
              <a:rPr lang="tr-TR" altLang="en-US" sz="3200" dirty="0" smtClean="0"/>
              <a:t> ed.) </a:t>
            </a:r>
            <a:r>
              <a:rPr lang="tr-TR" altLang="en-US" sz="3200" b="1" dirty="0" err="1" smtClean="0"/>
              <a:t>Pages</a:t>
            </a:r>
            <a:r>
              <a:rPr lang="tr-TR" altLang="en-US" sz="3200" b="1" dirty="0" smtClean="0"/>
              <a:t> 41-46. </a:t>
            </a:r>
            <a:r>
              <a:rPr lang="tr-TR" altLang="en-US" sz="3200" dirty="0" err="1" smtClean="0"/>
              <a:t>Thomson</a:t>
            </a:r>
            <a:r>
              <a:rPr lang="tr-TR" altLang="en-US" sz="3200" dirty="0" smtClean="0"/>
              <a:t> </a:t>
            </a:r>
            <a:r>
              <a:rPr lang="tr-TR" altLang="en-US" sz="3200" dirty="0" err="1" smtClean="0"/>
              <a:t>Wadsworth</a:t>
            </a:r>
            <a:r>
              <a:rPr lang="tr-TR" altLang="en-US" sz="3200" dirty="0" smtClean="0"/>
              <a:t>, California, USA.</a:t>
            </a:r>
          </a:p>
          <a:p>
            <a:pPr>
              <a:buNone/>
            </a:pPr>
            <a:endParaRPr lang="tr-TR" altLang="en-US" sz="3200" dirty="0" smtClean="0"/>
          </a:p>
          <a:p>
            <a:r>
              <a:rPr lang="tr-TR" altLang="en-US" sz="3200" dirty="0" err="1" smtClean="0"/>
              <a:t>Campbell</a:t>
            </a:r>
            <a:r>
              <a:rPr lang="tr-TR" altLang="en-US" sz="3200" dirty="0" smtClean="0"/>
              <a:t>-</a:t>
            </a:r>
            <a:r>
              <a:rPr lang="tr-TR" altLang="en-US" sz="3200" dirty="0" err="1" smtClean="0"/>
              <a:t>Platt</a:t>
            </a:r>
            <a:r>
              <a:rPr lang="tr-TR" altLang="en-US" sz="3200" dirty="0" smtClean="0"/>
              <a:t>, G. (2009). </a:t>
            </a:r>
            <a:r>
              <a:rPr lang="tr-TR" altLang="en-US" sz="3200" b="1" dirty="0" err="1" smtClean="0"/>
              <a:t>Food</a:t>
            </a:r>
            <a:r>
              <a:rPr lang="tr-TR" altLang="en-US" sz="3200" b="1" dirty="0" smtClean="0"/>
              <a:t> </a:t>
            </a:r>
            <a:r>
              <a:rPr lang="tr-TR" altLang="en-US" sz="3200" b="1" dirty="0" err="1" smtClean="0"/>
              <a:t>Science</a:t>
            </a:r>
            <a:r>
              <a:rPr lang="tr-TR" altLang="en-US" sz="3200" b="1" dirty="0" smtClean="0"/>
              <a:t> </a:t>
            </a:r>
            <a:r>
              <a:rPr lang="tr-TR" altLang="en-US" sz="3200" b="1" dirty="0" err="1" smtClean="0"/>
              <a:t>and</a:t>
            </a:r>
            <a:r>
              <a:rPr lang="tr-TR" altLang="en-US" sz="3200" b="1" dirty="0" smtClean="0"/>
              <a:t> </a:t>
            </a:r>
            <a:r>
              <a:rPr lang="tr-TR" altLang="en-US" sz="3200" b="1" dirty="0" err="1" smtClean="0"/>
              <a:t>Technology</a:t>
            </a:r>
            <a:r>
              <a:rPr lang="tr-TR" altLang="en-US" sz="3200" b="1" dirty="0" smtClean="0"/>
              <a:t>. </a:t>
            </a:r>
            <a:r>
              <a:rPr lang="tr-TR" altLang="en-US" sz="3200" b="1" dirty="0" err="1" smtClean="0"/>
              <a:t>Chapter</a:t>
            </a:r>
            <a:r>
              <a:rPr lang="tr-TR" altLang="en-US" sz="3200" b="1" dirty="0" smtClean="0"/>
              <a:t> 2: </a:t>
            </a:r>
            <a:r>
              <a:rPr lang="tr-TR" altLang="en-US" sz="3200" b="1" dirty="0" err="1" smtClean="0"/>
              <a:t>Food</a:t>
            </a:r>
            <a:r>
              <a:rPr lang="tr-TR" altLang="en-US" sz="3200" b="1" dirty="0" smtClean="0"/>
              <a:t> </a:t>
            </a:r>
            <a:r>
              <a:rPr lang="tr-TR" altLang="en-US" sz="3200" b="1" dirty="0" err="1" smtClean="0"/>
              <a:t>chemistry</a:t>
            </a:r>
            <a:r>
              <a:rPr lang="tr-TR" altLang="en-US" sz="3200" b="1" dirty="0" smtClean="0"/>
              <a:t> </a:t>
            </a:r>
            <a:r>
              <a:rPr lang="tr-TR" altLang="en-US" sz="3200" b="1" dirty="0" err="1" smtClean="0"/>
              <a:t>pages</a:t>
            </a:r>
            <a:r>
              <a:rPr lang="tr-TR" altLang="en-US" sz="3200" b="1" dirty="0" smtClean="0"/>
              <a:t> 12-20.</a:t>
            </a:r>
            <a:r>
              <a:rPr lang="tr-TR" altLang="en-US" sz="3200" dirty="0" smtClean="0"/>
              <a:t> </a:t>
            </a:r>
            <a:r>
              <a:rPr lang="tr-TR" altLang="en-US" sz="3200" dirty="0" err="1" smtClean="0"/>
              <a:t>Blackwell</a:t>
            </a:r>
            <a:r>
              <a:rPr lang="tr-TR" altLang="en-US" sz="3200" dirty="0" smtClean="0"/>
              <a:t> </a:t>
            </a:r>
            <a:r>
              <a:rPr lang="tr-TR" altLang="en-US" sz="3200" dirty="0" err="1" smtClean="0"/>
              <a:t>Publishing</a:t>
            </a:r>
            <a:r>
              <a:rPr lang="tr-TR" altLang="en-US" sz="3200" dirty="0" smtClean="0"/>
              <a:t>. </a:t>
            </a:r>
            <a:r>
              <a:rPr lang="tr-TR" altLang="en-US" sz="3200" b="1" dirty="0" smtClean="0">
                <a:solidFill>
                  <a:srgbClr val="C00000"/>
                </a:solidFill>
              </a:rPr>
              <a:t>(</a:t>
            </a:r>
            <a:r>
              <a:rPr lang="tr-TR" altLang="en-US" sz="3200" b="1" dirty="0" err="1" smtClean="0">
                <a:solidFill>
                  <a:srgbClr val="C00000"/>
                </a:solidFill>
              </a:rPr>
              <a:t>In</a:t>
            </a:r>
            <a:r>
              <a:rPr lang="tr-TR" altLang="en-US" sz="3200" b="1" dirty="0" smtClean="0">
                <a:solidFill>
                  <a:srgbClr val="C00000"/>
                </a:solidFill>
              </a:rPr>
              <a:t> </a:t>
            </a:r>
            <a:r>
              <a:rPr lang="tr-TR" altLang="en-US" sz="3200" b="1" dirty="0" err="1" smtClean="0">
                <a:solidFill>
                  <a:srgbClr val="C00000"/>
                </a:solidFill>
              </a:rPr>
              <a:t>the</a:t>
            </a:r>
            <a:r>
              <a:rPr lang="tr-TR" altLang="en-US" sz="3200" b="1" dirty="0" smtClean="0">
                <a:solidFill>
                  <a:srgbClr val="C00000"/>
                </a:solidFill>
              </a:rPr>
              <a:t> </a:t>
            </a:r>
            <a:r>
              <a:rPr lang="tr-TR" altLang="en-US" sz="3200" b="1" dirty="0" err="1" smtClean="0">
                <a:solidFill>
                  <a:srgbClr val="C00000"/>
                </a:solidFill>
              </a:rPr>
              <a:t>library</a:t>
            </a:r>
            <a:r>
              <a:rPr lang="tr-TR" altLang="en-US" sz="3200" b="1" dirty="0" smtClean="0">
                <a:solidFill>
                  <a:srgbClr val="C00000"/>
                </a:solidFill>
              </a:rPr>
              <a:t> of </a:t>
            </a:r>
            <a:r>
              <a:rPr lang="tr-TR" altLang="en-US" sz="3200" b="1" dirty="0" err="1" smtClean="0">
                <a:solidFill>
                  <a:srgbClr val="C00000"/>
                </a:solidFill>
              </a:rPr>
              <a:t>our</a:t>
            </a:r>
            <a:r>
              <a:rPr lang="tr-TR" altLang="en-US" sz="3200" b="1" dirty="0" smtClean="0">
                <a:solidFill>
                  <a:srgbClr val="C00000"/>
                </a:solidFill>
              </a:rPr>
              <a:t> </a:t>
            </a:r>
            <a:r>
              <a:rPr lang="tr-TR" altLang="en-US" sz="3200" b="1" dirty="0" err="1" smtClean="0">
                <a:solidFill>
                  <a:srgbClr val="C00000"/>
                </a:solidFill>
              </a:rPr>
              <a:t>department</a:t>
            </a:r>
            <a:r>
              <a:rPr lang="tr-TR" altLang="en-US" sz="3200" b="1" dirty="0" smtClean="0">
                <a:solidFill>
                  <a:srgbClr val="C00000"/>
                </a:solidFill>
              </a:rPr>
              <a:t>)</a:t>
            </a:r>
          </a:p>
          <a:p>
            <a:endParaRPr lang="tr-TR" altLang="en-US" sz="3200" dirty="0" smtClean="0"/>
          </a:p>
          <a:p>
            <a:r>
              <a:rPr lang="tr-TR" altLang="en-US" sz="3200" dirty="0" err="1" smtClean="0"/>
              <a:t>deMan</a:t>
            </a:r>
            <a:r>
              <a:rPr lang="tr-TR" altLang="en-US" sz="3200" dirty="0" smtClean="0"/>
              <a:t>, J.M. (1999) </a:t>
            </a:r>
            <a:r>
              <a:rPr lang="tr-TR" altLang="en-US" sz="3200" b="1" dirty="0" err="1" smtClean="0"/>
              <a:t>Principles</a:t>
            </a:r>
            <a:r>
              <a:rPr lang="tr-TR" altLang="en-US" sz="3200" b="1" dirty="0" smtClean="0"/>
              <a:t> of </a:t>
            </a:r>
            <a:r>
              <a:rPr lang="tr-TR" altLang="en-US" sz="3200" b="1" dirty="0" err="1" smtClean="0"/>
              <a:t>food</a:t>
            </a:r>
            <a:r>
              <a:rPr lang="tr-TR" altLang="en-US" sz="3200" b="1" dirty="0" smtClean="0"/>
              <a:t> </a:t>
            </a:r>
            <a:r>
              <a:rPr lang="tr-TR" altLang="en-US" sz="3200" b="1" dirty="0" err="1" smtClean="0"/>
              <a:t>chemistry</a:t>
            </a:r>
            <a:r>
              <a:rPr lang="tr-TR" altLang="en-US" sz="3200" b="1" dirty="0" smtClean="0"/>
              <a:t>. </a:t>
            </a:r>
            <a:r>
              <a:rPr lang="tr-TR" altLang="en-US" sz="3200" dirty="0" smtClean="0"/>
              <a:t>(3rd ed.)</a:t>
            </a:r>
            <a:r>
              <a:rPr lang="tr-TR" altLang="en-US" sz="3200" b="1" dirty="0" smtClean="0"/>
              <a:t> </a:t>
            </a:r>
            <a:r>
              <a:rPr lang="tr-TR" altLang="en-US" sz="3200" b="1" dirty="0" err="1" smtClean="0"/>
              <a:t>Pages</a:t>
            </a:r>
            <a:r>
              <a:rPr lang="tr-TR" altLang="en-US" sz="3200" b="1" dirty="0" smtClean="0"/>
              <a:t> 111-134.</a:t>
            </a:r>
            <a:r>
              <a:rPr lang="tr-TR" altLang="en-US" sz="3200" dirty="0" smtClean="0">
                <a:solidFill>
                  <a:srgbClr val="FFFF00"/>
                </a:solidFill>
              </a:rPr>
              <a:t> </a:t>
            </a:r>
            <a:r>
              <a:rPr lang="tr-TR" altLang="en-US" sz="3200" dirty="0" smtClean="0"/>
              <a:t>An </a:t>
            </a:r>
            <a:r>
              <a:rPr lang="tr-TR" altLang="en-US" sz="3200" dirty="0" err="1" smtClean="0"/>
              <a:t>aspen</a:t>
            </a:r>
            <a:r>
              <a:rPr lang="tr-TR" altLang="en-US" sz="3200" dirty="0" smtClean="0"/>
              <a:t> </a:t>
            </a:r>
            <a:r>
              <a:rPr lang="tr-TR" altLang="en-US" sz="3200" dirty="0" err="1" smtClean="0"/>
              <a:t>publication</a:t>
            </a:r>
            <a:r>
              <a:rPr lang="tr-TR" altLang="en-US" sz="3200" dirty="0" smtClean="0"/>
              <a:t>, Maryland, USA.</a:t>
            </a:r>
          </a:p>
        </p:txBody>
      </p:sp>
    </p:spTree>
    <p:extLst>
      <p:ext uri="{BB962C8B-B14F-4D97-AF65-F5344CB8AC3E}">
        <p14:creationId xmlns:p14="http://schemas.microsoft.com/office/powerpoint/2010/main" val="18103477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AAAD68-A5AC-4C7D-BF09-ED07CE139ACE}" type="datetime1">
              <a:rPr lang="tr-TR" smtClean="0"/>
              <a:pPr/>
              <a:t>28.03.2019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FDE 101-BCFE</a:t>
            </a:r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8818866D-0444-4E98-9157-10C2F682FBB5}" type="slidenum">
              <a:rPr lang="tr-TR" smtClean="0"/>
              <a:pPr/>
              <a:t>2</a:t>
            </a:fld>
            <a:endParaRPr lang="tr-TR"/>
          </a:p>
        </p:txBody>
      </p:sp>
      <p:sp>
        <p:nvSpPr>
          <p:cNvPr id="7" name="6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4800" b="1" dirty="0" smtClean="0"/>
              <a:t>Protein </a:t>
            </a:r>
            <a:r>
              <a:rPr lang="tr-TR" sz="4800" b="1" dirty="0" err="1" smtClean="0"/>
              <a:t>content</a:t>
            </a:r>
            <a:r>
              <a:rPr lang="tr-TR" sz="4800" b="1" dirty="0" smtClean="0"/>
              <a:t> of </a:t>
            </a:r>
            <a:r>
              <a:rPr lang="tr-TR" sz="4800" b="1" dirty="0" err="1" smtClean="0"/>
              <a:t>some</a:t>
            </a:r>
            <a:r>
              <a:rPr lang="tr-TR" sz="4800" b="1" dirty="0" smtClean="0"/>
              <a:t> </a:t>
            </a:r>
            <a:r>
              <a:rPr lang="tr-TR" sz="4800" b="1" dirty="0" err="1" smtClean="0"/>
              <a:t>foods</a:t>
            </a:r>
            <a:endParaRPr lang="tr-TR" sz="4800" b="1" dirty="0"/>
          </a:p>
        </p:txBody>
      </p:sp>
      <p:graphicFrame>
        <p:nvGraphicFramePr>
          <p:cNvPr id="9" name="8 İçerik Yer Tutucusu"/>
          <p:cNvGraphicFramePr>
            <a:graphicFrameLocks noGrp="1"/>
          </p:cNvGraphicFramePr>
          <p:nvPr>
            <p:ph sz="quarter" idx="1"/>
          </p:nvPr>
        </p:nvGraphicFramePr>
        <p:xfrm>
          <a:off x="612775" y="1754524"/>
          <a:ext cx="8153400" cy="4389120"/>
        </p:xfrm>
        <a:graphic>
          <a:graphicData uri="http://schemas.openxmlformats.org/drawingml/2006/table">
            <a:tbl>
              <a:tblPr firstRow="1" bandRow="1">
                <a:tableStyleId>{2A488322-F2BA-4B5B-9748-0D474271808F}</a:tableStyleId>
              </a:tblPr>
              <a:tblGrid>
                <a:gridCol w="20383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383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383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383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tr-TR" sz="2800" dirty="0" err="1" smtClean="0">
                          <a:solidFill>
                            <a:schemeClr val="tx1"/>
                          </a:solidFill>
                        </a:rPr>
                        <a:t>Food</a:t>
                      </a:r>
                      <a:endParaRPr lang="tr-TR" sz="2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800" dirty="0" smtClean="0">
                          <a:solidFill>
                            <a:schemeClr val="tx1"/>
                          </a:solidFill>
                        </a:rPr>
                        <a:t>Protein </a:t>
                      </a:r>
                      <a:r>
                        <a:rPr lang="tr-TR" sz="2800" dirty="0" err="1" smtClean="0">
                          <a:solidFill>
                            <a:schemeClr val="tx1"/>
                          </a:solidFill>
                        </a:rPr>
                        <a:t>content</a:t>
                      </a:r>
                      <a:r>
                        <a:rPr lang="tr-TR" sz="2800" dirty="0" smtClean="0">
                          <a:solidFill>
                            <a:schemeClr val="tx1"/>
                          </a:solidFill>
                        </a:rPr>
                        <a:t> (%)</a:t>
                      </a:r>
                      <a:endParaRPr lang="tr-TR" sz="2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sz="2800" dirty="0" err="1" smtClean="0">
                          <a:solidFill>
                            <a:schemeClr val="tx1"/>
                          </a:solidFill>
                        </a:rPr>
                        <a:t>Food</a:t>
                      </a:r>
                      <a:endParaRPr lang="tr-TR" sz="2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800" dirty="0" smtClean="0">
                          <a:solidFill>
                            <a:schemeClr val="tx1"/>
                          </a:solidFill>
                        </a:rPr>
                        <a:t>Protein </a:t>
                      </a:r>
                      <a:r>
                        <a:rPr lang="tr-TR" sz="2800" dirty="0" err="1" smtClean="0">
                          <a:solidFill>
                            <a:schemeClr val="tx1"/>
                          </a:solidFill>
                        </a:rPr>
                        <a:t>content</a:t>
                      </a:r>
                      <a:r>
                        <a:rPr lang="tr-TR" sz="2800" dirty="0" smtClean="0">
                          <a:solidFill>
                            <a:schemeClr val="tx1"/>
                          </a:solidFill>
                        </a:rPr>
                        <a:t> (%)</a:t>
                      </a:r>
                      <a:endParaRPr lang="tr-TR" sz="2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sz="2800" dirty="0" err="1" smtClean="0"/>
                        <a:t>Beef</a:t>
                      </a:r>
                      <a:endParaRPr lang="tr-TR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800" dirty="0" smtClean="0"/>
                        <a:t>16.5</a:t>
                      </a:r>
                      <a:endParaRPr lang="tr-TR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2800" dirty="0" err="1" smtClean="0"/>
                        <a:t>Wheat</a:t>
                      </a:r>
                      <a:endParaRPr lang="tr-TR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800" dirty="0" smtClean="0"/>
                        <a:t>13.3</a:t>
                      </a:r>
                      <a:endParaRPr lang="tr-TR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sz="2800" dirty="0" err="1" smtClean="0"/>
                        <a:t>Chicken</a:t>
                      </a:r>
                      <a:r>
                        <a:rPr lang="tr-TR" sz="2800" dirty="0" smtClean="0"/>
                        <a:t> </a:t>
                      </a:r>
                      <a:r>
                        <a:rPr lang="tr-TR" sz="2800" dirty="0" err="1" smtClean="0"/>
                        <a:t>breast</a:t>
                      </a:r>
                      <a:r>
                        <a:rPr lang="tr-TR" sz="2800" dirty="0" smtClean="0"/>
                        <a:t> </a:t>
                      </a:r>
                      <a:r>
                        <a:rPr lang="tr-TR" sz="2800" dirty="0" err="1" smtClean="0"/>
                        <a:t>meat</a:t>
                      </a:r>
                      <a:endParaRPr lang="tr-TR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800" dirty="0" smtClean="0"/>
                        <a:t>23.4</a:t>
                      </a:r>
                      <a:endParaRPr lang="tr-TR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2800" dirty="0" err="1" smtClean="0"/>
                        <a:t>Soybean</a:t>
                      </a:r>
                      <a:r>
                        <a:rPr lang="tr-TR" sz="2800" dirty="0" smtClean="0"/>
                        <a:t> (</a:t>
                      </a:r>
                      <a:r>
                        <a:rPr lang="tr-TR" sz="2800" dirty="0" err="1" smtClean="0"/>
                        <a:t>dry</a:t>
                      </a:r>
                      <a:r>
                        <a:rPr lang="tr-TR" sz="2800" dirty="0" smtClean="0"/>
                        <a:t>, </a:t>
                      </a:r>
                      <a:r>
                        <a:rPr lang="tr-TR" sz="2800" dirty="0" err="1" smtClean="0"/>
                        <a:t>raw</a:t>
                      </a:r>
                      <a:r>
                        <a:rPr lang="tr-TR" sz="2800" dirty="0" smtClean="0"/>
                        <a:t>)</a:t>
                      </a:r>
                      <a:endParaRPr lang="tr-TR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800" dirty="0" smtClean="0"/>
                        <a:t>34.1</a:t>
                      </a:r>
                      <a:endParaRPr lang="tr-TR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sz="2800" dirty="0" err="1" smtClean="0"/>
                        <a:t>Fish</a:t>
                      </a:r>
                      <a:r>
                        <a:rPr lang="tr-TR" sz="2800" dirty="0" smtClean="0"/>
                        <a:t> (</a:t>
                      </a:r>
                      <a:r>
                        <a:rPr lang="tr-TR" sz="2800" dirty="0" err="1" smtClean="0"/>
                        <a:t>haddock</a:t>
                      </a:r>
                      <a:r>
                        <a:rPr lang="tr-TR" sz="2800" dirty="0" smtClean="0"/>
                        <a:t>)</a:t>
                      </a:r>
                      <a:endParaRPr lang="tr-TR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800" dirty="0" smtClean="0"/>
                        <a:t>18.3</a:t>
                      </a:r>
                      <a:endParaRPr lang="tr-TR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2800" dirty="0" err="1" smtClean="0"/>
                        <a:t>Beans</a:t>
                      </a:r>
                      <a:r>
                        <a:rPr lang="tr-TR" sz="2800" dirty="0" smtClean="0"/>
                        <a:t>    (</a:t>
                      </a:r>
                      <a:r>
                        <a:rPr lang="tr-TR" sz="2800" dirty="0" err="1" smtClean="0"/>
                        <a:t>dry</a:t>
                      </a:r>
                      <a:r>
                        <a:rPr lang="tr-TR" sz="2800" dirty="0" smtClean="0"/>
                        <a:t>, </a:t>
                      </a:r>
                      <a:r>
                        <a:rPr lang="tr-TR" sz="2800" dirty="0" err="1" smtClean="0"/>
                        <a:t>raw</a:t>
                      </a:r>
                      <a:r>
                        <a:rPr lang="tr-TR" sz="2800" dirty="0" smtClean="0"/>
                        <a:t>)</a:t>
                      </a:r>
                      <a:endParaRPr lang="tr-TR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800" dirty="0" smtClean="0"/>
                        <a:t>22.3</a:t>
                      </a:r>
                      <a:endParaRPr lang="tr-TR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sz="2800" dirty="0" err="1" smtClean="0"/>
                        <a:t>Milk</a:t>
                      </a:r>
                      <a:endParaRPr lang="tr-TR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800" dirty="0" smtClean="0"/>
                        <a:t>3.6</a:t>
                      </a:r>
                      <a:endParaRPr lang="tr-TR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2800" dirty="0" err="1" smtClean="0"/>
                        <a:t>Potato</a:t>
                      </a:r>
                      <a:endParaRPr lang="tr-TR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800" dirty="0" smtClean="0"/>
                        <a:t>2.0</a:t>
                      </a:r>
                      <a:endParaRPr lang="tr-TR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sz="2800" dirty="0" err="1" smtClean="0"/>
                        <a:t>Egg</a:t>
                      </a:r>
                      <a:endParaRPr lang="tr-TR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800" dirty="0" smtClean="0"/>
                        <a:t>12.9</a:t>
                      </a:r>
                      <a:endParaRPr lang="tr-TR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2800" dirty="0" err="1" smtClean="0"/>
                        <a:t>Corn</a:t>
                      </a:r>
                      <a:endParaRPr lang="tr-TR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800" dirty="0" smtClean="0"/>
                        <a:t>10.0</a:t>
                      </a:r>
                      <a:endParaRPr lang="tr-TR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103477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AAAD68-A5AC-4C7D-BF09-ED07CE139ACE}" type="datetime1">
              <a:rPr lang="tr-TR" smtClean="0"/>
              <a:pPr/>
              <a:t>28.03.2019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FDE 101-BCFE</a:t>
            </a:r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8818866D-0444-4E98-9157-10C2F682FBB5}" type="slidenum">
              <a:rPr lang="tr-TR" smtClean="0"/>
              <a:pPr/>
              <a:t>3</a:t>
            </a:fld>
            <a:endParaRPr lang="tr-TR"/>
          </a:p>
        </p:txBody>
      </p:sp>
      <p:sp>
        <p:nvSpPr>
          <p:cNvPr id="7" name="6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4800" b="1" dirty="0" smtClean="0"/>
              <a:t>Amino </a:t>
            </a:r>
            <a:r>
              <a:rPr lang="tr-TR" sz="4800" b="1" dirty="0" err="1" smtClean="0"/>
              <a:t>acids</a:t>
            </a:r>
            <a:endParaRPr lang="tr-TR" sz="4800" b="1" dirty="0"/>
          </a:p>
        </p:txBody>
      </p:sp>
      <p:sp>
        <p:nvSpPr>
          <p:cNvPr id="8" name="7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tr-TR" sz="2800" dirty="0" err="1" smtClean="0"/>
              <a:t>Proteins</a:t>
            </a:r>
            <a:r>
              <a:rPr lang="tr-TR" sz="2800" dirty="0" smtClean="0"/>
              <a:t> </a:t>
            </a:r>
            <a:r>
              <a:rPr lang="tr-TR" sz="2800" dirty="0" err="1" smtClean="0"/>
              <a:t>include</a:t>
            </a:r>
            <a:r>
              <a:rPr lang="tr-TR" sz="2800" dirty="0" smtClean="0"/>
              <a:t> </a:t>
            </a:r>
            <a:r>
              <a:rPr lang="tr-TR" sz="2800" dirty="0" err="1" smtClean="0"/>
              <a:t>carbon</a:t>
            </a:r>
            <a:r>
              <a:rPr lang="tr-TR" sz="2800" dirty="0" smtClean="0"/>
              <a:t>, </a:t>
            </a:r>
            <a:r>
              <a:rPr lang="tr-TR" sz="2800" dirty="0" err="1" smtClean="0"/>
              <a:t>hdyrogen</a:t>
            </a:r>
            <a:r>
              <a:rPr lang="tr-TR" sz="2800" dirty="0" smtClean="0"/>
              <a:t>, </a:t>
            </a:r>
            <a:r>
              <a:rPr lang="tr-TR" sz="2800" dirty="0" err="1" smtClean="0"/>
              <a:t>oxygen</a:t>
            </a:r>
            <a:r>
              <a:rPr lang="tr-TR" sz="2800" dirty="0" smtClean="0"/>
              <a:t>, </a:t>
            </a:r>
            <a:r>
              <a:rPr lang="tr-TR" sz="2800" dirty="0" err="1" smtClean="0"/>
              <a:t>and</a:t>
            </a:r>
            <a:r>
              <a:rPr lang="tr-TR" sz="2800" dirty="0" smtClean="0"/>
              <a:t> </a:t>
            </a:r>
            <a:r>
              <a:rPr lang="tr-TR" sz="2800" b="1" dirty="0" err="1" smtClean="0">
                <a:solidFill>
                  <a:srgbClr val="C00000"/>
                </a:solidFill>
              </a:rPr>
              <a:t>nitrogen</a:t>
            </a:r>
            <a:r>
              <a:rPr lang="tr-TR" sz="2800" dirty="0" smtClean="0"/>
              <a:t> </a:t>
            </a:r>
            <a:r>
              <a:rPr lang="tr-TR" sz="2800" dirty="0" err="1" smtClean="0"/>
              <a:t>atoms</a:t>
            </a:r>
            <a:r>
              <a:rPr lang="tr-TR" sz="2800" dirty="0" smtClean="0"/>
              <a:t> </a:t>
            </a:r>
          </a:p>
          <a:p>
            <a:endParaRPr lang="tr-TR" sz="2800" dirty="0" smtClean="0"/>
          </a:p>
          <a:p>
            <a:r>
              <a:rPr lang="tr-TR" sz="2800" dirty="0" smtClean="0"/>
              <a:t>Amino </a:t>
            </a:r>
            <a:r>
              <a:rPr lang="tr-TR" sz="2800" dirty="0" err="1" smtClean="0"/>
              <a:t>acids</a:t>
            </a:r>
            <a:r>
              <a:rPr lang="tr-TR" sz="2800" dirty="0" smtClean="0"/>
              <a:t> </a:t>
            </a:r>
            <a:r>
              <a:rPr lang="tr-TR" sz="2800" dirty="0" err="1" smtClean="0"/>
              <a:t>are</a:t>
            </a:r>
            <a:r>
              <a:rPr lang="tr-TR" sz="2800" dirty="0" smtClean="0"/>
              <a:t> </a:t>
            </a:r>
            <a:r>
              <a:rPr lang="tr-TR" sz="2800" dirty="0" err="1" smtClean="0"/>
              <a:t>the</a:t>
            </a:r>
            <a:r>
              <a:rPr lang="tr-TR" sz="2800" dirty="0" smtClean="0"/>
              <a:t> </a:t>
            </a:r>
            <a:r>
              <a:rPr lang="tr-TR" sz="2800" b="1" dirty="0" err="1" smtClean="0"/>
              <a:t>smallest</a:t>
            </a:r>
            <a:r>
              <a:rPr lang="tr-TR" sz="2800" b="1" dirty="0" smtClean="0"/>
              <a:t> </a:t>
            </a:r>
            <a:r>
              <a:rPr lang="tr-TR" sz="2800" b="1" dirty="0" err="1" smtClean="0"/>
              <a:t>compound</a:t>
            </a:r>
            <a:r>
              <a:rPr lang="tr-TR" sz="2800" b="1" dirty="0" smtClean="0"/>
              <a:t> </a:t>
            </a:r>
            <a:r>
              <a:rPr lang="tr-TR" sz="2800" dirty="0" smtClean="0"/>
              <a:t>of </a:t>
            </a:r>
            <a:r>
              <a:rPr lang="tr-TR" sz="2800" dirty="0" err="1" smtClean="0"/>
              <a:t>proteins</a:t>
            </a:r>
            <a:endParaRPr lang="tr-TR" sz="2800" dirty="0" smtClean="0"/>
          </a:p>
          <a:p>
            <a:endParaRPr lang="tr-TR" sz="2800" dirty="0" smtClean="0"/>
          </a:p>
          <a:p>
            <a:r>
              <a:rPr lang="tr-TR" sz="2800" dirty="0" smtClean="0"/>
              <a:t>A total of 21 amino </a:t>
            </a:r>
            <a:r>
              <a:rPr lang="tr-TR" sz="2800" dirty="0" err="1" smtClean="0"/>
              <a:t>acids</a:t>
            </a:r>
            <a:r>
              <a:rPr lang="tr-TR" sz="2800" dirty="0" smtClean="0"/>
              <a:t> </a:t>
            </a:r>
            <a:r>
              <a:rPr lang="tr-TR" sz="2800" dirty="0" err="1" smtClean="0"/>
              <a:t>are</a:t>
            </a:r>
            <a:r>
              <a:rPr lang="tr-TR" sz="2800" dirty="0" smtClean="0"/>
              <a:t> </a:t>
            </a:r>
            <a:r>
              <a:rPr lang="tr-TR" sz="2800" dirty="0" err="1" smtClean="0"/>
              <a:t>naturally</a:t>
            </a:r>
            <a:r>
              <a:rPr lang="tr-TR" sz="2800" dirty="0" smtClean="0"/>
              <a:t> </a:t>
            </a:r>
            <a:r>
              <a:rPr lang="tr-TR" sz="2800" dirty="0" err="1" smtClean="0"/>
              <a:t>found</a:t>
            </a:r>
            <a:r>
              <a:rPr lang="tr-TR" sz="2800" dirty="0" smtClean="0"/>
              <a:t> in </a:t>
            </a:r>
            <a:r>
              <a:rPr lang="tr-TR" sz="2800" dirty="0" err="1" smtClean="0"/>
              <a:t>foods</a:t>
            </a:r>
            <a:endParaRPr lang="tr-TR" sz="2800" dirty="0" smtClean="0"/>
          </a:p>
          <a:p>
            <a:endParaRPr lang="tr-TR" sz="2800" dirty="0" smtClean="0"/>
          </a:p>
          <a:p>
            <a:r>
              <a:rPr lang="tr-TR" sz="2800" b="1" dirty="0" smtClean="0">
                <a:solidFill>
                  <a:srgbClr val="00B050"/>
                </a:solidFill>
              </a:rPr>
              <a:t>Nine of </a:t>
            </a:r>
            <a:r>
              <a:rPr lang="tr-TR" sz="2800" b="1" dirty="0" err="1" smtClean="0">
                <a:solidFill>
                  <a:srgbClr val="00B050"/>
                </a:solidFill>
              </a:rPr>
              <a:t>these</a:t>
            </a:r>
            <a:r>
              <a:rPr lang="tr-TR" sz="2800" b="1" dirty="0" smtClean="0">
                <a:solidFill>
                  <a:srgbClr val="00B050"/>
                </a:solidFill>
              </a:rPr>
              <a:t> amino </a:t>
            </a:r>
            <a:r>
              <a:rPr lang="tr-TR" sz="2800" b="1" dirty="0" err="1" smtClean="0">
                <a:solidFill>
                  <a:srgbClr val="00B050"/>
                </a:solidFill>
              </a:rPr>
              <a:t>acids</a:t>
            </a:r>
            <a:r>
              <a:rPr lang="tr-TR" sz="2800" b="1" dirty="0" smtClean="0">
                <a:solidFill>
                  <a:srgbClr val="00B050"/>
                </a:solidFill>
              </a:rPr>
              <a:t> </a:t>
            </a:r>
            <a:r>
              <a:rPr lang="tr-TR" sz="2800" b="1" dirty="0" err="1" smtClean="0">
                <a:solidFill>
                  <a:srgbClr val="00B050"/>
                </a:solidFill>
              </a:rPr>
              <a:t>are</a:t>
            </a:r>
            <a:r>
              <a:rPr lang="tr-TR" sz="2800" b="1" dirty="0" smtClean="0">
                <a:solidFill>
                  <a:srgbClr val="00B050"/>
                </a:solidFill>
              </a:rPr>
              <a:t> </a:t>
            </a:r>
            <a:r>
              <a:rPr lang="tr-TR" sz="2800" b="1" dirty="0" err="1" smtClean="0">
                <a:solidFill>
                  <a:srgbClr val="00B050"/>
                </a:solidFill>
              </a:rPr>
              <a:t>essential</a:t>
            </a:r>
            <a:r>
              <a:rPr lang="tr-TR" sz="2800" dirty="0" smtClean="0"/>
              <a:t> </a:t>
            </a:r>
            <a:r>
              <a:rPr lang="tr-TR" sz="2800" dirty="0" err="1" smtClean="0"/>
              <a:t>for</a:t>
            </a:r>
            <a:r>
              <a:rPr lang="tr-TR" sz="2800" dirty="0" smtClean="0"/>
              <a:t> </a:t>
            </a:r>
            <a:r>
              <a:rPr lang="tr-TR" sz="2800" dirty="0" err="1" smtClean="0"/>
              <a:t>human</a:t>
            </a:r>
            <a:r>
              <a:rPr lang="tr-TR" sz="2800" dirty="0" smtClean="0"/>
              <a:t> life </a:t>
            </a:r>
            <a:r>
              <a:rPr lang="tr-TR" sz="2800" dirty="0" err="1" smtClean="0"/>
              <a:t>and</a:t>
            </a:r>
            <a:r>
              <a:rPr lang="tr-TR" sz="2800" dirty="0" smtClean="0"/>
              <a:t> </a:t>
            </a:r>
            <a:r>
              <a:rPr lang="tr-TR" sz="2800" dirty="0" err="1" smtClean="0"/>
              <a:t>the</a:t>
            </a:r>
            <a:r>
              <a:rPr lang="tr-TR" sz="2800" dirty="0" smtClean="0"/>
              <a:t> </a:t>
            </a:r>
            <a:r>
              <a:rPr lang="tr-TR" sz="2800" b="1" dirty="0" err="1" smtClean="0">
                <a:solidFill>
                  <a:srgbClr val="0000FF"/>
                </a:solidFill>
              </a:rPr>
              <a:t>remainder</a:t>
            </a:r>
            <a:r>
              <a:rPr lang="tr-TR" sz="2800" b="1" dirty="0" smtClean="0">
                <a:solidFill>
                  <a:srgbClr val="0000FF"/>
                </a:solidFill>
              </a:rPr>
              <a:t> </a:t>
            </a:r>
            <a:r>
              <a:rPr lang="tr-TR" sz="2800" b="1" dirty="0" err="1" smtClean="0">
                <a:solidFill>
                  <a:srgbClr val="0000FF"/>
                </a:solidFill>
              </a:rPr>
              <a:t>are</a:t>
            </a:r>
            <a:r>
              <a:rPr lang="tr-TR" sz="2800" b="1" dirty="0" smtClean="0">
                <a:solidFill>
                  <a:srgbClr val="0000FF"/>
                </a:solidFill>
              </a:rPr>
              <a:t> </a:t>
            </a:r>
            <a:r>
              <a:rPr lang="tr-TR" sz="2800" b="1" dirty="0" err="1" smtClean="0">
                <a:solidFill>
                  <a:srgbClr val="0000FF"/>
                </a:solidFill>
              </a:rPr>
              <a:t>non</a:t>
            </a:r>
            <a:r>
              <a:rPr lang="tr-TR" sz="2800" b="1" dirty="0" smtClean="0">
                <a:solidFill>
                  <a:srgbClr val="0000FF"/>
                </a:solidFill>
              </a:rPr>
              <a:t>-</a:t>
            </a:r>
            <a:r>
              <a:rPr lang="tr-TR" sz="2800" b="1" dirty="0" err="1" smtClean="0">
                <a:solidFill>
                  <a:srgbClr val="0000FF"/>
                </a:solidFill>
              </a:rPr>
              <a:t>essential</a:t>
            </a:r>
            <a:endParaRPr lang="tr-TR" sz="2800" b="1" dirty="0" smtClean="0">
              <a:solidFill>
                <a:srgbClr val="0000FF"/>
              </a:solidFill>
            </a:endParaRPr>
          </a:p>
          <a:p>
            <a:endParaRPr lang="tr-TR" sz="3200" dirty="0" smtClean="0"/>
          </a:p>
          <a:p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18103477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>
          <a:xfrm>
            <a:off x="6477000" y="6492875"/>
            <a:ext cx="2667000" cy="365125"/>
          </a:xfrm>
        </p:spPr>
        <p:txBody>
          <a:bodyPr/>
          <a:lstStyle/>
          <a:p>
            <a:pPr algn="r"/>
            <a:fld id="{D0AAAD68-A5AC-4C7D-BF09-ED07CE139ACE}" type="datetime1">
              <a:rPr lang="tr-TR" smtClean="0"/>
              <a:pPr algn="r"/>
              <a:t>28.03.2019</a:t>
            </a:fld>
            <a:endParaRPr lang="tr-TR" dirty="0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>
          <a:xfrm>
            <a:off x="3722917" y="6143644"/>
            <a:ext cx="5421083" cy="365125"/>
          </a:xfrm>
        </p:spPr>
        <p:txBody>
          <a:bodyPr/>
          <a:lstStyle/>
          <a:p>
            <a:r>
              <a:rPr lang="tr-TR" dirty="0" smtClean="0"/>
              <a:t>FDE 101-BCFE</a:t>
            </a:r>
            <a:endParaRPr lang="tr-TR" dirty="0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8818866D-0444-4E98-9157-10C2F682FBB5}" type="slidenum">
              <a:rPr lang="tr-TR" smtClean="0"/>
              <a:pPr/>
              <a:t>4</a:t>
            </a:fld>
            <a:endParaRPr lang="tr-TR"/>
          </a:p>
        </p:txBody>
      </p:sp>
      <p:sp>
        <p:nvSpPr>
          <p:cNvPr id="7" name="6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4800" b="1" dirty="0" smtClean="0"/>
              <a:t>Amino </a:t>
            </a:r>
            <a:r>
              <a:rPr lang="tr-TR" sz="4800" b="1" dirty="0" err="1" smtClean="0"/>
              <a:t>acid</a:t>
            </a:r>
            <a:r>
              <a:rPr lang="tr-TR" sz="4800" b="1" dirty="0" smtClean="0"/>
              <a:t> </a:t>
            </a:r>
            <a:r>
              <a:rPr lang="tr-TR" sz="4800" b="1" dirty="0" err="1" smtClean="0"/>
              <a:t>structure</a:t>
            </a:r>
            <a:endParaRPr lang="tr-TR" sz="4800" b="1" dirty="0"/>
          </a:p>
        </p:txBody>
      </p:sp>
      <p:sp>
        <p:nvSpPr>
          <p:cNvPr id="8" name="7 İçerik Yer Tutucusu"/>
          <p:cNvSpPr>
            <a:spLocks noGrp="1"/>
          </p:cNvSpPr>
          <p:nvPr>
            <p:ph sz="quarter" idx="1"/>
          </p:nvPr>
        </p:nvSpPr>
        <p:spPr>
          <a:xfrm>
            <a:off x="428596" y="1600200"/>
            <a:ext cx="8531352" cy="4495800"/>
          </a:xfrm>
        </p:spPr>
        <p:txBody>
          <a:bodyPr/>
          <a:lstStyle/>
          <a:p>
            <a:r>
              <a:rPr lang="tr-TR" dirty="0" err="1" smtClean="0"/>
              <a:t>Each</a:t>
            </a:r>
            <a:r>
              <a:rPr lang="tr-TR" dirty="0" smtClean="0"/>
              <a:t> amino </a:t>
            </a:r>
            <a:r>
              <a:rPr lang="tr-TR" dirty="0" err="1" smtClean="0"/>
              <a:t>acid</a:t>
            </a:r>
            <a:r>
              <a:rPr lang="tr-TR" dirty="0" smtClean="0"/>
              <a:t> has </a:t>
            </a:r>
            <a:r>
              <a:rPr lang="tr-TR" dirty="0" err="1" smtClean="0"/>
              <a:t>carbon</a:t>
            </a:r>
            <a:r>
              <a:rPr lang="tr-TR" dirty="0" smtClean="0"/>
              <a:t> atom (C) </a:t>
            </a:r>
            <a:r>
              <a:rPr lang="tr-TR" dirty="0" err="1" smtClean="0"/>
              <a:t>attached</a:t>
            </a:r>
            <a:r>
              <a:rPr lang="tr-TR" dirty="0" smtClean="0"/>
              <a:t> </a:t>
            </a:r>
            <a:r>
              <a:rPr lang="tr-TR" dirty="0" err="1" smtClean="0"/>
              <a:t>with</a:t>
            </a:r>
            <a:r>
              <a:rPr lang="tr-TR" dirty="0" smtClean="0"/>
              <a:t> an amine </a:t>
            </a:r>
            <a:r>
              <a:rPr lang="tr-TR" dirty="0" err="1" smtClean="0"/>
              <a:t>group</a:t>
            </a:r>
            <a:r>
              <a:rPr lang="tr-TR" dirty="0" smtClean="0"/>
              <a:t> (NH</a:t>
            </a:r>
            <a:r>
              <a:rPr lang="tr-TR" baseline="-25000" dirty="0" smtClean="0"/>
              <a:t>2</a:t>
            </a:r>
            <a:r>
              <a:rPr lang="tr-TR" dirty="0" smtClean="0"/>
              <a:t>), a </a:t>
            </a:r>
            <a:r>
              <a:rPr lang="tr-TR" dirty="0" err="1" smtClean="0"/>
              <a:t>carboxylic</a:t>
            </a:r>
            <a:r>
              <a:rPr lang="tr-TR" dirty="0" smtClean="0"/>
              <a:t> </a:t>
            </a:r>
            <a:r>
              <a:rPr lang="tr-TR" dirty="0" err="1" smtClean="0"/>
              <a:t>acid</a:t>
            </a:r>
            <a:r>
              <a:rPr lang="tr-TR" dirty="0" smtClean="0"/>
              <a:t> </a:t>
            </a:r>
            <a:r>
              <a:rPr lang="tr-TR" dirty="0" err="1" smtClean="0"/>
              <a:t>group</a:t>
            </a:r>
            <a:r>
              <a:rPr lang="tr-TR" dirty="0" smtClean="0"/>
              <a:t> (COOH), a </a:t>
            </a:r>
            <a:r>
              <a:rPr lang="tr-TR" dirty="0" err="1" smtClean="0"/>
              <a:t>hydrogen</a:t>
            </a:r>
            <a:r>
              <a:rPr lang="tr-TR" dirty="0" smtClean="0"/>
              <a:t> atom (H) </a:t>
            </a:r>
            <a:r>
              <a:rPr lang="tr-TR" dirty="0" err="1" smtClean="0"/>
              <a:t>and</a:t>
            </a:r>
            <a:r>
              <a:rPr lang="tr-TR" dirty="0" smtClean="0"/>
              <a:t> a R </a:t>
            </a:r>
            <a:r>
              <a:rPr lang="tr-TR" dirty="0" err="1" smtClean="0"/>
              <a:t>group</a:t>
            </a:r>
            <a:r>
              <a:rPr lang="tr-TR" dirty="0" smtClean="0"/>
              <a:t>.</a:t>
            </a:r>
          </a:p>
        </p:txBody>
      </p:sp>
      <p:pic>
        <p:nvPicPr>
          <p:cNvPr id="37892" name="Picture 4" descr="amino acid structure ile ilgili gÃ¶rsel sonucu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31461" y="2958110"/>
            <a:ext cx="5798059" cy="375703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8103477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AAAD68-A5AC-4C7D-BF09-ED07CE139ACE}" type="datetime1">
              <a:rPr lang="tr-TR" smtClean="0"/>
              <a:pPr/>
              <a:t>28.03.2019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dirty="0" smtClean="0"/>
              <a:t>FDE 101-BCFE</a:t>
            </a:r>
            <a:endParaRPr lang="tr-TR" dirty="0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8818866D-0444-4E98-9157-10C2F682FBB5}" type="slidenum">
              <a:rPr lang="tr-TR" smtClean="0"/>
              <a:pPr/>
              <a:t>5</a:t>
            </a:fld>
            <a:endParaRPr lang="tr-TR"/>
          </a:p>
        </p:txBody>
      </p:sp>
      <p:sp>
        <p:nvSpPr>
          <p:cNvPr id="7" name="6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4800" b="1" dirty="0" smtClean="0"/>
              <a:t>Protein </a:t>
            </a:r>
            <a:r>
              <a:rPr lang="tr-TR" sz="4800" b="1" dirty="0" err="1" smtClean="0"/>
              <a:t>structure</a:t>
            </a:r>
            <a:endParaRPr lang="tr-TR" sz="4800" b="1" dirty="0"/>
          </a:p>
        </p:txBody>
      </p:sp>
      <p:sp>
        <p:nvSpPr>
          <p:cNvPr id="8" name="7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tr-TR" sz="2800" dirty="0" err="1" smtClean="0"/>
              <a:t>Proteins</a:t>
            </a:r>
            <a:r>
              <a:rPr lang="tr-TR" sz="2800" dirty="0" smtClean="0"/>
              <a:t> </a:t>
            </a:r>
            <a:r>
              <a:rPr lang="tr-TR" sz="2800" dirty="0" err="1" smtClean="0"/>
              <a:t>are</a:t>
            </a:r>
            <a:r>
              <a:rPr lang="tr-TR" sz="2800" dirty="0" smtClean="0"/>
              <a:t> </a:t>
            </a:r>
            <a:r>
              <a:rPr lang="tr-TR" sz="2800" dirty="0" err="1" smtClean="0"/>
              <a:t>polymer</a:t>
            </a:r>
            <a:r>
              <a:rPr lang="tr-TR" sz="2800" dirty="0" smtClean="0"/>
              <a:t> of amino </a:t>
            </a:r>
            <a:r>
              <a:rPr lang="tr-TR" sz="2800" dirty="0" err="1" smtClean="0"/>
              <a:t>acids</a:t>
            </a:r>
            <a:r>
              <a:rPr lang="tr-TR" sz="2800" dirty="0" smtClean="0"/>
              <a:t> </a:t>
            </a:r>
            <a:r>
              <a:rPr lang="tr-TR" sz="2800" dirty="0" err="1" smtClean="0"/>
              <a:t>linked</a:t>
            </a:r>
            <a:r>
              <a:rPr lang="tr-TR" sz="2800" dirty="0" smtClean="0"/>
              <a:t> </a:t>
            </a:r>
            <a:r>
              <a:rPr lang="tr-TR" sz="2800" dirty="0" err="1" smtClean="0"/>
              <a:t>together</a:t>
            </a:r>
            <a:r>
              <a:rPr lang="tr-TR" sz="2800" dirty="0" smtClean="0"/>
              <a:t> </a:t>
            </a:r>
            <a:r>
              <a:rPr lang="tr-TR" sz="2800" dirty="0" err="1" smtClean="0"/>
              <a:t>by</a:t>
            </a:r>
            <a:r>
              <a:rPr lang="tr-TR" sz="2800" dirty="0" smtClean="0"/>
              <a:t> </a:t>
            </a:r>
            <a:r>
              <a:rPr lang="tr-TR" sz="2800" b="1" dirty="0" err="1" smtClean="0">
                <a:solidFill>
                  <a:srgbClr val="C00000"/>
                </a:solidFill>
              </a:rPr>
              <a:t>peptide</a:t>
            </a:r>
            <a:r>
              <a:rPr lang="tr-TR" sz="2800" b="1" dirty="0" smtClean="0">
                <a:solidFill>
                  <a:srgbClr val="C00000"/>
                </a:solidFill>
              </a:rPr>
              <a:t> </a:t>
            </a:r>
            <a:r>
              <a:rPr lang="tr-TR" sz="2800" b="1" dirty="0" err="1" smtClean="0">
                <a:solidFill>
                  <a:srgbClr val="C00000"/>
                </a:solidFill>
              </a:rPr>
              <a:t>bonds</a:t>
            </a:r>
            <a:r>
              <a:rPr lang="tr-TR" sz="2800" dirty="0" smtClean="0"/>
              <a:t>.</a:t>
            </a:r>
          </a:p>
          <a:p>
            <a:endParaRPr lang="tr-TR" sz="2800" dirty="0" smtClean="0"/>
          </a:p>
          <a:p>
            <a:r>
              <a:rPr lang="tr-TR" sz="2800" dirty="0" err="1" smtClean="0"/>
              <a:t>The</a:t>
            </a:r>
            <a:r>
              <a:rPr lang="tr-TR" sz="2800" dirty="0" smtClean="0"/>
              <a:t> </a:t>
            </a:r>
            <a:r>
              <a:rPr lang="tr-TR" sz="2800" dirty="0" err="1" smtClean="0"/>
              <a:t>peptide</a:t>
            </a:r>
            <a:r>
              <a:rPr lang="tr-TR" sz="2800" dirty="0" smtClean="0"/>
              <a:t> </a:t>
            </a:r>
            <a:r>
              <a:rPr lang="tr-TR" sz="2800" dirty="0" err="1" smtClean="0"/>
              <a:t>bond</a:t>
            </a:r>
            <a:r>
              <a:rPr lang="tr-TR" sz="2800" dirty="0" smtClean="0"/>
              <a:t>, a </a:t>
            </a:r>
            <a:r>
              <a:rPr lang="tr-TR" sz="2800" dirty="0" err="1" smtClean="0"/>
              <a:t>covalent</a:t>
            </a:r>
            <a:r>
              <a:rPr lang="tr-TR" sz="2800" dirty="0" smtClean="0"/>
              <a:t> </a:t>
            </a:r>
            <a:r>
              <a:rPr lang="tr-TR" sz="2800" dirty="0" err="1" smtClean="0"/>
              <a:t>bond</a:t>
            </a:r>
            <a:r>
              <a:rPr lang="tr-TR" sz="2800" dirty="0" smtClean="0"/>
              <a:t>, is </a:t>
            </a:r>
            <a:r>
              <a:rPr lang="tr-TR" sz="2800" dirty="0" err="1" smtClean="0"/>
              <a:t>formed</a:t>
            </a:r>
            <a:r>
              <a:rPr lang="tr-TR" sz="2800" dirty="0" smtClean="0"/>
              <a:t> </a:t>
            </a:r>
            <a:r>
              <a:rPr lang="tr-TR" sz="2800" b="1" dirty="0" err="1" smtClean="0">
                <a:solidFill>
                  <a:srgbClr val="0000FF"/>
                </a:solidFill>
              </a:rPr>
              <a:t>between</a:t>
            </a:r>
            <a:r>
              <a:rPr lang="tr-TR" sz="2800" b="1" dirty="0" smtClean="0">
                <a:solidFill>
                  <a:srgbClr val="0000FF"/>
                </a:solidFill>
              </a:rPr>
              <a:t> </a:t>
            </a:r>
            <a:r>
              <a:rPr lang="tr-TR" sz="2800" b="1" dirty="0" err="1" smtClean="0">
                <a:solidFill>
                  <a:srgbClr val="0000FF"/>
                </a:solidFill>
              </a:rPr>
              <a:t>the</a:t>
            </a:r>
            <a:r>
              <a:rPr lang="tr-TR" sz="2800" b="1" dirty="0" smtClean="0">
                <a:solidFill>
                  <a:srgbClr val="0000FF"/>
                </a:solidFill>
              </a:rPr>
              <a:t> </a:t>
            </a:r>
            <a:r>
              <a:rPr lang="el-GR" sz="2800" b="1" dirty="0" smtClean="0">
                <a:solidFill>
                  <a:srgbClr val="0000FF"/>
                </a:solidFill>
                <a:cs typeface="Arial"/>
              </a:rPr>
              <a:t>α</a:t>
            </a:r>
            <a:r>
              <a:rPr lang="tr-TR" sz="2800" b="1" dirty="0" smtClean="0">
                <a:solidFill>
                  <a:srgbClr val="0000FF"/>
                </a:solidFill>
                <a:cs typeface="Arial"/>
              </a:rPr>
              <a:t>-</a:t>
            </a:r>
            <a:r>
              <a:rPr lang="tr-TR" sz="2800" b="1" dirty="0" err="1" smtClean="0">
                <a:solidFill>
                  <a:srgbClr val="0000FF"/>
                </a:solidFill>
                <a:cs typeface="Arial"/>
              </a:rPr>
              <a:t>carboxyl</a:t>
            </a:r>
            <a:r>
              <a:rPr lang="tr-TR" sz="2800" b="1" dirty="0" smtClean="0">
                <a:solidFill>
                  <a:srgbClr val="0000FF"/>
                </a:solidFill>
                <a:cs typeface="Arial"/>
              </a:rPr>
              <a:t> </a:t>
            </a:r>
            <a:r>
              <a:rPr lang="tr-TR" sz="2800" b="1" dirty="0" err="1" smtClean="0">
                <a:solidFill>
                  <a:srgbClr val="0000FF"/>
                </a:solidFill>
                <a:cs typeface="Arial"/>
              </a:rPr>
              <a:t>group</a:t>
            </a:r>
            <a:r>
              <a:rPr lang="tr-TR" sz="2800" b="1" dirty="0" smtClean="0">
                <a:solidFill>
                  <a:srgbClr val="0000FF"/>
                </a:solidFill>
                <a:cs typeface="Arial"/>
              </a:rPr>
              <a:t> </a:t>
            </a:r>
            <a:r>
              <a:rPr lang="tr-TR" sz="2800" b="1" dirty="0" err="1" smtClean="0">
                <a:solidFill>
                  <a:srgbClr val="0000FF"/>
                </a:solidFill>
                <a:cs typeface="Arial"/>
              </a:rPr>
              <a:t>and</a:t>
            </a:r>
            <a:r>
              <a:rPr lang="tr-TR" sz="2800" b="1" dirty="0" smtClean="0">
                <a:solidFill>
                  <a:srgbClr val="0000FF"/>
                </a:solidFill>
                <a:cs typeface="Arial"/>
              </a:rPr>
              <a:t> </a:t>
            </a:r>
            <a:r>
              <a:rPr lang="tr-TR" sz="2800" b="1" dirty="0" err="1" smtClean="0">
                <a:solidFill>
                  <a:srgbClr val="0000FF"/>
                </a:solidFill>
                <a:cs typeface="Arial"/>
              </a:rPr>
              <a:t>the</a:t>
            </a:r>
            <a:r>
              <a:rPr lang="tr-TR" sz="2800" b="1" dirty="0" smtClean="0">
                <a:solidFill>
                  <a:srgbClr val="0000FF"/>
                </a:solidFill>
                <a:cs typeface="Arial"/>
              </a:rPr>
              <a:t> </a:t>
            </a:r>
            <a:r>
              <a:rPr lang="el-GR" sz="2800" b="1" dirty="0" smtClean="0">
                <a:solidFill>
                  <a:srgbClr val="0000FF"/>
                </a:solidFill>
                <a:cs typeface="Arial"/>
              </a:rPr>
              <a:t>α</a:t>
            </a:r>
            <a:r>
              <a:rPr lang="tr-TR" sz="2800" b="1" dirty="0" smtClean="0">
                <a:solidFill>
                  <a:srgbClr val="0000FF"/>
                </a:solidFill>
                <a:cs typeface="Arial"/>
              </a:rPr>
              <a:t>-amino </a:t>
            </a:r>
            <a:r>
              <a:rPr lang="tr-TR" sz="2800" b="1" dirty="0" err="1" smtClean="0">
                <a:solidFill>
                  <a:srgbClr val="0000FF"/>
                </a:solidFill>
                <a:cs typeface="Arial"/>
              </a:rPr>
              <a:t>group</a:t>
            </a:r>
            <a:r>
              <a:rPr lang="tr-TR" sz="2800" b="1" dirty="0" smtClean="0">
                <a:solidFill>
                  <a:srgbClr val="0000FF"/>
                </a:solidFill>
                <a:cs typeface="Arial"/>
              </a:rPr>
              <a:t> </a:t>
            </a:r>
            <a:r>
              <a:rPr lang="tr-TR" sz="2800" dirty="0" smtClean="0">
                <a:cs typeface="Arial"/>
              </a:rPr>
              <a:t>of </a:t>
            </a:r>
            <a:r>
              <a:rPr lang="tr-TR" sz="2800" dirty="0" err="1" smtClean="0">
                <a:cs typeface="Arial"/>
              </a:rPr>
              <a:t>two</a:t>
            </a:r>
            <a:r>
              <a:rPr lang="tr-TR" sz="2800" dirty="0" smtClean="0">
                <a:cs typeface="Arial"/>
              </a:rPr>
              <a:t> amino </a:t>
            </a:r>
            <a:r>
              <a:rPr lang="tr-TR" sz="2800" dirty="0" err="1" smtClean="0">
                <a:cs typeface="Arial"/>
              </a:rPr>
              <a:t>acids</a:t>
            </a:r>
            <a:r>
              <a:rPr lang="tr-TR" sz="2800" dirty="0" smtClean="0">
                <a:cs typeface="Arial"/>
              </a:rPr>
              <a:t> </a:t>
            </a:r>
            <a:r>
              <a:rPr lang="tr-TR" sz="2800" dirty="0" err="1" smtClean="0">
                <a:cs typeface="Arial"/>
              </a:rPr>
              <a:t>by</a:t>
            </a:r>
            <a:r>
              <a:rPr lang="tr-TR" sz="2800" dirty="0" smtClean="0">
                <a:cs typeface="Arial"/>
              </a:rPr>
              <a:t> a </a:t>
            </a:r>
            <a:r>
              <a:rPr lang="tr-TR" sz="2800" dirty="0" err="1" smtClean="0">
                <a:cs typeface="Arial"/>
              </a:rPr>
              <a:t>condensation</a:t>
            </a:r>
            <a:r>
              <a:rPr lang="tr-TR" sz="2800" dirty="0" smtClean="0">
                <a:cs typeface="Arial"/>
              </a:rPr>
              <a:t> </a:t>
            </a:r>
            <a:r>
              <a:rPr lang="tr-TR" sz="2800" dirty="0" err="1" smtClean="0">
                <a:cs typeface="Arial"/>
              </a:rPr>
              <a:t>reaction</a:t>
            </a:r>
            <a:r>
              <a:rPr lang="tr-TR" sz="2800" dirty="0" smtClean="0">
                <a:cs typeface="Arial"/>
              </a:rPr>
              <a:t> </a:t>
            </a:r>
            <a:r>
              <a:rPr lang="tr-TR" sz="2800" dirty="0" err="1" smtClean="0">
                <a:cs typeface="Arial"/>
              </a:rPr>
              <a:t>with</a:t>
            </a:r>
            <a:r>
              <a:rPr lang="tr-TR" sz="2800" dirty="0" smtClean="0">
                <a:cs typeface="Arial"/>
              </a:rPr>
              <a:t> </a:t>
            </a:r>
            <a:r>
              <a:rPr lang="tr-TR" sz="2800" dirty="0" err="1" smtClean="0">
                <a:cs typeface="Arial"/>
              </a:rPr>
              <a:t>the</a:t>
            </a:r>
            <a:r>
              <a:rPr lang="tr-TR" sz="2800" dirty="0" smtClean="0">
                <a:cs typeface="Arial"/>
              </a:rPr>
              <a:t> </a:t>
            </a:r>
            <a:r>
              <a:rPr lang="tr-TR" sz="2800" dirty="0" err="1" smtClean="0">
                <a:cs typeface="Arial"/>
              </a:rPr>
              <a:t>loss</a:t>
            </a:r>
            <a:r>
              <a:rPr lang="tr-TR" sz="2800" dirty="0" smtClean="0">
                <a:cs typeface="Arial"/>
              </a:rPr>
              <a:t> of </a:t>
            </a:r>
            <a:r>
              <a:rPr lang="tr-TR" sz="2800" dirty="0" err="1" smtClean="0">
                <a:cs typeface="Arial"/>
              </a:rPr>
              <a:t>one</a:t>
            </a:r>
            <a:r>
              <a:rPr lang="tr-TR" sz="2800" dirty="0" smtClean="0">
                <a:cs typeface="Arial"/>
              </a:rPr>
              <a:t> </a:t>
            </a:r>
            <a:r>
              <a:rPr lang="tr-TR" sz="2800" dirty="0" err="1" smtClean="0">
                <a:cs typeface="Arial"/>
              </a:rPr>
              <a:t>molecule</a:t>
            </a:r>
            <a:r>
              <a:rPr lang="tr-TR" sz="2800" dirty="0" smtClean="0">
                <a:cs typeface="Arial"/>
              </a:rPr>
              <a:t> </a:t>
            </a:r>
            <a:r>
              <a:rPr lang="tr-TR" sz="2800" dirty="0" err="1" smtClean="0">
                <a:cs typeface="Arial"/>
              </a:rPr>
              <a:t>water</a:t>
            </a:r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18103477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>
          <a:xfrm>
            <a:off x="6477000" y="6215082"/>
            <a:ext cx="2667000" cy="365125"/>
          </a:xfrm>
        </p:spPr>
        <p:txBody>
          <a:bodyPr/>
          <a:lstStyle/>
          <a:p>
            <a:pPr algn="r"/>
            <a:fld id="{D0AAAD68-A5AC-4C7D-BF09-ED07CE139ACE}" type="datetime1">
              <a:rPr lang="tr-TR" smtClean="0"/>
              <a:pPr algn="r"/>
              <a:t>28.03.2019</a:t>
            </a:fld>
            <a:endParaRPr lang="tr-TR" dirty="0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>
          <a:xfrm>
            <a:off x="3722917" y="6492875"/>
            <a:ext cx="5421083" cy="365125"/>
          </a:xfrm>
        </p:spPr>
        <p:txBody>
          <a:bodyPr/>
          <a:lstStyle/>
          <a:p>
            <a:r>
              <a:rPr lang="tr-TR" dirty="0" smtClean="0"/>
              <a:t>FDE 101-BCFE</a:t>
            </a:r>
            <a:endParaRPr lang="tr-TR" dirty="0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8818866D-0444-4E98-9157-10C2F682FBB5}" type="slidenum">
              <a:rPr lang="tr-TR" smtClean="0"/>
              <a:pPr/>
              <a:t>6</a:t>
            </a:fld>
            <a:endParaRPr lang="tr-TR"/>
          </a:p>
        </p:txBody>
      </p:sp>
      <p:sp>
        <p:nvSpPr>
          <p:cNvPr id="7" name="6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4800" b="1" dirty="0" err="1" smtClean="0"/>
              <a:t>Peptide</a:t>
            </a:r>
            <a:r>
              <a:rPr lang="tr-TR" sz="4800" b="1" dirty="0" smtClean="0"/>
              <a:t> </a:t>
            </a:r>
            <a:r>
              <a:rPr lang="tr-TR" sz="4800" b="1" dirty="0" err="1" smtClean="0"/>
              <a:t>bond</a:t>
            </a:r>
            <a:endParaRPr lang="tr-TR" sz="4800" b="1" dirty="0"/>
          </a:p>
        </p:txBody>
      </p:sp>
      <p:pic>
        <p:nvPicPr>
          <p:cNvPr id="49154" name="Picture 2" descr="Ä°lgili resim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02429" y="1643050"/>
            <a:ext cx="6798595" cy="500066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8103477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AAAD68-A5AC-4C7D-BF09-ED07CE139ACE}" type="datetime1">
              <a:rPr lang="tr-TR" smtClean="0"/>
              <a:pPr/>
              <a:t>28.03.2019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dirty="0" smtClean="0"/>
              <a:t>FDE 101-BCFE</a:t>
            </a:r>
            <a:endParaRPr lang="tr-TR" dirty="0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8818866D-0444-4E98-9157-10C2F682FBB5}" type="slidenum">
              <a:rPr lang="tr-TR" smtClean="0"/>
              <a:pPr/>
              <a:t>7</a:t>
            </a:fld>
            <a:endParaRPr lang="tr-TR"/>
          </a:p>
        </p:txBody>
      </p:sp>
      <p:sp>
        <p:nvSpPr>
          <p:cNvPr id="7" name="6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4800" b="1" dirty="0" err="1" smtClean="0"/>
              <a:t>Classification</a:t>
            </a:r>
            <a:r>
              <a:rPr lang="tr-TR" sz="4800" b="1" dirty="0" smtClean="0"/>
              <a:t> of </a:t>
            </a:r>
            <a:r>
              <a:rPr lang="tr-TR" sz="4800" b="1" dirty="0" err="1" smtClean="0"/>
              <a:t>proteins</a:t>
            </a:r>
            <a:endParaRPr lang="tr-TR" sz="4800" b="1" dirty="0"/>
          </a:p>
        </p:txBody>
      </p:sp>
      <p:sp>
        <p:nvSpPr>
          <p:cNvPr id="10" name="9 Metin kutusu"/>
          <p:cNvSpPr txBox="1"/>
          <p:nvPr/>
        </p:nvSpPr>
        <p:spPr>
          <a:xfrm>
            <a:off x="285720" y="1500174"/>
            <a:ext cx="885828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800" dirty="0" err="1" smtClean="0"/>
              <a:t>Proteins</a:t>
            </a:r>
            <a:r>
              <a:rPr lang="tr-TR" sz="2800" dirty="0" smtClean="0"/>
              <a:t> </a:t>
            </a:r>
            <a:r>
              <a:rPr lang="tr-TR" sz="2800" dirty="0" err="1" smtClean="0"/>
              <a:t>are</a:t>
            </a:r>
            <a:r>
              <a:rPr lang="tr-TR" sz="2800" dirty="0" smtClean="0"/>
              <a:t> </a:t>
            </a:r>
            <a:r>
              <a:rPr lang="tr-TR" sz="2800" dirty="0" err="1" smtClean="0"/>
              <a:t>classified</a:t>
            </a:r>
            <a:r>
              <a:rPr lang="tr-TR" sz="2800" dirty="0" smtClean="0"/>
              <a:t> </a:t>
            </a:r>
            <a:r>
              <a:rPr lang="tr-TR" sz="2800" dirty="0" err="1" smtClean="0"/>
              <a:t>into</a:t>
            </a:r>
            <a:r>
              <a:rPr lang="tr-TR" sz="2800" dirty="0" smtClean="0"/>
              <a:t> </a:t>
            </a:r>
            <a:r>
              <a:rPr lang="tr-TR" sz="2800" dirty="0" err="1" smtClean="0"/>
              <a:t>one</a:t>
            </a:r>
            <a:r>
              <a:rPr lang="tr-TR" sz="2800" dirty="0" smtClean="0"/>
              <a:t> of </a:t>
            </a:r>
            <a:r>
              <a:rPr lang="tr-TR" sz="2800" dirty="0" err="1" smtClean="0"/>
              <a:t>three</a:t>
            </a:r>
            <a:r>
              <a:rPr lang="tr-TR" sz="2800" dirty="0" smtClean="0"/>
              <a:t> </a:t>
            </a:r>
            <a:r>
              <a:rPr lang="tr-TR" sz="2800" dirty="0" err="1" smtClean="0"/>
              <a:t>groups</a:t>
            </a:r>
            <a:r>
              <a:rPr lang="tr-TR" sz="2800" dirty="0" smtClean="0"/>
              <a:t> </a:t>
            </a:r>
            <a:r>
              <a:rPr lang="tr-TR" sz="2800" dirty="0" err="1" smtClean="0"/>
              <a:t>given</a:t>
            </a:r>
            <a:r>
              <a:rPr lang="tr-TR" sz="2800" dirty="0" smtClean="0"/>
              <a:t> </a:t>
            </a:r>
            <a:r>
              <a:rPr lang="tr-TR" sz="2800" dirty="0" err="1" smtClean="0"/>
              <a:t>below</a:t>
            </a:r>
            <a:r>
              <a:rPr lang="tr-TR" sz="2800" dirty="0" smtClean="0"/>
              <a:t> </a:t>
            </a:r>
            <a:r>
              <a:rPr lang="tr-TR" sz="2800" dirty="0" err="1" smtClean="0"/>
              <a:t>based</a:t>
            </a:r>
            <a:r>
              <a:rPr lang="tr-TR" sz="2800" dirty="0" smtClean="0"/>
              <a:t> on </a:t>
            </a:r>
            <a:r>
              <a:rPr lang="tr-TR" sz="2800" dirty="0" err="1" smtClean="0"/>
              <a:t>their</a:t>
            </a:r>
            <a:r>
              <a:rPr lang="tr-TR" sz="2800" dirty="0" smtClean="0"/>
              <a:t> </a:t>
            </a:r>
            <a:r>
              <a:rPr lang="tr-TR" sz="2800" dirty="0" err="1" smtClean="0"/>
              <a:t>molecular</a:t>
            </a:r>
            <a:r>
              <a:rPr lang="tr-TR" sz="2800" dirty="0" smtClean="0"/>
              <a:t> </a:t>
            </a:r>
            <a:r>
              <a:rPr lang="tr-TR" sz="2800" dirty="0" err="1" smtClean="0"/>
              <a:t>structure</a:t>
            </a:r>
            <a:endParaRPr lang="tr-TR" sz="2800" dirty="0"/>
          </a:p>
        </p:txBody>
      </p:sp>
      <p:grpSp>
        <p:nvGrpSpPr>
          <p:cNvPr id="11" name="10 Grup"/>
          <p:cNvGrpSpPr/>
          <p:nvPr/>
        </p:nvGrpSpPr>
        <p:grpSpPr>
          <a:xfrm>
            <a:off x="178579" y="2526582"/>
            <a:ext cx="8786842" cy="775477"/>
            <a:chOff x="0" y="13137"/>
            <a:chExt cx="8786842" cy="775477"/>
          </a:xfrm>
        </p:grpSpPr>
        <p:sp>
          <p:nvSpPr>
            <p:cNvPr id="24" name="23 Yuvarlatılmış Dikdörtgen"/>
            <p:cNvSpPr/>
            <p:nvPr/>
          </p:nvSpPr>
          <p:spPr>
            <a:xfrm>
              <a:off x="0" y="13137"/>
              <a:ext cx="8786842" cy="775477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hueOff val="0"/>
                <a:satOff val="0"/>
                <a:lumOff val="0"/>
                <a:alphaOff val="0"/>
              </a:schemeClr>
            </a:fillRef>
            <a:effectRef idx="0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5" name="Yuvarlatılmış Dikdörtgen 4"/>
            <p:cNvSpPr/>
            <p:nvPr/>
          </p:nvSpPr>
          <p:spPr>
            <a:xfrm>
              <a:off x="37856" y="50993"/>
              <a:ext cx="8711130" cy="699765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06680" tIns="106680" rIns="106680" bIns="106680" numCol="1" spcCol="1270" anchor="ctr" anchorCtr="0">
              <a:noAutofit/>
            </a:bodyPr>
            <a:lstStyle/>
            <a:p>
              <a:pPr lvl="0" algn="l" defTabSz="1244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tr-TR" sz="2800" b="1" i="1" u="sng" kern="1200" dirty="0" err="1" smtClean="0">
                  <a:solidFill>
                    <a:schemeClr val="tx1"/>
                  </a:solidFill>
                </a:rPr>
                <a:t>Simple</a:t>
              </a:r>
              <a:r>
                <a:rPr lang="tr-TR" sz="2800" b="1" i="1" u="sng" kern="1200" dirty="0" smtClean="0">
                  <a:solidFill>
                    <a:schemeClr val="tx1"/>
                  </a:solidFill>
                </a:rPr>
                <a:t> </a:t>
              </a:r>
              <a:r>
                <a:rPr lang="tr-TR" sz="2800" b="1" i="1" u="sng" kern="1200" dirty="0" err="1" smtClean="0">
                  <a:solidFill>
                    <a:schemeClr val="tx1"/>
                  </a:solidFill>
                </a:rPr>
                <a:t>proteins</a:t>
              </a:r>
              <a:r>
                <a:rPr lang="tr-TR" sz="2800" b="1" i="1" u="sng" kern="1200" dirty="0" smtClean="0">
                  <a:solidFill>
                    <a:schemeClr val="tx1"/>
                  </a:solidFill>
                </a:rPr>
                <a:t> </a:t>
              </a:r>
              <a:r>
                <a:rPr lang="tr-TR" sz="2800" kern="1200" dirty="0" err="1" smtClean="0">
                  <a:solidFill>
                    <a:schemeClr val="tx1"/>
                  </a:solidFill>
                </a:rPr>
                <a:t>yield</a:t>
              </a:r>
              <a:r>
                <a:rPr lang="tr-TR" sz="2800" kern="1200" dirty="0" smtClean="0">
                  <a:solidFill>
                    <a:schemeClr val="tx1"/>
                  </a:solidFill>
                </a:rPr>
                <a:t> </a:t>
              </a:r>
              <a:r>
                <a:rPr lang="tr-TR" sz="2800" kern="1200" dirty="0" err="1" smtClean="0">
                  <a:solidFill>
                    <a:schemeClr val="tx1"/>
                  </a:solidFill>
                </a:rPr>
                <a:t>only</a:t>
              </a:r>
              <a:r>
                <a:rPr lang="tr-TR" sz="2800" kern="1200" dirty="0" smtClean="0">
                  <a:solidFill>
                    <a:schemeClr val="tx1"/>
                  </a:solidFill>
                </a:rPr>
                <a:t> amino </a:t>
              </a:r>
              <a:r>
                <a:rPr lang="tr-TR" sz="2800" kern="1200" dirty="0" err="1" smtClean="0">
                  <a:solidFill>
                    <a:schemeClr val="tx1"/>
                  </a:solidFill>
                </a:rPr>
                <a:t>acids</a:t>
              </a:r>
              <a:r>
                <a:rPr lang="tr-TR" sz="2800" kern="1200" dirty="0" smtClean="0">
                  <a:solidFill>
                    <a:schemeClr val="tx1"/>
                  </a:solidFill>
                </a:rPr>
                <a:t> </a:t>
              </a:r>
              <a:r>
                <a:rPr lang="tr-TR" sz="2800" kern="1200" dirty="0" err="1" smtClean="0">
                  <a:solidFill>
                    <a:schemeClr val="tx1"/>
                  </a:solidFill>
                </a:rPr>
                <a:t>when</a:t>
              </a:r>
              <a:r>
                <a:rPr lang="tr-TR" sz="2800" kern="1200" dirty="0" smtClean="0">
                  <a:solidFill>
                    <a:schemeClr val="tx1"/>
                  </a:solidFill>
                </a:rPr>
                <a:t> </a:t>
              </a:r>
              <a:r>
                <a:rPr lang="tr-TR" sz="2800" kern="1200" dirty="0" err="1" smtClean="0">
                  <a:solidFill>
                    <a:schemeClr val="tx1"/>
                  </a:solidFill>
                </a:rPr>
                <a:t>they</a:t>
              </a:r>
              <a:r>
                <a:rPr lang="tr-TR" sz="2800" kern="1200" dirty="0" smtClean="0">
                  <a:solidFill>
                    <a:schemeClr val="tx1"/>
                  </a:solidFill>
                </a:rPr>
                <a:t> </a:t>
              </a:r>
              <a:r>
                <a:rPr lang="tr-TR" sz="2800" kern="1200" dirty="0" err="1" smtClean="0">
                  <a:solidFill>
                    <a:schemeClr val="tx1"/>
                  </a:solidFill>
                </a:rPr>
                <a:t>hydrolyze</a:t>
              </a:r>
              <a:endParaRPr lang="tr-TR" sz="2800" kern="12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12" name="11 Grup"/>
          <p:cNvGrpSpPr/>
          <p:nvPr/>
        </p:nvGrpSpPr>
        <p:grpSpPr>
          <a:xfrm>
            <a:off x="178579" y="3302060"/>
            <a:ext cx="8786842" cy="1010160"/>
            <a:chOff x="0" y="788615"/>
            <a:chExt cx="8786842" cy="1010160"/>
          </a:xfrm>
        </p:grpSpPr>
        <p:sp>
          <p:nvSpPr>
            <p:cNvPr id="22" name="21 Dikdörtgen"/>
            <p:cNvSpPr/>
            <p:nvPr/>
          </p:nvSpPr>
          <p:spPr>
            <a:xfrm>
              <a:off x="0" y="788615"/>
              <a:ext cx="8786842" cy="1010160"/>
            </a:xfrm>
            <a:prstGeom prst="rect">
              <a:avLst/>
            </a:pr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23" name="22 Dikdörtgen"/>
            <p:cNvSpPr/>
            <p:nvPr/>
          </p:nvSpPr>
          <p:spPr>
            <a:xfrm>
              <a:off x="0" y="788615"/>
              <a:ext cx="8786842" cy="101016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78982" tIns="30480" rIns="170688" bIns="30480" numCol="1" spcCol="1270" anchor="t" anchorCtr="0">
              <a:noAutofit/>
            </a:bodyPr>
            <a:lstStyle/>
            <a:p>
              <a:pPr marL="228600" lvl="1" indent="-228600" algn="l" defTabSz="1066800">
                <a:lnSpc>
                  <a:spcPct val="90000"/>
                </a:lnSpc>
                <a:spcBef>
                  <a:spcPct val="0"/>
                </a:spcBef>
                <a:spcAft>
                  <a:spcPct val="20000"/>
                </a:spcAft>
                <a:buChar char="••"/>
              </a:pPr>
              <a:r>
                <a:rPr lang="tr-TR" sz="2400" kern="1200" dirty="0" err="1" smtClean="0">
                  <a:solidFill>
                    <a:schemeClr val="tx1"/>
                  </a:solidFill>
                </a:rPr>
                <a:t>Albumins</a:t>
              </a:r>
              <a:r>
                <a:rPr lang="tr-TR" sz="2400" kern="1200" dirty="0" smtClean="0">
                  <a:solidFill>
                    <a:schemeClr val="tx1"/>
                  </a:solidFill>
                </a:rPr>
                <a:t>, </a:t>
              </a:r>
              <a:r>
                <a:rPr lang="tr-TR" sz="2400" kern="1200" dirty="0" err="1" smtClean="0">
                  <a:solidFill>
                    <a:schemeClr val="tx1"/>
                  </a:solidFill>
                </a:rPr>
                <a:t>globulins</a:t>
              </a:r>
              <a:r>
                <a:rPr lang="tr-TR" sz="2400" kern="1200" dirty="0" smtClean="0">
                  <a:solidFill>
                    <a:schemeClr val="tx1"/>
                  </a:solidFill>
                </a:rPr>
                <a:t>, </a:t>
              </a:r>
              <a:r>
                <a:rPr lang="tr-TR" sz="2400" kern="1200" dirty="0" err="1" smtClean="0">
                  <a:solidFill>
                    <a:schemeClr val="tx1"/>
                  </a:solidFill>
                </a:rPr>
                <a:t>glutelins</a:t>
              </a:r>
              <a:r>
                <a:rPr lang="tr-TR" sz="2400" kern="1200" dirty="0" smtClean="0">
                  <a:solidFill>
                    <a:schemeClr val="tx1"/>
                  </a:solidFill>
                </a:rPr>
                <a:t>, </a:t>
              </a:r>
              <a:r>
                <a:rPr lang="tr-TR" sz="2400" kern="1200" dirty="0" err="1" smtClean="0">
                  <a:solidFill>
                    <a:schemeClr val="tx1"/>
                  </a:solidFill>
                </a:rPr>
                <a:t>prolamins</a:t>
              </a:r>
              <a:r>
                <a:rPr lang="tr-TR" sz="2400" kern="1200" dirty="0" smtClean="0">
                  <a:solidFill>
                    <a:schemeClr val="tx1"/>
                  </a:solidFill>
                </a:rPr>
                <a:t>, </a:t>
              </a:r>
              <a:r>
                <a:rPr lang="tr-TR" sz="2400" kern="1200" dirty="0" err="1" smtClean="0">
                  <a:solidFill>
                    <a:schemeClr val="tx1"/>
                  </a:solidFill>
                </a:rPr>
                <a:t>scleroproteins</a:t>
              </a:r>
              <a:r>
                <a:rPr lang="tr-TR" sz="2400" kern="1200" dirty="0" smtClean="0">
                  <a:solidFill>
                    <a:schemeClr val="tx1"/>
                  </a:solidFill>
                </a:rPr>
                <a:t>, </a:t>
              </a:r>
              <a:r>
                <a:rPr lang="tr-TR" sz="2400" kern="1200" dirty="0" err="1" smtClean="0">
                  <a:solidFill>
                    <a:schemeClr val="tx1"/>
                  </a:solidFill>
                </a:rPr>
                <a:t>histones</a:t>
              </a:r>
              <a:r>
                <a:rPr lang="tr-TR" sz="2400" kern="1200" dirty="0" smtClean="0">
                  <a:solidFill>
                    <a:schemeClr val="tx1"/>
                  </a:solidFill>
                </a:rPr>
                <a:t>, </a:t>
              </a:r>
              <a:r>
                <a:rPr lang="tr-TR" sz="2400" kern="1200" dirty="0" err="1" smtClean="0">
                  <a:solidFill>
                    <a:schemeClr val="tx1"/>
                  </a:solidFill>
                </a:rPr>
                <a:t>protamines</a:t>
              </a:r>
              <a:r>
                <a:rPr lang="tr-TR" sz="2400" kern="1200" dirty="0" smtClean="0">
                  <a:solidFill>
                    <a:schemeClr val="tx1"/>
                  </a:solidFill>
                </a:rPr>
                <a:t> </a:t>
              </a:r>
              <a:r>
                <a:rPr lang="tr-TR" sz="2400" kern="1200" dirty="0" err="1" smtClean="0">
                  <a:solidFill>
                    <a:schemeClr val="tx1"/>
                  </a:solidFill>
                </a:rPr>
                <a:t>are</a:t>
              </a:r>
              <a:r>
                <a:rPr lang="tr-TR" sz="2400" kern="1200" dirty="0" smtClean="0">
                  <a:solidFill>
                    <a:schemeClr val="tx1"/>
                  </a:solidFill>
                </a:rPr>
                <a:t> </a:t>
              </a:r>
              <a:r>
                <a:rPr lang="tr-TR" sz="2400" kern="1200" dirty="0" err="1" smtClean="0">
                  <a:solidFill>
                    <a:schemeClr val="tx1"/>
                  </a:solidFill>
                </a:rPr>
                <a:t>examples</a:t>
              </a:r>
              <a:r>
                <a:rPr lang="tr-TR" sz="2400" kern="1200" dirty="0" smtClean="0">
                  <a:solidFill>
                    <a:schemeClr val="tx1"/>
                  </a:solidFill>
                </a:rPr>
                <a:t> of </a:t>
              </a:r>
              <a:r>
                <a:rPr lang="tr-TR" sz="2400" kern="1200" dirty="0" err="1" smtClean="0">
                  <a:solidFill>
                    <a:schemeClr val="tx1"/>
                  </a:solidFill>
                </a:rPr>
                <a:t>simple</a:t>
              </a:r>
              <a:r>
                <a:rPr lang="tr-TR" sz="2400" kern="1200" dirty="0" smtClean="0">
                  <a:solidFill>
                    <a:schemeClr val="tx1"/>
                  </a:solidFill>
                </a:rPr>
                <a:t> </a:t>
              </a:r>
              <a:r>
                <a:rPr lang="tr-TR" sz="2400" kern="1200" dirty="0" err="1" smtClean="0">
                  <a:solidFill>
                    <a:schemeClr val="tx1"/>
                  </a:solidFill>
                </a:rPr>
                <a:t>proteins</a:t>
              </a:r>
              <a:endParaRPr lang="tr-TR" sz="2400" kern="12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13" name="12 Grup"/>
          <p:cNvGrpSpPr/>
          <p:nvPr/>
        </p:nvGrpSpPr>
        <p:grpSpPr>
          <a:xfrm>
            <a:off x="178579" y="4071942"/>
            <a:ext cx="8786842" cy="1310010"/>
            <a:chOff x="0" y="1798775"/>
            <a:chExt cx="8786842" cy="1310010"/>
          </a:xfrm>
        </p:grpSpPr>
        <p:sp>
          <p:nvSpPr>
            <p:cNvPr id="20" name="19 Yuvarlatılmış Dikdörtgen"/>
            <p:cNvSpPr/>
            <p:nvPr/>
          </p:nvSpPr>
          <p:spPr>
            <a:xfrm>
              <a:off x="0" y="1798775"/>
              <a:ext cx="8786842" cy="1310010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hueOff val="2340759"/>
                <a:satOff val="-2919"/>
                <a:lumOff val="686"/>
                <a:alphaOff val="0"/>
              </a:schemeClr>
            </a:fillRef>
            <a:effectRef idx="0">
              <a:schemeClr val="accent2">
                <a:hueOff val="2340759"/>
                <a:satOff val="-2919"/>
                <a:lumOff val="686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1" name="Yuvarlatılmış Dikdörtgen 8"/>
            <p:cNvSpPr/>
            <p:nvPr/>
          </p:nvSpPr>
          <p:spPr>
            <a:xfrm>
              <a:off x="63949" y="1862724"/>
              <a:ext cx="8658944" cy="1182112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06680" tIns="106680" rIns="106680" bIns="106680" numCol="1" spcCol="1270" anchor="ctr" anchorCtr="0">
              <a:noAutofit/>
            </a:bodyPr>
            <a:lstStyle/>
            <a:p>
              <a:pPr lvl="0" algn="l" defTabSz="1244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tr-TR" sz="2800" b="1" i="1" u="sng" kern="1200" dirty="0" err="1" smtClean="0">
                  <a:solidFill>
                    <a:schemeClr val="tx1"/>
                  </a:solidFill>
                </a:rPr>
                <a:t>Conjugated</a:t>
              </a:r>
              <a:r>
                <a:rPr lang="tr-TR" sz="2800" b="1" i="1" u="sng" kern="1200" dirty="0" smtClean="0">
                  <a:solidFill>
                    <a:schemeClr val="tx1"/>
                  </a:solidFill>
                </a:rPr>
                <a:t> </a:t>
              </a:r>
              <a:r>
                <a:rPr lang="tr-TR" sz="2800" b="1" i="1" u="sng" kern="1200" dirty="0" err="1" smtClean="0">
                  <a:solidFill>
                    <a:schemeClr val="tx1"/>
                  </a:solidFill>
                </a:rPr>
                <a:t>proteins</a:t>
              </a:r>
              <a:r>
                <a:rPr lang="tr-TR" sz="2800" b="1" i="1" u="sng" kern="1200" dirty="0" smtClean="0">
                  <a:solidFill>
                    <a:schemeClr val="tx1"/>
                  </a:solidFill>
                </a:rPr>
                <a:t> </a:t>
              </a:r>
              <a:r>
                <a:rPr lang="tr-TR" sz="2800" kern="1200" dirty="0" err="1" smtClean="0">
                  <a:solidFill>
                    <a:schemeClr val="tx1"/>
                  </a:solidFill>
                </a:rPr>
                <a:t>contain</a:t>
              </a:r>
              <a:r>
                <a:rPr lang="tr-TR" sz="2800" kern="1200" dirty="0" smtClean="0">
                  <a:solidFill>
                    <a:schemeClr val="tx1"/>
                  </a:solidFill>
                </a:rPr>
                <a:t> an amino </a:t>
              </a:r>
              <a:r>
                <a:rPr lang="tr-TR" sz="2800" kern="1200" dirty="0" err="1" smtClean="0">
                  <a:solidFill>
                    <a:schemeClr val="tx1"/>
                  </a:solidFill>
                </a:rPr>
                <a:t>acid</a:t>
              </a:r>
              <a:r>
                <a:rPr lang="tr-TR" sz="2800" kern="1200" dirty="0" smtClean="0">
                  <a:solidFill>
                    <a:schemeClr val="tx1"/>
                  </a:solidFill>
                </a:rPr>
                <a:t> </a:t>
              </a:r>
              <a:r>
                <a:rPr lang="tr-TR" sz="2800" kern="1200" dirty="0" err="1" smtClean="0">
                  <a:solidFill>
                    <a:schemeClr val="tx1"/>
                  </a:solidFill>
                </a:rPr>
                <a:t>combined</a:t>
              </a:r>
              <a:r>
                <a:rPr lang="tr-TR" sz="2800" kern="1200" dirty="0" smtClean="0">
                  <a:solidFill>
                    <a:schemeClr val="tx1"/>
                  </a:solidFill>
                </a:rPr>
                <a:t> </a:t>
              </a:r>
              <a:r>
                <a:rPr lang="tr-TR" sz="2800" kern="1200" dirty="0" err="1" smtClean="0">
                  <a:solidFill>
                    <a:schemeClr val="tx1"/>
                  </a:solidFill>
                </a:rPr>
                <a:t>with</a:t>
              </a:r>
              <a:r>
                <a:rPr lang="tr-TR" sz="2800" kern="1200" dirty="0" smtClean="0">
                  <a:solidFill>
                    <a:schemeClr val="tx1"/>
                  </a:solidFill>
                </a:rPr>
                <a:t> a </a:t>
              </a:r>
              <a:r>
                <a:rPr lang="tr-TR" sz="2800" kern="1200" dirty="0" err="1" smtClean="0">
                  <a:solidFill>
                    <a:schemeClr val="tx1"/>
                  </a:solidFill>
                </a:rPr>
                <a:t>non</a:t>
              </a:r>
              <a:r>
                <a:rPr lang="tr-TR" sz="2800" kern="1200" dirty="0" smtClean="0">
                  <a:solidFill>
                    <a:schemeClr val="tx1"/>
                  </a:solidFill>
                </a:rPr>
                <a:t>-protein </a:t>
              </a:r>
              <a:r>
                <a:rPr lang="tr-TR" sz="2800" kern="1200" dirty="0" err="1" smtClean="0">
                  <a:solidFill>
                    <a:schemeClr val="tx1"/>
                  </a:solidFill>
                </a:rPr>
                <a:t>part</a:t>
              </a:r>
              <a:r>
                <a:rPr lang="tr-TR" sz="2800" kern="1200" dirty="0" smtClean="0">
                  <a:solidFill>
                    <a:schemeClr val="tx1"/>
                  </a:solidFill>
                </a:rPr>
                <a:t>, </a:t>
              </a:r>
              <a:r>
                <a:rPr lang="tr-TR" sz="2800" kern="1200" dirty="0" err="1" smtClean="0">
                  <a:solidFill>
                    <a:schemeClr val="tx1"/>
                  </a:solidFill>
                </a:rPr>
                <a:t>which</a:t>
              </a:r>
              <a:r>
                <a:rPr lang="tr-TR" sz="2800" kern="1200" dirty="0" smtClean="0">
                  <a:solidFill>
                    <a:schemeClr val="tx1"/>
                  </a:solidFill>
                </a:rPr>
                <a:t> </a:t>
              </a:r>
              <a:r>
                <a:rPr lang="tr-TR" sz="2800" kern="1200" dirty="0" err="1" smtClean="0">
                  <a:solidFill>
                    <a:schemeClr val="tx1"/>
                  </a:solidFill>
                </a:rPr>
                <a:t>are</a:t>
              </a:r>
              <a:r>
                <a:rPr lang="tr-TR" sz="2800" kern="1200" dirty="0" smtClean="0">
                  <a:solidFill>
                    <a:schemeClr val="tx1"/>
                  </a:solidFill>
                </a:rPr>
                <a:t> </a:t>
              </a:r>
              <a:r>
                <a:rPr lang="tr-TR" sz="2800" kern="1200" dirty="0" err="1" smtClean="0">
                  <a:solidFill>
                    <a:schemeClr val="tx1"/>
                  </a:solidFill>
                </a:rPr>
                <a:t>lipid</a:t>
              </a:r>
              <a:r>
                <a:rPr lang="tr-TR" sz="2800" kern="1200" dirty="0" smtClean="0">
                  <a:solidFill>
                    <a:schemeClr val="tx1"/>
                  </a:solidFill>
                </a:rPr>
                <a:t>, </a:t>
              </a:r>
              <a:r>
                <a:rPr lang="tr-TR" sz="2800" kern="1200" dirty="0" err="1" smtClean="0">
                  <a:solidFill>
                    <a:schemeClr val="tx1"/>
                  </a:solidFill>
                </a:rPr>
                <a:t>nucleic</a:t>
              </a:r>
              <a:r>
                <a:rPr lang="tr-TR" sz="2800" kern="1200" dirty="0" smtClean="0">
                  <a:solidFill>
                    <a:schemeClr val="tx1"/>
                  </a:solidFill>
                </a:rPr>
                <a:t> </a:t>
              </a:r>
              <a:r>
                <a:rPr lang="tr-TR" sz="2800" kern="1200" dirty="0" err="1" smtClean="0">
                  <a:solidFill>
                    <a:schemeClr val="tx1"/>
                  </a:solidFill>
                </a:rPr>
                <a:t>acid</a:t>
              </a:r>
              <a:r>
                <a:rPr lang="tr-TR" sz="2800" kern="1200" dirty="0" smtClean="0">
                  <a:solidFill>
                    <a:schemeClr val="tx1"/>
                  </a:solidFill>
                </a:rPr>
                <a:t>, </a:t>
              </a:r>
              <a:r>
                <a:rPr lang="tr-TR" sz="2800" kern="1200" dirty="0" err="1" smtClean="0">
                  <a:solidFill>
                    <a:schemeClr val="tx1"/>
                  </a:solidFill>
                </a:rPr>
                <a:t>and</a:t>
              </a:r>
              <a:r>
                <a:rPr lang="tr-TR" sz="2800" kern="1200" dirty="0" smtClean="0">
                  <a:solidFill>
                    <a:schemeClr val="tx1"/>
                  </a:solidFill>
                </a:rPr>
                <a:t> </a:t>
              </a:r>
              <a:r>
                <a:rPr lang="tr-TR" sz="2800" kern="1200" dirty="0" err="1" smtClean="0">
                  <a:solidFill>
                    <a:schemeClr val="tx1"/>
                  </a:solidFill>
                </a:rPr>
                <a:t>carbohydrate</a:t>
              </a:r>
              <a:endParaRPr lang="tr-TR" sz="2800" kern="12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14" name="13 Grup"/>
          <p:cNvGrpSpPr/>
          <p:nvPr/>
        </p:nvGrpSpPr>
        <p:grpSpPr>
          <a:xfrm>
            <a:off x="178579" y="5381952"/>
            <a:ext cx="8786842" cy="1010160"/>
            <a:chOff x="0" y="3108785"/>
            <a:chExt cx="8786842" cy="1010160"/>
          </a:xfrm>
        </p:grpSpPr>
        <p:sp>
          <p:nvSpPr>
            <p:cNvPr id="18" name="17 Dikdörtgen"/>
            <p:cNvSpPr/>
            <p:nvPr/>
          </p:nvSpPr>
          <p:spPr>
            <a:xfrm>
              <a:off x="0" y="3108785"/>
              <a:ext cx="8786842" cy="1010160"/>
            </a:xfrm>
            <a:prstGeom prst="rect">
              <a:avLst/>
            </a:pr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9" name="18 Dikdörtgen"/>
            <p:cNvSpPr/>
            <p:nvPr/>
          </p:nvSpPr>
          <p:spPr>
            <a:xfrm>
              <a:off x="0" y="3108785"/>
              <a:ext cx="8786842" cy="101016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78982" tIns="30480" rIns="170688" bIns="30480" numCol="1" spcCol="1270" anchor="t" anchorCtr="0">
              <a:noAutofit/>
            </a:bodyPr>
            <a:lstStyle/>
            <a:p>
              <a:pPr marL="228600" lvl="1" indent="-228600" algn="l" defTabSz="1066800">
                <a:lnSpc>
                  <a:spcPct val="90000"/>
                </a:lnSpc>
                <a:spcBef>
                  <a:spcPct val="0"/>
                </a:spcBef>
                <a:spcAft>
                  <a:spcPct val="20000"/>
                </a:spcAft>
                <a:buChar char="••"/>
              </a:pPr>
              <a:r>
                <a:rPr lang="tr-TR" sz="2400" kern="1200" dirty="0" err="1" smtClean="0">
                  <a:solidFill>
                    <a:schemeClr val="tx1"/>
                  </a:solidFill>
                </a:rPr>
                <a:t>Phosphoproteins</a:t>
              </a:r>
              <a:r>
                <a:rPr lang="tr-TR" sz="2400" kern="1200" dirty="0" smtClean="0">
                  <a:solidFill>
                    <a:schemeClr val="tx1"/>
                  </a:solidFill>
                </a:rPr>
                <a:t>, </a:t>
              </a:r>
              <a:r>
                <a:rPr lang="tr-TR" sz="2400" kern="1200" dirty="0" err="1" smtClean="0">
                  <a:solidFill>
                    <a:schemeClr val="tx1"/>
                  </a:solidFill>
                </a:rPr>
                <a:t>lipoproteins</a:t>
              </a:r>
              <a:r>
                <a:rPr lang="tr-TR" sz="2400" kern="1200" dirty="0" smtClean="0">
                  <a:solidFill>
                    <a:schemeClr val="tx1"/>
                  </a:solidFill>
                </a:rPr>
                <a:t>, </a:t>
              </a:r>
              <a:r>
                <a:rPr lang="tr-TR" sz="2400" kern="1200" dirty="0" err="1" smtClean="0">
                  <a:solidFill>
                    <a:schemeClr val="tx1"/>
                  </a:solidFill>
                </a:rPr>
                <a:t>nucleoproteins</a:t>
              </a:r>
              <a:r>
                <a:rPr lang="tr-TR" sz="2400" kern="1200" dirty="0" smtClean="0">
                  <a:solidFill>
                    <a:schemeClr val="tx1"/>
                  </a:solidFill>
                </a:rPr>
                <a:t>, </a:t>
              </a:r>
              <a:r>
                <a:rPr lang="tr-TR" sz="2400" kern="1200" dirty="0" err="1" smtClean="0">
                  <a:solidFill>
                    <a:schemeClr val="tx1"/>
                  </a:solidFill>
                </a:rPr>
                <a:t>glycoproteins</a:t>
              </a:r>
              <a:r>
                <a:rPr lang="tr-TR" sz="2400" kern="1200" dirty="0" smtClean="0">
                  <a:solidFill>
                    <a:schemeClr val="tx1"/>
                  </a:solidFill>
                </a:rPr>
                <a:t>, </a:t>
              </a:r>
              <a:r>
                <a:rPr lang="tr-TR" sz="2400" kern="1200" dirty="0" err="1" smtClean="0">
                  <a:solidFill>
                    <a:schemeClr val="tx1"/>
                  </a:solidFill>
                </a:rPr>
                <a:t>chromoproteins</a:t>
              </a:r>
              <a:r>
                <a:rPr lang="tr-TR" sz="2400" kern="1200" dirty="0" smtClean="0">
                  <a:solidFill>
                    <a:schemeClr val="tx1"/>
                  </a:solidFill>
                </a:rPr>
                <a:t> </a:t>
              </a:r>
              <a:r>
                <a:rPr lang="tr-TR" sz="2400" kern="1200" dirty="0" err="1" smtClean="0">
                  <a:solidFill>
                    <a:schemeClr val="tx1"/>
                  </a:solidFill>
                </a:rPr>
                <a:t>are</a:t>
              </a:r>
              <a:r>
                <a:rPr lang="tr-TR" sz="2400" kern="1200" dirty="0" smtClean="0">
                  <a:solidFill>
                    <a:schemeClr val="tx1"/>
                  </a:solidFill>
                </a:rPr>
                <a:t> </a:t>
              </a:r>
              <a:r>
                <a:rPr lang="tr-TR" sz="2400" kern="1200" dirty="0" err="1" smtClean="0">
                  <a:solidFill>
                    <a:schemeClr val="tx1"/>
                  </a:solidFill>
                </a:rPr>
                <a:t>examples</a:t>
              </a:r>
              <a:r>
                <a:rPr lang="tr-TR" sz="2400" kern="1200" dirty="0" smtClean="0">
                  <a:solidFill>
                    <a:schemeClr val="tx1"/>
                  </a:solidFill>
                </a:rPr>
                <a:t> </a:t>
              </a:r>
              <a:r>
                <a:rPr lang="tr-TR" sz="2400" kern="1200" dirty="0" err="1" smtClean="0">
                  <a:solidFill>
                    <a:schemeClr val="tx1"/>
                  </a:solidFill>
                </a:rPr>
                <a:t>for</a:t>
              </a:r>
              <a:r>
                <a:rPr lang="tr-TR" sz="2400" kern="1200" dirty="0" smtClean="0">
                  <a:solidFill>
                    <a:schemeClr val="tx1"/>
                  </a:solidFill>
                </a:rPr>
                <a:t> </a:t>
              </a:r>
              <a:r>
                <a:rPr lang="tr-TR" sz="2400" kern="1200" dirty="0" err="1" smtClean="0">
                  <a:solidFill>
                    <a:schemeClr val="tx1"/>
                  </a:solidFill>
                </a:rPr>
                <a:t>this</a:t>
              </a:r>
              <a:r>
                <a:rPr lang="tr-TR" sz="2400" kern="1200" dirty="0" smtClean="0">
                  <a:solidFill>
                    <a:schemeClr val="tx1"/>
                  </a:solidFill>
                </a:rPr>
                <a:t> </a:t>
              </a:r>
              <a:r>
                <a:rPr lang="tr-TR" sz="2400" kern="1200" dirty="0" err="1" smtClean="0">
                  <a:solidFill>
                    <a:schemeClr val="tx1"/>
                  </a:solidFill>
                </a:rPr>
                <a:t>class</a:t>
              </a:r>
              <a:r>
                <a:rPr lang="tr-TR" sz="2400" kern="1200" dirty="0" smtClean="0">
                  <a:solidFill>
                    <a:schemeClr val="tx1"/>
                  </a:solidFill>
                </a:rPr>
                <a:t>.</a:t>
              </a:r>
              <a:endParaRPr lang="tr-TR" sz="2400" kern="12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15" name="14 Grup"/>
          <p:cNvGrpSpPr/>
          <p:nvPr/>
        </p:nvGrpSpPr>
        <p:grpSpPr>
          <a:xfrm>
            <a:off x="178579" y="6143644"/>
            <a:ext cx="8786842" cy="582824"/>
            <a:chOff x="0" y="4118945"/>
            <a:chExt cx="8786842" cy="582824"/>
          </a:xfrm>
        </p:grpSpPr>
        <p:sp>
          <p:nvSpPr>
            <p:cNvPr id="16" name="15 Yuvarlatılmış Dikdörtgen"/>
            <p:cNvSpPr/>
            <p:nvPr/>
          </p:nvSpPr>
          <p:spPr>
            <a:xfrm>
              <a:off x="0" y="4118945"/>
              <a:ext cx="8786842" cy="582824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hueOff val="4681519"/>
                <a:satOff val="-5839"/>
                <a:lumOff val="1373"/>
                <a:alphaOff val="0"/>
              </a:schemeClr>
            </a:fillRef>
            <a:effectRef idx="0">
              <a:schemeClr val="accent2">
                <a:hueOff val="4681519"/>
                <a:satOff val="-5839"/>
                <a:lumOff val="1373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7" name="Yuvarlatılmış Dikdörtgen 12"/>
            <p:cNvSpPr/>
            <p:nvPr/>
          </p:nvSpPr>
          <p:spPr>
            <a:xfrm>
              <a:off x="28451" y="4147396"/>
              <a:ext cx="8729940" cy="525922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06680" tIns="106680" rIns="106680" bIns="106680" numCol="1" spcCol="1270" anchor="ctr" anchorCtr="0">
              <a:noAutofit/>
            </a:bodyPr>
            <a:lstStyle/>
            <a:p>
              <a:pPr lvl="0" algn="l" defTabSz="1244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tr-TR" sz="2800" b="1" i="1" u="sng" kern="1200" dirty="0" err="1" smtClean="0">
                  <a:solidFill>
                    <a:schemeClr val="tx1"/>
                  </a:solidFill>
                </a:rPr>
                <a:t>Derived</a:t>
              </a:r>
              <a:r>
                <a:rPr lang="tr-TR" sz="2800" b="1" i="1" u="sng" kern="1200" dirty="0" smtClean="0">
                  <a:solidFill>
                    <a:schemeClr val="tx1"/>
                  </a:solidFill>
                </a:rPr>
                <a:t> </a:t>
              </a:r>
              <a:r>
                <a:rPr lang="tr-TR" sz="2800" b="1" i="1" u="sng" kern="1200" dirty="0" err="1" smtClean="0">
                  <a:solidFill>
                    <a:schemeClr val="tx1"/>
                  </a:solidFill>
                </a:rPr>
                <a:t>proteins</a:t>
              </a:r>
              <a:r>
                <a:rPr lang="tr-TR" sz="2800" b="1" i="1" u="sng" kern="1200" dirty="0" smtClean="0">
                  <a:solidFill>
                    <a:schemeClr val="tx1"/>
                  </a:solidFill>
                </a:rPr>
                <a:t> </a:t>
              </a:r>
              <a:endParaRPr lang="tr-TR" sz="2800" b="1" i="1" u="sng" kern="1200" dirty="0">
                <a:solidFill>
                  <a:schemeClr val="tx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8103477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>
          <a:xfrm>
            <a:off x="6477000" y="6429396"/>
            <a:ext cx="2667000" cy="365125"/>
          </a:xfrm>
        </p:spPr>
        <p:txBody>
          <a:bodyPr/>
          <a:lstStyle/>
          <a:p>
            <a:pPr algn="r"/>
            <a:fld id="{D0AAAD68-A5AC-4C7D-BF09-ED07CE139ACE}" type="datetime1">
              <a:rPr lang="tr-TR" smtClean="0"/>
              <a:pPr algn="r"/>
              <a:t>28.03.2019</a:t>
            </a:fld>
            <a:endParaRPr lang="tr-TR" dirty="0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>
          <a:xfrm>
            <a:off x="3722917" y="6492875"/>
            <a:ext cx="5421083" cy="365125"/>
          </a:xfrm>
        </p:spPr>
        <p:txBody>
          <a:bodyPr/>
          <a:lstStyle/>
          <a:p>
            <a:r>
              <a:rPr lang="tr-TR" dirty="0" smtClean="0"/>
              <a:t>FDE 101-BCFE</a:t>
            </a:r>
            <a:endParaRPr lang="tr-TR" dirty="0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8818866D-0444-4E98-9157-10C2F682FBB5}" type="slidenum">
              <a:rPr lang="tr-TR" smtClean="0"/>
              <a:pPr/>
              <a:t>8</a:t>
            </a:fld>
            <a:endParaRPr lang="tr-TR"/>
          </a:p>
        </p:txBody>
      </p:sp>
      <p:sp>
        <p:nvSpPr>
          <p:cNvPr id="7" name="6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4800" b="1" dirty="0" err="1" smtClean="0"/>
              <a:t>Functions</a:t>
            </a:r>
            <a:r>
              <a:rPr lang="tr-TR" sz="4800" b="1" dirty="0" smtClean="0"/>
              <a:t> of </a:t>
            </a:r>
            <a:r>
              <a:rPr lang="tr-TR" sz="4800" b="1" dirty="0" err="1" smtClean="0"/>
              <a:t>proteins</a:t>
            </a:r>
            <a:endParaRPr lang="tr-TR" sz="4800" b="1" dirty="0"/>
          </a:p>
        </p:txBody>
      </p:sp>
      <p:sp>
        <p:nvSpPr>
          <p:cNvPr id="8" name="7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dirty="0" err="1" smtClean="0"/>
              <a:t>Proteins</a:t>
            </a:r>
            <a:r>
              <a:rPr lang="tr-TR" dirty="0" smtClean="0"/>
              <a:t> </a:t>
            </a:r>
            <a:r>
              <a:rPr lang="tr-TR" dirty="0" err="1" smtClean="0"/>
              <a:t>have</a:t>
            </a:r>
            <a:r>
              <a:rPr lang="tr-TR" dirty="0" smtClean="0"/>
              <a:t> </a:t>
            </a:r>
            <a:r>
              <a:rPr lang="tr-TR" dirty="0" err="1" smtClean="0"/>
              <a:t>important</a:t>
            </a:r>
            <a:r>
              <a:rPr lang="tr-TR" dirty="0" smtClean="0"/>
              <a:t> </a:t>
            </a:r>
            <a:r>
              <a:rPr lang="tr-TR" dirty="0" err="1" smtClean="0"/>
              <a:t>functions</a:t>
            </a:r>
            <a:r>
              <a:rPr lang="tr-TR" dirty="0" smtClean="0"/>
              <a:t> </a:t>
            </a:r>
            <a:r>
              <a:rPr lang="tr-TR" dirty="0" err="1" smtClean="0"/>
              <a:t>during</a:t>
            </a:r>
            <a:r>
              <a:rPr lang="tr-TR" dirty="0" smtClean="0"/>
              <a:t> </a:t>
            </a:r>
            <a:r>
              <a:rPr lang="tr-TR" dirty="0" err="1" smtClean="0"/>
              <a:t>food</a:t>
            </a:r>
            <a:r>
              <a:rPr lang="tr-TR" dirty="0" smtClean="0"/>
              <a:t> </a:t>
            </a:r>
            <a:r>
              <a:rPr lang="tr-TR" dirty="0" err="1" smtClean="0"/>
              <a:t>processing</a:t>
            </a:r>
            <a:r>
              <a:rPr lang="tr-TR" dirty="0" smtClean="0"/>
              <a:t>.</a:t>
            </a:r>
            <a:endParaRPr lang="tr-TR" dirty="0"/>
          </a:p>
        </p:txBody>
      </p:sp>
      <p:sp>
        <p:nvSpPr>
          <p:cNvPr id="9" name="8 Halka"/>
          <p:cNvSpPr/>
          <p:nvPr/>
        </p:nvSpPr>
        <p:spPr>
          <a:xfrm>
            <a:off x="799577" y="3952333"/>
            <a:ext cx="1534216" cy="1534216"/>
          </a:xfrm>
          <a:prstGeom prst="donut">
            <a:avLst>
              <a:gd name="adj" fmla="val 20000"/>
            </a:avLst>
          </a:prstGeom>
          <a:scene3d>
            <a:camera prst="orthographicFront">
              <a:rot lat="0" lon="0" rev="0"/>
            </a:camera>
            <a:lightRig rig="contrasting" dir="t">
              <a:rot lat="0" lon="0" rev="1200000"/>
            </a:lightRig>
          </a:scene3d>
          <a:sp3d contourW="19050" prstMaterial="metal">
            <a:bevelT w="88900" h="203200"/>
            <a:bevelB w="165100" h="254000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1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grpSp>
        <p:nvGrpSpPr>
          <p:cNvPr id="10" name="9 Grup"/>
          <p:cNvGrpSpPr/>
          <p:nvPr/>
        </p:nvGrpSpPr>
        <p:grpSpPr>
          <a:xfrm>
            <a:off x="1477015" y="1993280"/>
            <a:ext cx="919124" cy="1907202"/>
            <a:chOff x="1035616" y="249285"/>
            <a:chExt cx="919124" cy="1907202"/>
          </a:xfrm>
        </p:grpSpPr>
        <p:sp>
          <p:nvSpPr>
            <p:cNvPr id="11" name="10 Dikdörtgen"/>
            <p:cNvSpPr/>
            <p:nvPr/>
          </p:nvSpPr>
          <p:spPr>
            <a:xfrm rot="17700000">
              <a:off x="541577" y="743324"/>
              <a:ext cx="1907202" cy="919124"/>
            </a:xfrm>
            <a:prstGeom prst="rect">
              <a:avLst/>
            </a:prstGeom>
          </p:spPr>
          <p:style>
            <a:lnRef idx="1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2" name="11 Dikdörtgen"/>
            <p:cNvSpPr/>
            <p:nvPr/>
          </p:nvSpPr>
          <p:spPr>
            <a:xfrm rot="17700000">
              <a:off x="541577" y="743324"/>
              <a:ext cx="1907202" cy="919124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60960" tIns="0" rIns="0" bIns="0" numCol="1" spcCol="1270" anchor="ctr" anchorCtr="0">
              <a:noAutofit/>
            </a:bodyPr>
            <a:lstStyle/>
            <a:p>
              <a:pPr lvl="0" algn="l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tr-TR" sz="2400" b="1" kern="1200" dirty="0"/>
            </a:p>
          </p:txBody>
        </p:sp>
      </p:grpSp>
      <p:sp>
        <p:nvSpPr>
          <p:cNvPr id="13" name="12 Oval"/>
          <p:cNvSpPr/>
          <p:nvPr/>
        </p:nvSpPr>
        <p:spPr>
          <a:xfrm>
            <a:off x="2449357" y="4321263"/>
            <a:ext cx="796355" cy="796355"/>
          </a:xfrm>
          <a:prstGeom prst="ellipse">
            <a:avLst/>
          </a:prstGeom>
          <a:scene3d>
            <a:camera prst="orthographicFront">
              <a:rot lat="0" lon="0" rev="0"/>
            </a:camera>
            <a:lightRig rig="contrasting" dir="t">
              <a:rot lat="0" lon="0" rev="1200000"/>
            </a:lightRig>
          </a:scene3d>
          <a:sp3d contourW="19050" prstMaterial="metal">
            <a:bevelT w="88900" h="203200"/>
            <a:bevelB w="165100" h="254000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2">
              <a:hueOff val="0"/>
              <a:satOff val="0"/>
              <a:lumOff val="0"/>
              <a:alphaOff val="0"/>
            </a:schemeClr>
          </a:fillRef>
          <a:effectRef idx="2">
            <a:schemeClr val="accent2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grpSp>
        <p:nvGrpSpPr>
          <p:cNvPr id="14" name="13 Grup"/>
          <p:cNvGrpSpPr/>
          <p:nvPr/>
        </p:nvGrpSpPr>
        <p:grpSpPr>
          <a:xfrm>
            <a:off x="1826212" y="4978742"/>
            <a:ext cx="902620" cy="2156847"/>
            <a:chOff x="1027623" y="3020433"/>
            <a:chExt cx="902620" cy="2156847"/>
          </a:xfrm>
        </p:grpSpPr>
        <p:sp>
          <p:nvSpPr>
            <p:cNvPr id="15" name="14 Dikdörtgen"/>
            <p:cNvSpPr/>
            <p:nvPr/>
          </p:nvSpPr>
          <p:spPr>
            <a:xfrm rot="17700000">
              <a:off x="707593" y="3471356"/>
              <a:ext cx="1649819" cy="795481"/>
            </a:xfrm>
            <a:prstGeom prst="rect">
              <a:avLst/>
            </a:prstGeom>
          </p:spPr>
          <p:style>
            <a:lnRef idx="1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6" name="15 Dikdörtgen"/>
            <p:cNvSpPr/>
            <p:nvPr/>
          </p:nvSpPr>
          <p:spPr>
            <a:xfrm rot="17700000">
              <a:off x="346940" y="3701116"/>
              <a:ext cx="2156847" cy="795481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0" tIns="0" rIns="60960" bIns="0" numCol="1" spcCol="1270" anchor="ctr" anchorCtr="0">
              <a:noAutofit/>
            </a:bodyPr>
            <a:lstStyle/>
            <a:p>
              <a:pPr lvl="0" algn="r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tr-TR" sz="2400" b="1" kern="1200" dirty="0" err="1" smtClean="0"/>
                <a:t>Enzymatic</a:t>
              </a:r>
              <a:r>
                <a:rPr lang="tr-TR" sz="2400" b="1" kern="1200" dirty="0" smtClean="0"/>
                <a:t> </a:t>
              </a:r>
              <a:r>
                <a:rPr lang="tr-TR" sz="2400" b="1" kern="1200" dirty="0" err="1" smtClean="0"/>
                <a:t>reactions</a:t>
              </a:r>
              <a:endParaRPr lang="tr-TR" sz="2400" b="1" kern="1200" dirty="0"/>
            </a:p>
          </p:txBody>
        </p:sp>
      </p:grpSp>
      <p:sp>
        <p:nvSpPr>
          <p:cNvPr id="17" name="16 Dikdörtgen"/>
          <p:cNvSpPr/>
          <p:nvPr/>
        </p:nvSpPr>
        <p:spPr>
          <a:xfrm rot="17700000">
            <a:off x="2181877" y="3213736"/>
            <a:ext cx="1649819" cy="795481"/>
          </a:xfrm>
          <a:prstGeom prst="rect">
            <a:avLst/>
          </a:prstGeom>
        </p:spPr>
        <p:style>
          <a:lnRef idx="1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18" name="17 Oval"/>
          <p:cNvSpPr/>
          <p:nvPr/>
        </p:nvSpPr>
        <p:spPr>
          <a:xfrm>
            <a:off x="3361153" y="4321263"/>
            <a:ext cx="796355" cy="796355"/>
          </a:xfrm>
          <a:prstGeom prst="ellipse">
            <a:avLst/>
          </a:prstGeom>
          <a:scene3d>
            <a:camera prst="orthographicFront">
              <a:rot lat="0" lon="0" rev="0"/>
            </a:camera>
            <a:lightRig rig="contrasting" dir="t">
              <a:rot lat="0" lon="0" rev="1200000"/>
            </a:lightRig>
          </a:scene3d>
          <a:sp3d contourW="19050" prstMaterial="metal">
            <a:bevelT w="88900" h="203200"/>
            <a:bevelB w="165100" h="254000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3">
              <a:hueOff val="0"/>
              <a:satOff val="0"/>
              <a:lumOff val="0"/>
              <a:alphaOff val="0"/>
            </a:schemeClr>
          </a:fillRef>
          <a:effectRef idx="2">
            <a:schemeClr val="accent3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grpSp>
        <p:nvGrpSpPr>
          <p:cNvPr id="19" name="18 Grup"/>
          <p:cNvGrpSpPr/>
          <p:nvPr/>
        </p:nvGrpSpPr>
        <p:grpSpPr>
          <a:xfrm>
            <a:off x="2409689" y="4985143"/>
            <a:ext cx="873749" cy="2020216"/>
            <a:chOff x="1968290" y="3026834"/>
            <a:chExt cx="873749" cy="2020216"/>
          </a:xfrm>
        </p:grpSpPr>
        <p:sp>
          <p:nvSpPr>
            <p:cNvPr id="20" name="19 Dikdörtgen"/>
            <p:cNvSpPr/>
            <p:nvPr/>
          </p:nvSpPr>
          <p:spPr>
            <a:xfrm rot="17700000">
              <a:off x="1619389" y="3471356"/>
              <a:ext cx="1649819" cy="795481"/>
            </a:xfrm>
            <a:prstGeom prst="rect">
              <a:avLst/>
            </a:prstGeom>
          </p:spPr>
          <p:style>
            <a:lnRef idx="1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21" name="20 Dikdörtgen"/>
            <p:cNvSpPr/>
            <p:nvPr/>
          </p:nvSpPr>
          <p:spPr>
            <a:xfrm rot="17700000">
              <a:off x="1355923" y="3639201"/>
              <a:ext cx="2020216" cy="795481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0" tIns="0" rIns="60960" bIns="0" numCol="1" spcCol="1270" anchor="ctr" anchorCtr="0">
              <a:noAutofit/>
            </a:bodyPr>
            <a:lstStyle/>
            <a:p>
              <a:pPr lvl="0" algn="r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tr-TR" sz="2400" b="1" kern="1200" dirty="0"/>
            </a:p>
          </p:txBody>
        </p:sp>
      </p:grpSp>
      <p:sp>
        <p:nvSpPr>
          <p:cNvPr id="22" name="21 Dikdörtgen"/>
          <p:cNvSpPr/>
          <p:nvPr/>
        </p:nvSpPr>
        <p:spPr>
          <a:xfrm rot="17700000">
            <a:off x="3093673" y="3213736"/>
            <a:ext cx="1649819" cy="795481"/>
          </a:xfrm>
          <a:prstGeom prst="rect">
            <a:avLst/>
          </a:prstGeom>
        </p:spPr>
        <p:style>
          <a:lnRef idx="1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23" name="22 Halka"/>
          <p:cNvSpPr/>
          <p:nvPr/>
        </p:nvSpPr>
        <p:spPr>
          <a:xfrm>
            <a:off x="4273071" y="3952333"/>
            <a:ext cx="1534216" cy="1534216"/>
          </a:xfrm>
          <a:prstGeom prst="donut">
            <a:avLst>
              <a:gd name="adj" fmla="val 20000"/>
            </a:avLst>
          </a:prstGeom>
          <a:scene3d>
            <a:camera prst="orthographicFront">
              <a:rot lat="0" lon="0" rev="0"/>
            </a:camera>
            <a:lightRig rig="contrasting" dir="t">
              <a:rot lat="0" lon="0" rev="1200000"/>
            </a:lightRig>
          </a:scene3d>
          <a:sp3d contourW="19050" prstMaterial="metal">
            <a:bevelT w="88900" h="203200"/>
            <a:bevelB w="165100" h="254000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1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grpSp>
        <p:nvGrpSpPr>
          <p:cNvPr id="24" name="23 Grup"/>
          <p:cNvGrpSpPr/>
          <p:nvPr/>
        </p:nvGrpSpPr>
        <p:grpSpPr>
          <a:xfrm>
            <a:off x="5307699" y="2207594"/>
            <a:ext cx="919124" cy="1907202"/>
            <a:chOff x="4509110" y="249285"/>
            <a:chExt cx="919124" cy="1907202"/>
          </a:xfrm>
        </p:grpSpPr>
        <p:sp>
          <p:nvSpPr>
            <p:cNvPr id="25" name="24 Dikdörtgen"/>
            <p:cNvSpPr/>
            <p:nvPr/>
          </p:nvSpPr>
          <p:spPr>
            <a:xfrm rot="17700000">
              <a:off x="4015071" y="743324"/>
              <a:ext cx="1907202" cy="919124"/>
            </a:xfrm>
            <a:prstGeom prst="rect">
              <a:avLst/>
            </a:prstGeom>
          </p:spPr>
          <p:style>
            <a:lnRef idx="1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26" name="25 Dikdörtgen"/>
            <p:cNvSpPr/>
            <p:nvPr/>
          </p:nvSpPr>
          <p:spPr>
            <a:xfrm rot="17700000">
              <a:off x="4015071" y="743324"/>
              <a:ext cx="1907202" cy="919124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60960" tIns="0" rIns="0" bIns="0" numCol="1" spcCol="1270" anchor="ctr" anchorCtr="0">
              <a:noAutofit/>
            </a:bodyPr>
            <a:lstStyle/>
            <a:p>
              <a:pPr lvl="0" algn="l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tr-TR" sz="2400" b="1" kern="1200" dirty="0" err="1" smtClean="0"/>
                <a:t>Denaturation</a:t>
              </a:r>
              <a:r>
                <a:rPr lang="tr-TR" sz="2400" b="1" kern="1200" dirty="0" smtClean="0"/>
                <a:t> </a:t>
              </a:r>
              <a:r>
                <a:rPr lang="tr-TR" sz="2400" b="1" kern="1200" dirty="0" err="1" smtClean="0"/>
                <a:t>and</a:t>
              </a:r>
              <a:r>
                <a:rPr lang="tr-TR" sz="2400" b="1" kern="1200" dirty="0" smtClean="0"/>
                <a:t> </a:t>
              </a:r>
              <a:r>
                <a:rPr lang="tr-TR" sz="2400" b="1" kern="1200" dirty="0" err="1" smtClean="0"/>
                <a:t>coagulation</a:t>
              </a:r>
              <a:endParaRPr lang="tr-TR" sz="2400" b="1" kern="1200" dirty="0"/>
            </a:p>
          </p:txBody>
        </p:sp>
      </p:grpSp>
      <p:sp>
        <p:nvSpPr>
          <p:cNvPr id="27" name="26 Oval"/>
          <p:cNvSpPr/>
          <p:nvPr/>
        </p:nvSpPr>
        <p:spPr>
          <a:xfrm>
            <a:off x="5922850" y="4321263"/>
            <a:ext cx="796355" cy="796355"/>
          </a:xfrm>
          <a:prstGeom prst="ellipse">
            <a:avLst/>
          </a:prstGeom>
          <a:scene3d>
            <a:camera prst="orthographicFront">
              <a:rot lat="0" lon="0" rev="0"/>
            </a:camera>
            <a:lightRig rig="contrasting" dir="t">
              <a:rot lat="0" lon="0" rev="1200000"/>
            </a:lightRig>
          </a:scene3d>
          <a:sp3d contourW="19050" prstMaterial="metal">
            <a:bevelT w="88900" h="203200"/>
            <a:bevelB w="165100" h="254000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4">
              <a:hueOff val="0"/>
              <a:satOff val="0"/>
              <a:lumOff val="0"/>
              <a:alphaOff val="0"/>
            </a:schemeClr>
          </a:fillRef>
          <a:effectRef idx="2">
            <a:schemeClr val="accent4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grpSp>
        <p:nvGrpSpPr>
          <p:cNvPr id="28" name="27 Grup"/>
          <p:cNvGrpSpPr/>
          <p:nvPr/>
        </p:nvGrpSpPr>
        <p:grpSpPr>
          <a:xfrm>
            <a:off x="5282053" y="4974829"/>
            <a:ext cx="920273" cy="2240385"/>
            <a:chOff x="4483464" y="3016520"/>
            <a:chExt cx="920273" cy="2240385"/>
          </a:xfrm>
        </p:grpSpPr>
        <p:sp>
          <p:nvSpPr>
            <p:cNvPr id="29" name="28 Dikdörtgen"/>
            <p:cNvSpPr/>
            <p:nvPr/>
          </p:nvSpPr>
          <p:spPr>
            <a:xfrm rot="17700000">
              <a:off x="4181087" y="3471356"/>
              <a:ext cx="1649819" cy="795481"/>
            </a:xfrm>
            <a:prstGeom prst="rect">
              <a:avLst/>
            </a:prstGeom>
          </p:spPr>
          <p:style>
            <a:lnRef idx="1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30" name="29 Dikdörtgen"/>
            <p:cNvSpPr/>
            <p:nvPr/>
          </p:nvSpPr>
          <p:spPr>
            <a:xfrm rot="17700000">
              <a:off x="3761012" y="3738972"/>
              <a:ext cx="2240385" cy="795481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0" tIns="0" rIns="60960" bIns="0" numCol="1" spcCol="1270" anchor="ctr" anchorCtr="0">
              <a:noAutofit/>
            </a:bodyPr>
            <a:lstStyle/>
            <a:p>
              <a:pPr lvl="0" algn="r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tr-TR" sz="2400" b="1" kern="1200" dirty="0" err="1" smtClean="0"/>
                <a:t>Maillard</a:t>
              </a:r>
              <a:r>
                <a:rPr lang="tr-TR" sz="2400" b="1" kern="1200" dirty="0" smtClean="0"/>
                <a:t>  </a:t>
              </a:r>
              <a:r>
                <a:rPr lang="tr-TR" sz="2400" b="1" kern="1200" dirty="0" err="1" smtClean="0"/>
                <a:t>reactions</a:t>
              </a:r>
              <a:endParaRPr lang="tr-TR" sz="2400" b="1" kern="1200" dirty="0"/>
            </a:p>
          </p:txBody>
        </p:sp>
      </p:grpSp>
      <p:sp>
        <p:nvSpPr>
          <p:cNvPr id="31" name="30 Dikdörtgen"/>
          <p:cNvSpPr/>
          <p:nvPr/>
        </p:nvSpPr>
        <p:spPr>
          <a:xfrm rot="17700000">
            <a:off x="5655371" y="3213736"/>
            <a:ext cx="1649819" cy="795481"/>
          </a:xfrm>
          <a:prstGeom prst="rect">
            <a:avLst/>
          </a:prstGeom>
        </p:spPr>
        <p:style>
          <a:lnRef idx="1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32" name="31 Oval"/>
          <p:cNvSpPr/>
          <p:nvPr/>
        </p:nvSpPr>
        <p:spPr>
          <a:xfrm>
            <a:off x="6834646" y="4321263"/>
            <a:ext cx="796355" cy="796355"/>
          </a:xfrm>
          <a:prstGeom prst="ellipse">
            <a:avLst/>
          </a:prstGeom>
          <a:scene3d>
            <a:camera prst="orthographicFront">
              <a:rot lat="0" lon="0" rev="0"/>
            </a:camera>
            <a:lightRig rig="contrasting" dir="t">
              <a:rot lat="0" lon="0" rev="1200000"/>
            </a:lightRig>
          </a:scene3d>
          <a:sp3d contourW="19050" prstMaterial="metal">
            <a:bevelT w="88900" h="203200"/>
            <a:bevelB w="165100" h="254000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5">
              <a:hueOff val="0"/>
              <a:satOff val="0"/>
              <a:lumOff val="0"/>
              <a:alphaOff val="0"/>
            </a:schemeClr>
          </a:fillRef>
          <a:effectRef idx="2">
            <a:schemeClr val="accent5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grpSp>
        <p:nvGrpSpPr>
          <p:cNvPr id="33" name="32 Grup"/>
          <p:cNvGrpSpPr/>
          <p:nvPr/>
        </p:nvGrpSpPr>
        <p:grpSpPr>
          <a:xfrm>
            <a:off x="5961451" y="5002496"/>
            <a:ext cx="795481" cy="1649819"/>
            <a:chOff x="5520052" y="3044187"/>
            <a:chExt cx="795481" cy="1649819"/>
          </a:xfrm>
        </p:grpSpPr>
        <p:sp>
          <p:nvSpPr>
            <p:cNvPr id="34" name="33 Dikdörtgen"/>
            <p:cNvSpPr/>
            <p:nvPr/>
          </p:nvSpPr>
          <p:spPr>
            <a:xfrm rot="17700000">
              <a:off x="5092883" y="3471356"/>
              <a:ext cx="1649819" cy="795481"/>
            </a:xfrm>
            <a:prstGeom prst="rect">
              <a:avLst/>
            </a:prstGeom>
          </p:spPr>
          <p:style>
            <a:lnRef idx="1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35" name="34 Dikdörtgen"/>
            <p:cNvSpPr/>
            <p:nvPr/>
          </p:nvSpPr>
          <p:spPr>
            <a:xfrm rot="17700000">
              <a:off x="5092883" y="3471356"/>
              <a:ext cx="1649819" cy="795481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0" tIns="0" rIns="60960" bIns="0" numCol="1" spcCol="1270" anchor="ctr" anchorCtr="0">
              <a:noAutofit/>
            </a:bodyPr>
            <a:lstStyle/>
            <a:p>
              <a:pPr lvl="0" algn="r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tr-TR" sz="2400" b="1" kern="1200" dirty="0"/>
            </a:p>
          </p:txBody>
        </p:sp>
      </p:grpSp>
      <p:sp>
        <p:nvSpPr>
          <p:cNvPr id="36" name="35 Dikdörtgen"/>
          <p:cNvSpPr/>
          <p:nvPr/>
        </p:nvSpPr>
        <p:spPr>
          <a:xfrm rot="17700000">
            <a:off x="6567167" y="3213736"/>
            <a:ext cx="1649819" cy="795481"/>
          </a:xfrm>
          <a:prstGeom prst="rect">
            <a:avLst/>
          </a:prstGeom>
        </p:spPr>
        <p:style>
          <a:lnRef idx="1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grpSp>
        <p:nvGrpSpPr>
          <p:cNvPr id="38" name="37 Grup"/>
          <p:cNvGrpSpPr/>
          <p:nvPr/>
        </p:nvGrpSpPr>
        <p:grpSpPr>
          <a:xfrm>
            <a:off x="6873247" y="5002496"/>
            <a:ext cx="795481" cy="1649819"/>
            <a:chOff x="6431848" y="3044187"/>
            <a:chExt cx="795481" cy="1649819"/>
          </a:xfrm>
        </p:grpSpPr>
        <p:sp>
          <p:nvSpPr>
            <p:cNvPr id="39" name="38 Dikdörtgen"/>
            <p:cNvSpPr/>
            <p:nvPr/>
          </p:nvSpPr>
          <p:spPr>
            <a:xfrm rot="17700000">
              <a:off x="6004679" y="3471356"/>
              <a:ext cx="1649819" cy="795481"/>
            </a:xfrm>
            <a:prstGeom prst="rect">
              <a:avLst/>
            </a:prstGeom>
          </p:spPr>
          <p:style>
            <a:lnRef idx="1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40" name="39 Dikdörtgen"/>
            <p:cNvSpPr/>
            <p:nvPr/>
          </p:nvSpPr>
          <p:spPr>
            <a:xfrm rot="17700000">
              <a:off x="6004679" y="3471356"/>
              <a:ext cx="1649819" cy="795481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0" tIns="0" rIns="60960" bIns="0" numCol="1" spcCol="1270" anchor="ctr" anchorCtr="0">
              <a:noAutofit/>
            </a:bodyPr>
            <a:lstStyle/>
            <a:p>
              <a:pPr lvl="0" algn="r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tr-TR" sz="2400" b="1" kern="1200" dirty="0"/>
            </a:p>
          </p:txBody>
        </p:sp>
      </p:grpSp>
      <p:sp>
        <p:nvSpPr>
          <p:cNvPr id="41" name="40 Dikdörtgen"/>
          <p:cNvSpPr/>
          <p:nvPr/>
        </p:nvSpPr>
        <p:spPr>
          <a:xfrm rot="17700000">
            <a:off x="7478963" y="3213736"/>
            <a:ext cx="1649819" cy="795481"/>
          </a:xfrm>
          <a:prstGeom prst="rect">
            <a:avLst/>
          </a:prstGeom>
        </p:spPr>
        <p:style>
          <a:lnRef idx="1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grpSp>
        <p:nvGrpSpPr>
          <p:cNvPr id="42" name="41 Grup"/>
          <p:cNvGrpSpPr/>
          <p:nvPr/>
        </p:nvGrpSpPr>
        <p:grpSpPr>
          <a:xfrm>
            <a:off x="1834205" y="2164740"/>
            <a:ext cx="919124" cy="1907202"/>
            <a:chOff x="1035616" y="249285"/>
            <a:chExt cx="919124" cy="1907202"/>
          </a:xfrm>
        </p:grpSpPr>
        <p:sp>
          <p:nvSpPr>
            <p:cNvPr id="43" name="42 Dikdörtgen"/>
            <p:cNvSpPr/>
            <p:nvPr/>
          </p:nvSpPr>
          <p:spPr>
            <a:xfrm rot="17700000">
              <a:off x="541577" y="743324"/>
              <a:ext cx="1907202" cy="919124"/>
            </a:xfrm>
            <a:prstGeom prst="rect">
              <a:avLst/>
            </a:prstGeom>
          </p:spPr>
          <p:style>
            <a:lnRef idx="1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44" name="43 Dikdörtgen"/>
            <p:cNvSpPr/>
            <p:nvPr/>
          </p:nvSpPr>
          <p:spPr>
            <a:xfrm rot="17700000">
              <a:off x="541577" y="743324"/>
              <a:ext cx="1907202" cy="919124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60960" tIns="0" rIns="0" bIns="0" numCol="1" spcCol="1270" anchor="ctr" anchorCtr="0">
              <a:noAutofit/>
            </a:bodyPr>
            <a:lstStyle/>
            <a:p>
              <a:pPr lvl="0" algn="l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tr-TR" sz="2400" b="1" kern="1200" dirty="0" err="1" smtClean="0"/>
                <a:t>Hydration</a:t>
              </a:r>
              <a:endParaRPr lang="tr-TR" sz="2400" b="1" kern="1200" dirty="0"/>
            </a:p>
          </p:txBody>
        </p:sp>
      </p:grpSp>
      <p:grpSp>
        <p:nvGrpSpPr>
          <p:cNvPr id="45" name="44 Grup"/>
          <p:cNvGrpSpPr/>
          <p:nvPr/>
        </p:nvGrpSpPr>
        <p:grpSpPr>
          <a:xfrm>
            <a:off x="7134105" y="2922189"/>
            <a:ext cx="795481" cy="1649819"/>
            <a:chOff x="5520052" y="3044187"/>
            <a:chExt cx="795481" cy="1649819"/>
          </a:xfrm>
        </p:grpSpPr>
        <p:sp>
          <p:nvSpPr>
            <p:cNvPr id="46" name="45 Dikdörtgen"/>
            <p:cNvSpPr/>
            <p:nvPr/>
          </p:nvSpPr>
          <p:spPr>
            <a:xfrm rot="17700000">
              <a:off x="5092883" y="3471356"/>
              <a:ext cx="1649819" cy="795481"/>
            </a:xfrm>
            <a:prstGeom prst="rect">
              <a:avLst/>
            </a:prstGeom>
          </p:spPr>
          <p:style>
            <a:lnRef idx="1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47" name="46 Dikdörtgen"/>
            <p:cNvSpPr/>
            <p:nvPr/>
          </p:nvSpPr>
          <p:spPr>
            <a:xfrm rot="17700000">
              <a:off x="5092883" y="3471356"/>
              <a:ext cx="1649819" cy="795481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0" tIns="0" rIns="60960" bIns="0" numCol="1" spcCol="1270" anchor="ctr" anchorCtr="0">
              <a:noAutofit/>
            </a:bodyPr>
            <a:lstStyle/>
            <a:p>
              <a:pPr lvl="0" algn="r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tr-TR" sz="2400" b="1" kern="1200" dirty="0" err="1" smtClean="0"/>
                <a:t>Enzymatic</a:t>
              </a:r>
              <a:r>
                <a:rPr lang="tr-TR" sz="2400" b="1" kern="1200" dirty="0" smtClean="0"/>
                <a:t> </a:t>
              </a:r>
              <a:r>
                <a:rPr lang="tr-TR" sz="2400" b="1" kern="1200" dirty="0" err="1" smtClean="0"/>
                <a:t>browning</a:t>
              </a:r>
              <a:r>
                <a:rPr lang="tr-TR" sz="2400" b="1" kern="1200" dirty="0" smtClean="0"/>
                <a:t> </a:t>
              </a:r>
              <a:r>
                <a:rPr lang="tr-TR" sz="2400" b="1" kern="1200" dirty="0" err="1" smtClean="0"/>
                <a:t>reactions</a:t>
              </a:r>
              <a:endParaRPr lang="tr-TR" sz="2400" b="1" kern="1200" dirty="0"/>
            </a:p>
          </p:txBody>
        </p:sp>
      </p:grpSp>
    </p:spTree>
    <p:extLst>
      <p:ext uri="{BB962C8B-B14F-4D97-AF65-F5344CB8AC3E}">
        <p14:creationId xmlns:p14="http://schemas.microsoft.com/office/powerpoint/2010/main" val="18103477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AAAD68-A5AC-4C7D-BF09-ED07CE139ACE}" type="datetime1">
              <a:rPr lang="tr-TR" smtClean="0"/>
              <a:pPr/>
              <a:t>28.03.2019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dirty="0" smtClean="0"/>
              <a:t>FDE 101-BCFE</a:t>
            </a:r>
            <a:endParaRPr lang="tr-TR" dirty="0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8818866D-0444-4E98-9157-10C2F682FBB5}" type="slidenum">
              <a:rPr lang="tr-TR" smtClean="0"/>
              <a:pPr/>
              <a:t>9</a:t>
            </a:fld>
            <a:endParaRPr lang="tr-TR"/>
          </a:p>
        </p:txBody>
      </p:sp>
      <p:sp>
        <p:nvSpPr>
          <p:cNvPr id="7" name="6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4800" b="1" dirty="0" err="1" smtClean="0"/>
              <a:t>Denaturation</a:t>
            </a:r>
            <a:r>
              <a:rPr lang="tr-TR" sz="4800" b="1" dirty="0" smtClean="0"/>
              <a:t> </a:t>
            </a:r>
            <a:r>
              <a:rPr lang="tr-TR" sz="4800" b="1" dirty="0" err="1" smtClean="0"/>
              <a:t>and</a:t>
            </a:r>
            <a:r>
              <a:rPr lang="tr-TR" sz="4800" b="1" dirty="0" smtClean="0"/>
              <a:t> </a:t>
            </a:r>
            <a:r>
              <a:rPr lang="tr-TR" sz="4800" b="1" dirty="0" err="1" smtClean="0"/>
              <a:t>coagulation</a:t>
            </a:r>
            <a:endParaRPr lang="tr-TR" sz="4800" b="1" dirty="0"/>
          </a:p>
        </p:txBody>
      </p:sp>
      <p:sp>
        <p:nvSpPr>
          <p:cNvPr id="8" name="7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tr-TR" b="1" i="1" u="sng" dirty="0" err="1" smtClean="0">
                <a:solidFill>
                  <a:srgbClr val="0000FF"/>
                </a:solidFill>
              </a:rPr>
              <a:t>Denaturation</a:t>
            </a:r>
            <a:r>
              <a:rPr lang="tr-TR" dirty="0" smtClean="0"/>
              <a:t> is </a:t>
            </a:r>
            <a:r>
              <a:rPr lang="tr-TR" dirty="0" err="1" smtClean="0"/>
              <a:t>defined</a:t>
            </a:r>
            <a:r>
              <a:rPr lang="tr-TR" dirty="0" smtClean="0"/>
              <a:t> as </a:t>
            </a:r>
            <a:r>
              <a:rPr lang="tr-TR" dirty="0" err="1" smtClean="0"/>
              <a:t>distruption</a:t>
            </a:r>
            <a:r>
              <a:rPr lang="tr-TR" dirty="0" smtClean="0"/>
              <a:t> of protein </a:t>
            </a:r>
            <a:r>
              <a:rPr lang="tr-TR" dirty="0" err="1" smtClean="0"/>
              <a:t>structure</a:t>
            </a:r>
            <a:r>
              <a:rPr lang="tr-TR" dirty="0" smtClean="0"/>
              <a:t>, </a:t>
            </a:r>
            <a:r>
              <a:rPr lang="tr-TR" dirty="0" err="1" smtClean="0"/>
              <a:t>which</a:t>
            </a:r>
            <a:r>
              <a:rPr lang="tr-TR" dirty="0" smtClean="0"/>
              <a:t> </a:t>
            </a:r>
            <a:r>
              <a:rPr lang="tr-TR" dirty="0" err="1" smtClean="0"/>
              <a:t>results</a:t>
            </a:r>
            <a:r>
              <a:rPr lang="tr-TR" dirty="0" smtClean="0"/>
              <a:t> in </a:t>
            </a:r>
            <a:r>
              <a:rPr lang="tr-TR" dirty="0" err="1" smtClean="0"/>
              <a:t>partial</a:t>
            </a:r>
            <a:r>
              <a:rPr lang="tr-TR" dirty="0" smtClean="0"/>
              <a:t> </a:t>
            </a:r>
            <a:r>
              <a:rPr lang="tr-TR" dirty="0" err="1" smtClean="0"/>
              <a:t>or</a:t>
            </a:r>
            <a:r>
              <a:rPr lang="tr-TR" dirty="0" smtClean="0"/>
              <a:t> </a:t>
            </a:r>
            <a:r>
              <a:rPr lang="tr-TR" dirty="0" err="1" smtClean="0"/>
              <a:t>complete</a:t>
            </a:r>
            <a:r>
              <a:rPr lang="tr-TR" dirty="0" smtClean="0"/>
              <a:t> </a:t>
            </a:r>
            <a:r>
              <a:rPr lang="tr-TR" dirty="0" err="1" smtClean="0"/>
              <a:t>loss</a:t>
            </a:r>
            <a:r>
              <a:rPr lang="tr-TR" dirty="0" smtClean="0"/>
              <a:t> of </a:t>
            </a:r>
            <a:r>
              <a:rPr lang="tr-TR" dirty="0" err="1" smtClean="0"/>
              <a:t>function</a:t>
            </a:r>
            <a:endParaRPr lang="tr-TR" dirty="0" smtClean="0"/>
          </a:p>
          <a:p>
            <a:endParaRPr lang="tr-TR" dirty="0" smtClean="0"/>
          </a:p>
          <a:p>
            <a:r>
              <a:rPr lang="tr-TR" b="1" i="1" u="sng" dirty="0" err="1" smtClean="0">
                <a:solidFill>
                  <a:srgbClr val="C00000"/>
                </a:solidFill>
              </a:rPr>
              <a:t>Coagulation</a:t>
            </a:r>
            <a:r>
              <a:rPr lang="tr-TR" i="1" dirty="0" smtClean="0"/>
              <a:t> </a:t>
            </a:r>
            <a:r>
              <a:rPr lang="tr-TR" dirty="0" smtClean="0"/>
              <a:t>is </a:t>
            </a:r>
            <a:r>
              <a:rPr lang="tr-TR" dirty="0" err="1" smtClean="0"/>
              <a:t>described</a:t>
            </a:r>
            <a:r>
              <a:rPr lang="tr-TR" dirty="0" smtClean="0"/>
              <a:t> as </a:t>
            </a:r>
            <a:r>
              <a:rPr lang="tr-TR" dirty="0" err="1" smtClean="0"/>
              <a:t>precipitation</a:t>
            </a:r>
            <a:r>
              <a:rPr lang="tr-TR" dirty="0" smtClean="0"/>
              <a:t> of protein in a </a:t>
            </a:r>
            <a:r>
              <a:rPr lang="tr-TR" dirty="0" err="1" smtClean="0"/>
              <a:t>liquid</a:t>
            </a:r>
            <a:r>
              <a:rPr lang="tr-TR" dirty="0" smtClean="0"/>
              <a:t> in </a:t>
            </a:r>
            <a:r>
              <a:rPr lang="tr-TR" dirty="0" err="1" smtClean="0"/>
              <a:t>the</a:t>
            </a:r>
            <a:r>
              <a:rPr lang="tr-TR" dirty="0" smtClean="0"/>
              <a:t> form of </a:t>
            </a:r>
            <a:r>
              <a:rPr lang="tr-TR" dirty="0" err="1" smtClean="0"/>
              <a:t>semisolid</a:t>
            </a:r>
            <a:r>
              <a:rPr lang="tr-TR" dirty="0" smtClean="0"/>
              <a:t> </a:t>
            </a:r>
            <a:r>
              <a:rPr lang="tr-TR" dirty="0" err="1" smtClean="0"/>
              <a:t>compound</a:t>
            </a:r>
            <a:endParaRPr lang="tr-TR" dirty="0" smtClean="0"/>
          </a:p>
          <a:p>
            <a:endParaRPr lang="tr-TR" dirty="0" smtClean="0"/>
          </a:p>
          <a:p>
            <a:r>
              <a:rPr lang="tr-TR" dirty="0" err="1" smtClean="0"/>
              <a:t>These</a:t>
            </a:r>
            <a:r>
              <a:rPr lang="tr-TR" dirty="0" smtClean="0"/>
              <a:t> </a:t>
            </a:r>
            <a:r>
              <a:rPr lang="tr-TR" dirty="0" err="1" smtClean="0"/>
              <a:t>processes</a:t>
            </a:r>
            <a:r>
              <a:rPr lang="tr-TR" dirty="0" smtClean="0"/>
              <a:t> </a:t>
            </a:r>
            <a:r>
              <a:rPr lang="tr-TR" dirty="0" err="1" smtClean="0"/>
              <a:t>are</a:t>
            </a:r>
            <a:r>
              <a:rPr lang="tr-TR" dirty="0" smtClean="0"/>
              <a:t> </a:t>
            </a:r>
            <a:r>
              <a:rPr lang="tr-TR" dirty="0" err="1" smtClean="0"/>
              <a:t>usually</a:t>
            </a:r>
            <a:r>
              <a:rPr lang="tr-TR" dirty="0" smtClean="0"/>
              <a:t> </a:t>
            </a:r>
            <a:r>
              <a:rPr lang="tr-TR" dirty="0" err="1" smtClean="0"/>
              <a:t>considered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be </a:t>
            </a:r>
            <a:r>
              <a:rPr lang="tr-TR" b="1" dirty="0" err="1" smtClean="0"/>
              <a:t>irreversible</a:t>
            </a:r>
            <a:r>
              <a:rPr lang="tr-TR" b="1" dirty="0" smtClean="0"/>
              <a:t>. </a:t>
            </a:r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val="18103477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talama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rtalama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Ortalama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1682</TotalTime>
  <Words>568</Words>
  <Application>Microsoft Office PowerPoint</Application>
  <PresentationFormat>Ekran Gösterisi (4:3)</PresentationFormat>
  <Paragraphs>110</Paragraphs>
  <Slides>11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17" baseType="lpstr">
      <vt:lpstr>Arial</vt:lpstr>
      <vt:lpstr>Calibri</vt:lpstr>
      <vt:lpstr>Tw Cen MT</vt:lpstr>
      <vt:lpstr>Wingdings</vt:lpstr>
      <vt:lpstr>Wingdings 2</vt:lpstr>
      <vt:lpstr>Ortalama</vt:lpstr>
      <vt:lpstr>The importance of proteins</vt:lpstr>
      <vt:lpstr>Protein content of some foods</vt:lpstr>
      <vt:lpstr>Amino acids</vt:lpstr>
      <vt:lpstr>Amino acid structure</vt:lpstr>
      <vt:lpstr>Protein structure</vt:lpstr>
      <vt:lpstr>Peptide bond</vt:lpstr>
      <vt:lpstr>Classification of proteins</vt:lpstr>
      <vt:lpstr>Functions of proteins</vt:lpstr>
      <vt:lpstr>Denaturation and coagulation</vt:lpstr>
      <vt:lpstr>Browning reactions</vt:lpstr>
      <vt:lpstr>References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Eda</dc:creator>
  <cp:lastModifiedBy>Windows Kullanıcısı</cp:lastModifiedBy>
  <cp:revision>176</cp:revision>
  <dcterms:created xsi:type="dcterms:W3CDTF">2018-10-20T17:50:55Z</dcterms:created>
  <dcterms:modified xsi:type="dcterms:W3CDTF">2019-03-28T07:20:17Z</dcterms:modified>
</cp:coreProperties>
</file>