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329" r:id="rId2"/>
    <p:sldId id="363" r:id="rId3"/>
    <p:sldId id="328" r:id="rId4"/>
    <p:sldId id="335" r:id="rId5"/>
    <p:sldId id="359" r:id="rId6"/>
    <p:sldId id="360" r:id="rId7"/>
    <p:sldId id="364" r:id="rId8"/>
    <p:sldId id="339" r:id="rId9"/>
    <p:sldId id="341" r:id="rId10"/>
    <p:sldId id="349" r:id="rId11"/>
    <p:sldId id="35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70A3-AEBD-49E4-A0EF-DA6FDF51EF9B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0533-1468-4C06-BACB-8154C33472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1EB518-EF5B-4B87-A362-625AB425B9E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EDB5-6357-437B-9911-7BDCACAE408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2F7CFF-9664-4F42-95CE-A7618475902A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A34F3-AE79-4CDF-97E3-83A30374082B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466E-C655-4C42-B45A-77B07516858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519-34B3-4B39-B214-D5F46BA3AEE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8809-AB05-4415-A5E0-47ED8814C6A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773CFC-CB32-4B7C-8FCC-B768CC5191E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5853C5-F267-4E89-BDA1-8FF476A6FF0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The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importance</a:t>
            </a:r>
            <a:r>
              <a:rPr lang="tr-TR" sz="4800" b="1" dirty="0" smtClean="0"/>
              <a:t> of </a:t>
            </a:r>
            <a:r>
              <a:rPr lang="tr-TR" sz="4800" b="1" dirty="0" err="1" smtClean="0"/>
              <a:t>proteins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r>
              <a:rPr lang="tr-TR" dirty="0" smtClean="0"/>
              <a:t> of </a:t>
            </a:r>
            <a:r>
              <a:rPr lang="tr-TR" dirty="0" err="1" smtClean="0"/>
              <a:t>food</a:t>
            </a:r>
            <a:r>
              <a:rPr lang="tr-TR" dirty="0" smtClean="0"/>
              <a:t> since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significant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contribution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sensory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properties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of </a:t>
            </a:r>
            <a:r>
              <a:rPr lang="tr-TR" dirty="0" err="1" smtClean="0"/>
              <a:t>foods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high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nutritive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value</a:t>
            </a:r>
            <a:endParaRPr lang="tr-TR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participate</a:t>
            </a:r>
            <a:r>
              <a:rPr lang="tr-TR" b="1" dirty="0" smtClean="0">
                <a:solidFill>
                  <a:srgbClr val="00B050"/>
                </a:solidFill>
              </a:rPr>
              <a:t> in </a:t>
            </a:r>
            <a:r>
              <a:rPr lang="tr-TR" b="1" dirty="0" err="1" smtClean="0">
                <a:solidFill>
                  <a:srgbClr val="00B050"/>
                </a:solidFill>
              </a:rPr>
              <a:t>tissue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building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dirty="0" smtClean="0"/>
              <a:t>in </a:t>
            </a:r>
            <a:r>
              <a:rPr lang="tr-TR" dirty="0" err="1" smtClean="0"/>
              <a:t>plants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muscles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a </a:t>
            </a:r>
            <a:r>
              <a:rPr lang="tr-TR" dirty="0" err="1" smtClean="0"/>
              <a:t>crucial</a:t>
            </a:r>
            <a:r>
              <a:rPr lang="tr-TR" dirty="0" smtClean="0"/>
              <a:t> role in </a:t>
            </a:r>
            <a:r>
              <a:rPr lang="tr-TR" dirty="0" err="1" smtClean="0"/>
              <a:t>human</a:t>
            </a:r>
            <a:r>
              <a:rPr lang="tr-TR" dirty="0" smtClean="0"/>
              <a:t> body as </a:t>
            </a:r>
            <a:r>
              <a:rPr lang="tr-TR" b="1" dirty="0" err="1" smtClean="0"/>
              <a:t>enzymes</a:t>
            </a:r>
            <a:r>
              <a:rPr lang="tr-TR" b="1" dirty="0" smtClean="0"/>
              <a:t>, </a:t>
            </a:r>
            <a:r>
              <a:rPr lang="tr-TR" b="1" dirty="0" err="1" smtClean="0"/>
              <a:t>hormones</a:t>
            </a:r>
            <a:r>
              <a:rPr lang="tr-TR" b="1" dirty="0" smtClean="0"/>
              <a:t>, transfer </a:t>
            </a:r>
            <a:r>
              <a:rPr lang="tr-TR" b="1" dirty="0" err="1" smtClean="0"/>
              <a:t>agents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antibodies</a:t>
            </a:r>
            <a:endParaRPr lang="tr-TR" b="1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Browning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reactions</a:t>
            </a:r>
            <a:endParaRPr lang="tr-TR" sz="4800" b="1" dirty="0"/>
          </a:p>
        </p:txBody>
      </p:sp>
      <p:sp>
        <p:nvSpPr>
          <p:cNvPr id="10" name="9 İçerik Yer Tutucusu"/>
          <p:cNvSpPr>
            <a:spLocks noGrp="1"/>
          </p:cNvSpPr>
          <p:nvPr>
            <p:ph sz="quarter" idx="2"/>
          </p:nvPr>
        </p:nvSpPr>
        <p:spPr>
          <a:xfrm>
            <a:off x="609600" y="2857496"/>
            <a:ext cx="3886200" cy="3581400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reaction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between</a:t>
            </a:r>
            <a:r>
              <a:rPr lang="tr-TR" b="1" dirty="0" smtClean="0">
                <a:solidFill>
                  <a:srgbClr val="0000FF"/>
                </a:solidFill>
              </a:rPr>
              <a:t> a </a:t>
            </a:r>
            <a:r>
              <a:rPr lang="tr-TR" b="1" dirty="0" err="1" smtClean="0">
                <a:solidFill>
                  <a:srgbClr val="0000FF"/>
                </a:solidFill>
              </a:rPr>
              <a:t>sugar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and</a:t>
            </a:r>
            <a:r>
              <a:rPr lang="tr-TR" b="1" dirty="0" smtClean="0">
                <a:solidFill>
                  <a:srgbClr val="0000FF"/>
                </a:solidFill>
              </a:rPr>
              <a:t> a protein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of </a:t>
            </a:r>
            <a:r>
              <a:rPr lang="tr-TR" dirty="0" err="1" smtClean="0"/>
              <a:t>brown</a:t>
            </a:r>
            <a:r>
              <a:rPr lang="tr-TR" dirty="0" smtClean="0"/>
              <a:t>-</a:t>
            </a:r>
            <a:r>
              <a:rPr lang="tr-TR" dirty="0" err="1" smtClean="0"/>
              <a:t>colored</a:t>
            </a:r>
            <a:r>
              <a:rPr lang="tr-TR" dirty="0" smtClean="0"/>
              <a:t> </a:t>
            </a:r>
            <a:r>
              <a:rPr lang="tr-TR" dirty="0" err="1" smtClean="0"/>
              <a:t>complexes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4"/>
          </p:nvPr>
        </p:nvSpPr>
        <p:spPr>
          <a:xfrm>
            <a:off x="4800600" y="2847996"/>
            <a:ext cx="3886200" cy="3581400"/>
          </a:xfrm>
        </p:spPr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reaction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an </a:t>
            </a:r>
            <a:r>
              <a:rPr lang="tr-TR" b="1" dirty="0" err="1" smtClean="0">
                <a:solidFill>
                  <a:srgbClr val="00B050"/>
                </a:solidFill>
              </a:rPr>
              <a:t>enzyme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acts</a:t>
            </a:r>
            <a:r>
              <a:rPr lang="tr-TR" b="1" dirty="0" smtClean="0">
                <a:solidFill>
                  <a:srgbClr val="00B050"/>
                </a:solidFill>
              </a:rPr>
              <a:t> on a </a:t>
            </a:r>
            <a:r>
              <a:rPr lang="tr-TR" b="1" dirty="0" err="1" smtClean="0">
                <a:solidFill>
                  <a:srgbClr val="00B050"/>
                </a:solidFill>
              </a:rPr>
              <a:t>phenolic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compound</a:t>
            </a:r>
            <a:r>
              <a:rPr lang="tr-TR" b="1" dirty="0" smtClean="0">
                <a:solidFill>
                  <a:srgbClr val="00B050"/>
                </a:solidFill>
              </a:rPr>
              <a:t> in </a:t>
            </a:r>
            <a:r>
              <a:rPr lang="tr-TR" b="1" dirty="0" err="1" smtClean="0">
                <a:solidFill>
                  <a:srgbClr val="00B050"/>
                </a:solidFill>
              </a:rPr>
              <a:t>the</a:t>
            </a:r>
            <a:r>
              <a:rPr lang="tr-TR" b="1" dirty="0" smtClean="0">
                <a:solidFill>
                  <a:srgbClr val="00B050"/>
                </a:solidFill>
              </a:rPr>
              <a:t> presence of </a:t>
            </a:r>
            <a:r>
              <a:rPr lang="tr-TR" b="1" dirty="0" err="1" smtClean="0">
                <a:solidFill>
                  <a:srgbClr val="00B050"/>
                </a:solidFill>
              </a:rPr>
              <a:t>oxygen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-</a:t>
            </a:r>
            <a:r>
              <a:rPr lang="tr-TR" dirty="0" err="1" smtClean="0"/>
              <a:t>colored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1104896"/>
          </a:xfrm>
        </p:spPr>
        <p:txBody>
          <a:bodyPr>
            <a:noAutofit/>
          </a:bodyPr>
          <a:lstStyle/>
          <a:p>
            <a:pPr algn="ctr"/>
            <a:r>
              <a:rPr lang="tr-TR" sz="2600" dirty="0" err="1" smtClean="0"/>
              <a:t>Maillard</a:t>
            </a:r>
            <a:r>
              <a:rPr lang="tr-TR" sz="2600" dirty="0" smtClean="0"/>
              <a:t> </a:t>
            </a:r>
            <a:r>
              <a:rPr lang="tr-TR" sz="2600" dirty="0" err="1" smtClean="0"/>
              <a:t>reaction</a:t>
            </a:r>
            <a:r>
              <a:rPr lang="tr-TR" sz="2600" dirty="0" smtClean="0"/>
              <a:t> (</a:t>
            </a:r>
            <a:r>
              <a:rPr lang="tr-TR" sz="2600" dirty="0" err="1" smtClean="0"/>
              <a:t>Nonenzymatic</a:t>
            </a:r>
            <a:r>
              <a:rPr lang="tr-TR" sz="2600" dirty="0" smtClean="0"/>
              <a:t> </a:t>
            </a:r>
            <a:r>
              <a:rPr lang="tr-TR" sz="2600" dirty="0" err="1" smtClean="0"/>
              <a:t>browning</a:t>
            </a:r>
            <a:r>
              <a:rPr lang="tr-TR" sz="2600" dirty="0" smtClean="0"/>
              <a:t> </a:t>
            </a:r>
            <a:r>
              <a:rPr lang="tr-TR" sz="2600" dirty="0" err="1" smtClean="0"/>
              <a:t>reaction</a:t>
            </a:r>
            <a:r>
              <a:rPr lang="tr-TR" sz="2600" dirty="0" smtClean="0"/>
              <a:t>)</a:t>
            </a:r>
            <a:endParaRPr lang="tr-TR" sz="2600" dirty="0"/>
          </a:p>
        </p:txBody>
      </p:sp>
      <p:sp>
        <p:nvSpPr>
          <p:cNvPr id="11" name="10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1104896"/>
          </a:xfrm>
        </p:spPr>
        <p:txBody>
          <a:bodyPr>
            <a:noAutofit/>
          </a:bodyPr>
          <a:lstStyle/>
          <a:p>
            <a:pPr algn="ctr"/>
            <a:r>
              <a:rPr lang="tr-TR" sz="3200" dirty="0" err="1" smtClean="0"/>
              <a:t>Enzymatic</a:t>
            </a:r>
            <a:r>
              <a:rPr lang="tr-TR" sz="3200" dirty="0" smtClean="0"/>
              <a:t> </a:t>
            </a:r>
            <a:r>
              <a:rPr lang="tr-TR" sz="3200" dirty="0" err="1" smtClean="0"/>
              <a:t>browning</a:t>
            </a:r>
            <a:r>
              <a:rPr lang="tr-TR" sz="3200" dirty="0" smtClean="0"/>
              <a:t> </a:t>
            </a:r>
            <a:r>
              <a:rPr lang="tr-TR" sz="3200" dirty="0" err="1" smtClean="0"/>
              <a:t>reaction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References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altLang="en-US" sz="3200" dirty="0" smtClean="0"/>
              <a:t>Brown, A. (2008) </a:t>
            </a:r>
            <a:r>
              <a:rPr lang="tr-TR" altLang="en-US" sz="3200" b="1" dirty="0" err="1" smtClean="0"/>
              <a:t>Understanding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food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principles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and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preparation</a:t>
            </a:r>
            <a:r>
              <a:rPr lang="tr-TR" altLang="en-US" sz="3200" b="1" dirty="0" smtClean="0"/>
              <a:t>.</a:t>
            </a:r>
            <a:r>
              <a:rPr lang="tr-TR" altLang="en-US" sz="3200" dirty="0" smtClean="0"/>
              <a:t> (3</a:t>
            </a:r>
            <a:r>
              <a:rPr lang="tr-TR" altLang="en-US" sz="3200" baseline="30000" dirty="0" smtClean="0"/>
              <a:t>rd</a:t>
            </a:r>
            <a:r>
              <a:rPr lang="tr-TR" altLang="en-US" sz="3200" dirty="0" smtClean="0"/>
              <a:t> ed.) </a:t>
            </a:r>
            <a:r>
              <a:rPr lang="tr-TR" altLang="en-US" sz="3200" b="1" dirty="0" err="1" smtClean="0"/>
              <a:t>Pages</a:t>
            </a:r>
            <a:r>
              <a:rPr lang="tr-TR" altLang="en-US" sz="3200" b="1" dirty="0" smtClean="0"/>
              <a:t> 41-46. </a:t>
            </a:r>
            <a:r>
              <a:rPr lang="tr-TR" altLang="en-US" sz="3200" dirty="0" err="1" smtClean="0"/>
              <a:t>Thomson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Wadsworth</a:t>
            </a:r>
            <a:r>
              <a:rPr lang="tr-TR" altLang="en-US" sz="3200" dirty="0" smtClean="0"/>
              <a:t>, California, USA.</a:t>
            </a:r>
          </a:p>
          <a:p>
            <a:pPr>
              <a:buNone/>
            </a:pPr>
            <a:endParaRPr lang="tr-TR" altLang="en-US" sz="3200" dirty="0" smtClean="0"/>
          </a:p>
          <a:p>
            <a:r>
              <a:rPr lang="tr-TR" altLang="en-US" sz="3200" dirty="0" err="1" smtClean="0"/>
              <a:t>Campbell</a:t>
            </a:r>
            <a:r>
              <a:rPr lang="tr-TR" altLang="en-US" sz="3200" dirty="0" smtClean="0"/>
              <a:t>-</a:t>
            </a:r>
            <a:r>
              <a:rPr lang="tr-TR" altLang="en-US" sz="3200" dirty="0" err="1" smtClean="0"/>
              <a:t>Platt</a:t>
            </a:r>
            <a:r>
              <a:rPr lang="tr-TR" altLang="en-US" sz="3200" dirty="0" smtClean="0"/>
              <a:t>, G. (2009). </a:t>
            </a:r>
            <a:r>
              <a:rPr lang="tr-TR" altLang="en-US" sz="3200" b="1" dirty="0" err="1" smtClean="0"/>
              <a:t>Food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Science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and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Technology</a:t>
            </a:r>
            <a:r>
              <a:rPr lang="tr-TR" altLang="en-US" sz="3200" b="1" dirty="0" smtClean="0"/>
              <a:t>. </a:t>
            </a:r>
            <a:r>
              <a:rPr lang="tr-TR" altLang="en-US" sz="3200" b="1" dirty="0" err="1" smtClean="0"/>
              <a:t>Chapter</a:t>
            </a:r>
            <a:r>
              <a:rPr lang="tr-TR" altLang="en-US" sz="3200" b="1" dirty="0" smtClean="0"/>
              <a:t> 2: </a:t>
            </a:r>
            <a:r>
              <a:rPr lang="tr-TR" altLang="en-US" sz="3200" b="1" dirty="0" err="1" smtClean="0"/>
              <a:t>Food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chemistry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pages</a:t>
            </a:r>
            <a:r>
              <a:rPr lang="tr-TR" altLang="en-US" sz="3200" b="1" dirty="0" smtClean="0"/>
              <a:t> 12-20.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Blackwell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Publishing</a:t>
            </a:r>
            <a:r>
              <a:rPr lang="tr-TR" altLang="en-US" sz="3200" dirty="0" smtClean="0"/>
              <a:t>. </a:t>
            </a:r>
            <a:r>
              <a:rPr lang="tr-TR" altLang="en-US" sz="3200" b="1" dirty="0" smtClean="0">
                <a:solidFill>
                  <a:srgbClr val="C00000"/>
                </a:solidFill>
              </a:rPr>
              <a:t>(</a:t>
            </a:r>
            <a:r>
              <a:rPr lang="tr-TR" altLang="en-US" sz="3200" b="1" dirty="0" err="1" smtClean="0">
                <a:solidFill>
                  <a:srgbClr val="C00000"/>
                </a:solidFill>
              </a:rPr>
              <a:t>In</a:t>
            </a:r>
            <a:r>
              <a:rPr lang="tr-TR" altLang="en-US" sz="32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3200" b="1" dirty="0" err="1" smtClean="0">
                <a:solidFill>
                  <a:srgbClr val="C00000"/>
                </a:solidFill>
              </a:rPr>
              <a:t>the</a:t>
            </a:r>
            <a:r>
              <a:rPr lang="tr-TR" altLang="en-US" sz="32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3200" b="1" dirty="0" err="1" smtClean="0">
                <a:solidFill>
                  <a:srgbClr val="C00000"/>
                </a:solidFill>
              </a:rPr>
              <a:t>library</a:t>
            </a:r>
            <a:r>
              <a:rPr lang="tr-TR" altLang="en-US" sz="3200" b="1" dirty="0" smtClean="0">
                <a:solidFill>
                  <a:srgbClr val="C00000"/>
                </a:solidFill>
              </a:rPr>
              <a:t> of </a:t>
            </a:r>
            <a:r>
              <a:rPr lang="tr-TR" altLang="en-US" sz="3200" b="1" dirty="0" err="1" smtClean="0">
                <a:solidFill>
                  <a:srgbClr val="C00000"/>
                </a:solidFill>
              </a:rPr>
              <a:t>our</a:t>
            </a:r>
            <a:r>
              <a:rPr lang="tr-TR" altLang="en-US" sz="3200" b="1" dirty="0" smtClean="0">
                <a:solidFill>
                  <a:srgbClr val="C00000"/>
                </a:solidFill>
              </a:rPr>
              <a:t> </a:t>
            </a:r>
            <a:r>
              <a:rPr lang="tr-TR" altLang="en-US" sz="3200" b="1" dirty="0" err="1" smtClean="0">
                <a:solidFill>
                  <a:srgbClr val="C00000"/>
                </a:solidFill>
              </a:rPr>
              <a:t>department</a:t>
            </a:r>
            <a:r>
              <a:rPr lang="tr-TR" altLang="en-US" sz="3200" b="1" dirty="0" smtClean="0">
                <a:solidFill>
                  <a:srgbClr val="C00000"/>
                </a:solidFill>
              </a:rPr>
              <a:t>)</a:t>
            </a:r>
          </a:p>
          <a:p>
            <a:endParaRPr lang="tr-TR" altLang="en-US" sz="3200" dirty="0" smtClean="0"/>
          </a:p>
          <a:p>
            <a:r>
              <a:rPr lang="tr-TR" altLang="en-US" sz="3200" dirty="0" err="1" smtClean="0"/>
              <a:t>deMan</a:t>
            </a:r>
            <a:r>
              <a:rPr lang="tr-TR" altLang="en-US" sz="3200" dirty="0" smtClean="0"/>
              <a:t>, J.M. (1999) </a:t>
            </a:r>
            <a:r>
              <a:rPr lang="tr-TR" altLang="en-US" sz="3200" b="1" dirty="0" err="1" smtClean="0"/>
              <a:t>Principles</a:t>
            </a:r>
            <a:r>
              <a:rPr lang="tr-TR" altLang="en-US" sz="3200" b="1" dirty="0" smtClean="0"/>
              <a:t> of </a:t>
            </a:r>
            <a:r>
              <a:rPr lang="tr-TR" altLang="en-US" sz="3200" b="1" dirty="0" err="1" smtClean="0"/>
              <a:t>food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chemistry</a:t>
            </a:r>
            <a:r>
              <a:rPr lang="tr-TR" altLang="en-US" sz="3200" b="1" dirty="0" smtClean="0"/>
              <a:t>. </a:t>
            </a:r>
            <a:r>
              <a:rPr lang="tr-TR" altLang="en-US" sz="3200" dirty="0" smtClean="0"/>
              <a:t>(3rd ed.)</a:t>
            </a:r>
            <a:r>
              <a:rPr lang="tr-TR" altLang="en-US" sz="3200" b="1" dirty="0" smtClean="0"/>
              <a:t> </a:t>
            </a:r>
            <a:r>
              <a:rPr lang="tr-TR" altLang="en-US" sz="3200" b="1" dirty="0" err="1" smtClean="0"/>
              <a:t>Pages</a:t>
            </a:r>
            <a:r>
              <a:rPr lang="tr-TR" altLang="en-US" sz="3200" b="1" dirty="0" smtClean="0"/>
              <a:t> 111-134.</a:t>
            </a:r>
            <a:r>
              <a:rPr lang="tr-TR" altLang="en-US" sz="3200" dirty="0" smtClean="0">
                <a:solidFill>
                  <a:srgbClr val="FFFF00"/>
                </a:solidFill>
              </a:rPr>
              <a:t> </a:t>
            </a:r>
            <a:r>
              <a:rPr lang="tr-TR" altLang="en-US" sz="3200" dirty="0" smtClean="0"/>
              <a:t>An </a:t>
            </a:r>
            <a:r>
              <a:rPr lang="tr-TR" altLang="en-US" sz="3200" dirty="0" err="1" smtClean="0"/>
              <a:t>aspen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publication</a:t>
            </a:r>
            <a:r>
              <a:rPr lang="tr-TR" altLang="en-US" sz="3200" dirty="0" smtClean="0"/>
              <a:t>, Maryland, USA.</a:t>
            </a:r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Protein </a:t>
            </a:r>
            <a:r>
              <a:rPr lang="tr-TR" sz="4800" b="1" dirty="0" err="1" smtClean="0"/>
              <a:t>content</a:t>
            </a:r>
            <a:r>
              <a:rPr lang="tr-TR" sz="4800" b="1" dirty="0" smtClean="0"/>
              <a:t> of </a:t>
            </a:r>
            <a:r>
              <a:rPr lang="tr-TR" sz="4800" b="1" dirty="0" err="1" smtClean="0"/>
              <a:t>some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foods</a:t>
            </a:r>
            <a:endParaRPr lang="tr-TR" sz="4800" b="1" dirty="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12775" y="1754524"/>
          <a:ext cx="8153400" cy="43891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tr-T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solidFill>
                            <a:schemeClr val="tx1"/>
                          </a:solidFill>
                        </a:rPr>
                        <a:t>Protein </a:t>
                      </a:r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r>
                        <a:rPr lang="tr-TR" sz="280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tr-T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tr-T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solidFill>
                            <a:schemeClr val="tx1"/>
                          </a:solidFill>
                        </a:rPr>
                        <a:t>Protein </a:t>
                      </a:r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r>
                        <a:rPr lang="tr-TR" sz="280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tr-T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Beef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16.5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Wheat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13.3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Chicken</a:t>
                      </a:r>
                      <a:r>
                        <a:rPr lang="tr-TR" sz="2800" dirty="0" smtClean="0"/>
                        <a:t> </a:t>
                      </a:r>
                      <a:r>
                        <a:rPr lang="tr-TR" sz="2800" dirty="0" err="1" smtClean="0"/>
                        <a:t>breast</a:t>
                      </a:r>
                      <a:r>
                        <a:rPr lang="tr-TR" sz="2800" dirty="0" smtClean="0"/>
                        <a:t> </a:t>
                      </a:r>
                      <a:r>
                        <a:rPr lang="tr-TR" sz="2800" dirty="0" err="1" smtClean="0"/>
                        <a:t>meat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23.4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Soybean</a:t>
                      </a:r>
                      <a:r>
                        <a:rPr lang="tr-TR" sz="2800" dirty="0" smtClean="0"/>
                        <a:t> (</a:t>
                      </a:r>
                      <a:r>
                        <a:rPr lang="tr-TR" sz="2800" dirty="0" err="1" smtClean="0"/>
                        <a:t>dry</a:t>
                      </a:r>
                      <a:r>
                        <a:rPr lang="tr-TR" sz="2800" dirty="0" smtClean="0"/>
                        <a:t>, </a:t>
                      </a:r>
                      <a:r>
                        <a:rPr lang="tr-TR" sz="2800" dirty="0" err="1" smtClean="0"/>
                        <a:t>raw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34.1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Fish</a:t>
                      </a:r>
                      <a:r>
                        <a:rPr lang="tr-TR" sz="2800" dirty="0" smtClean="0"/>
                        <a:t> (</a:t>
                      </a:r>
                      <a:r>
                        <a:rPr lang="tr-TR" sz="2800" dirty="0" err="1" smtClean="0"/>
                        <a:t>haddock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18.3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Beans</a:t>
                      </a:r>
                      <a:r>
                        <a:rPr lang="tr-TR" sz="2800" dirty="0" smtClean="0"/>
                        <a:t>    (</a:t>
                      </a:r>
                      <a:r>
                        <a:rPr lang="tr-TR" sz="2800" dirty="0" err="1" smtClean="0"/>
                        <a:t>dry</a:t>
                      </a:r>
                      <a:r>
                        <a:rPr lang="tr-TR" sz="2800" dirty="0" smtClean="0"/>
                        <a:t>, </a:t>
                      </a:r>
                      <a:r>
                        <a:rPr lang="tr-TR" sz="2800" dirty="0" err="1" smtClean="0"/>
                        <a:t>raw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22.3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Milk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3.6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Potato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2.0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Egg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12.9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Corn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10.0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Amino </a:t>
            </a:r>
            <a:r>
              <a:rPr lang="tr-TR" sz="4800" b="1" dirty="0" err="1" smtClean="0"/>
              <a:t>acids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err="1" smtClean="0"/>
              <a:t>Proteins</a:t>
            </a:r>
            <a:r>
              <a:rPr lang="tr-TR" sz="2800" dirty="0" smtClean="0"/>
              <a:t> </a:t>
            </a:r>
            <a:r>
              <a:rPr lang="tr-TR" sz="2800" dirty="0" err="1" smtClean="0"/>
              <a:t>include</a:t>
            </a:r>
            <a:r>
              <a:rPr lang="tr-TR" sz="2800" dirty="0" smtClean="0"/>
              <a:t> </a:t>
            </a:r>
            <a:r>
              <a:rPr lang="tr-TR" sz="2800" dirty="0" err="1" smtClean="0"/>
              <a:t>carbon</a:t>
            </a:r>
            <a:r>
              <a:rPr lang="tr-TR" sz="2800" dirty="0" smtClean="0"/>
              <a:t>, </a:t>
            </a:r>
            <a:r>
              <a:rPr lang="tr-TR" sz="2800" dirty="0" err="1" smtClean="0"/>
              <a:t>hdyrogen</a:t>
            </a:r>
            <a:r>
              <a:rPr lang="tr-TR" sz="2800" dirty="0" smtClean="0"/>
              <a:t>, </a:t>
            </a:r>
            <a:r>
              <a:rPr lang="tr-TR" sz="2800" dirty="0" err="1" smtClean="0"/>
              <a:t>oxygen</a:t>
            </a:r>
            <a:r>
              <a:rPr lang="tr-TR" sz="2800" dirty="0" smtClean="0"/>
              <a:t>,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nitrogen</a:t>
            </a:r>
            <a:r>
              <a:rPr lang="tr-TR" sz="2800" dirty="0" smtClean="0"/>
              <a:t> </a:t>
            </a:r>
            <a:r>
              <a:rPr lang="tr-TR" sz="2800" dirty="0" err="1" smtClean="0"/>
              <a:t>atoms</a:t>
            </a:r>
            <a:r>
              <a:rPr lang="tr-TR" sz="2800" dirty="0" smtClean="0"/>
              <a:t> </a:t>
            </a:r>
          </a:p>
          <a:p>
            <a:endParaRPr lang="tr-TR" sz="2800" dirty="0" smtClean="0"/>
          </a:p>
          <a:p>
            <a:r>
              <a:rPr lang="tr-TR" sz="2800" dirty="0" smtClean="0"/>
              <a:t>Amino </a:t>
            </a:r>
            <a:r>
              <a:rPr lang="tr-TR" sz="2800" dirty="0" err="1" smtClean="0"/>
              <a:t>acids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b="1" dirty="0" err="1" smtClean="0"/>
              <a:t>smallest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compound</a:t>
            </a:r>
            <a:r>
              <a:rPr lang="tr-TR" sz="2800" b="1" dirty="0" smtClean="0"/>
              <a:t> </a:t>
            </a:r>
            <a:r>
              <a:rPr lang="tr-TR" sz="2800" dirty="0" smtClean="0"/>
              <a:t>of </a:t>
            </a:r>
            <a:r>
              <a:rPr lang="tr-TR" sz="2800" dirty="0" err="1" smtClean="0"/>
              <a:t>proteins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A total of 21 amino </a:t>
            </a:r>
            <a:r>
              <a:rPr lang="tr-TR" sz="2800" dirty="0" err="1" smtClean="0"/>
              <a:t>acids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naturally</a:t>
            </a:r>
            <a:r>
              <a:rPr lang="tr-TR" sz="2800" dirty="0" smtClean="0"/>
              <a:t> </a:t>
            </a:r>
            <a:r>
              <a:rPr lang="tr-TR" sz="2800" dirty="0" err="1" smtClean="0"/>
              <a:t>found</a:t>
            </a:r>
            <a:r>
              <a:rPr lang="tr-TR" sz="2800" dirty="0" smtClean="0"/>
              <a:t> in </a:t>
            </a:r>
            <a:r>
              <a:rPr lang="tr-TR" sz="2800" dirty="0" err="1" smtClean="0"/>
              <a:t>foods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smtClean="0">
                <a:solidFill>
                  <a:srgbClr val="00B050"/>
                </a:solidFill>
              </a:rPr>
              <a:t>Nine of </a:t>
            </a:r>
            <a:r>
              <a:rPr lang="tr-TR" sz="2800" b="1" dirty="0" err="1" smtClean="0">
                <a:solidFill>
                  <a:srgbClr val="00B050"/>
                </a:solidFill>
              </a:rPr>
              <a:t>these</a:t>
            </a:r>
            <a:r>
              <a:rPr lang="tr-TR" sz="2800" b="1" dirty="0" smtClean="0">
                <a:solidFill>
                  <a:srgbClr val="00B050"/>
                </a:solidFill>
              </a:rPr>
              <a:t> amino </a:t>
            </a:r>
            <a:r>
              <a:rPr lang="tr-TR" sz="2800" b="1" dirty="0" err="1" smtClean="0">
                <a:solidFill>
                  <a:srgbClr val="00B050"/>
                </a:solidFill>
              </a:rPr>
              <a:t>acids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are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essential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human</a:t>
            </a:r>
            <a:r>
              <a:rPr lang="tr-TR" sz="2800" dirty="0" smtClean="0"/>
              <a:t> life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remainder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are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non</a:t>
            </a:r>
            <a:r>
              <a:rPr lang="tr-TR" sz="2800" b="1" dirty="0" smtClean="0">
                <a:solidFill>
                  <a:srgbClr val="0000FF"/>
                </a:solidFill>
              </a:rPr>
              <a:t>-</a:t>
            </a:r>
            <a:r>
              <a:rPr lang="tr-TR" sz="2800" b="1" dirty="0" err="1" smtClean="0">
                <a:solidFill>
                  <a:srgbClr val="0000FF"/>
                </a:solidFill>
              </a:rPr>
              <a:t>essential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492875"/>
            <a:ext cx="2667000" cy="365125"/>
          </a:xfrm>
        </p:spPr>
        <p:txBody>
          <a:bodyPr/>
          <a:lstStyle/>
          <a:p>
            <a:pPr algn="r"/>
            <a:fld id="{D0AAAD68-A5AC-4C7D-BF09-ED07CE139ACE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143644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Amino </a:t>
            </a:r>
            <a:r>
              <a:rPr lang="tr-TR" sz="4800" b="1" dirty="0" err="1" smtClean="0"/>
              <a:t>acid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structure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531352" cy="4495800"/>
          </a:xfrm>
        </p:spPr>
        <p:txBody>
          <a:bodyPr/>
          <a:lstStyle/>
          <a:p>
            <a:r>
              <a:rPr lang="tr-TR" dirty="0" err="1" smtClean="0"/>
              <a:t>Each</a:t>
            </a:r>
            <a:r>
              <a:rPr lang="tr-TR" dirty="0" smtClean="0"/>
              <a:t> amino </a:t>
            </a:r>
            <a:r>
              <a:rPr lang="tr-TR" dirty="0" err="1" smtClean="0"/>
              <a:t>acid</a:t>
            </a:r>
            <a:r>
              <a:rPr lang="tr-TR" dirty="0" smtClean="0"/>
              <a:t> has </a:t>
            </a:r>
            <a:r>
              <a:rPr lang="tr-TR" dirty="0" err="1" smtClean="0"/>
              <a:t>carbon</a:t>
            </a:r>
            <a:r>
              <a:rPr lang="tr-TR" dirty="0" smtClean="0"/>
              <a:t> atom (C) </a:t>
            </a:r>
            <a:r>
              <a:rPr lang="tr-TR" dirty="0" err="1" smtClean="0"/>
              <a:t>attached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amine </a:t>
            </a:r>
            <a:r>
              <a:rPr lang="tr-TR" dirty="0" err="1" smtClean="0"/>
              <a:t>group</a:t>
            </a:r>
            <a:r>
              <a:rPr lang="tr-TR" dirty="0" smtClean="0"/>
              <a:t> (NH</a:t>
            </a:r>
            <a:r>
              <a:rPr lang="tr-TR" baseline="-25000" dirty="0" smtClean="0"/>
              <a:t>2</a:t>
            </a:r>
            <a:r>
              <a:rPr lang="tr-TR" dirty="0" smtClean="0"/>
              <a:t>), a </a:t>
            </a:r>
            <a:r>
              <a:rPr lang="tr-TR" dirty="0" err="1" smtClean="0"/>
              <a:t>carboxylic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(COOH), a </a:t>
            </a:r>
            <a:r>
              <a:rPr lang="tr-TR" dirty="0" err="1" smtClean="0"/>
              <a:t>hydrogen</a:t>
            </a:r>
            <a:r>
              <a:rPr lang="tr-TR" dirty="0" smtClean="0"/>
              <a:t> atom (H) </a:t>
            </a:r>
            <a:r>
              <a:rPr lang="tr-TR" dirty="0" err="1" smtClean="0"/>
              <a:t>and</a:t>
            </a:r>
            <a:r>
              <a:rPr lang="tr-TR" dirty="0" smtClean="0"/>
              <a:t> a R </a:t>
            </a:r>
            <a:r>
              <a:rPr lang="tr-TR" dirty="0" err="1" smtClean="0"/>
              <a:t>group</a:t>
            </a:r>
            <a:r>
              <a:rPr lang="tr-TR" dirty="0" smtClean="0"/>
              <a:t>.</a:t>
            </a:r>
          </a:p>
        </p:txBody>
      </p:sp>
      <p:pic>
        <p:nvPicPr>
          <p:cNvPr id="37892" name="Picture 4" descr="amino acid structure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461" y="2958110"/>
            <a:ext cx="5798059" cy="3757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Protein </a:t>
            </a:r>
            <a:r>
              <a:rPr lang="tr-TR" sz="4800" b="1" dirty="0" err="1" smtClean="0"/>
              <a:t>structure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Proteins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polymer</a:t>
            </a:r>
            <a:r>
              <a:rPr lang="tr-TR" sz="2800" dirty="0" smtClean="0"/>
              <a:t> of amino </a:t>
            </a:r>
            <a:r>
              <a:rPr lang="tr-TR" sz="2800" dirty="0" err="1" smtClean="0"/>
              <a:t>acids</a:t>
            </a:r>
            <a:r>
              <a:rPr lang="tr-TR" sz="2800" dirty="0" smtClean="0"/>
              <a:t> </a:t>
            </a:r>
            <a:r>
              <a:rPr lang="tr-TR" sz="2800" dirty="0" err="1" smtClean="0"/>
              <a:t>linked</a:t>
            </a:r>
            <a:r>
              <a:rPr lang="tr-TR" sz="2800" dirty="0" smtClean="0"/>
              <a:t> </a:t>
            </a:r>
            <a:r>
              <a:rPr lang="tr-TR" sz="2800" dirty="0" err="1" smtClean="0"/>
              <a:t>together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peptide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bonds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peptide</a:t>
            </a:r>
            <a:r>
              <a:rPr lang="tr-TR" sz="2800" dirty="0" smtClean="0"/>
              <a:t> </a:t>
            </a:r>
            <a:r>
              <a:rPr lang="tr-TR" sz="2800" dirty="0" err="1" smtClean="0"/>
              <a:t>bond</a:t>
            </a:r>
            <a:r>
              <a:rPr lang="tr-TR" sz="2800" dirty="0" smtClean="0"/>
              <a:t>, a </a:t>
            </a:r>
            <a:r>
              <a:rPr lang="tr-TR" sz="2800" dirty="0" err="1" smtClean="0"/>
              <a:t>covalent</a:t>
            </a:r>
            <a:r>
              <a:rPr lang="tr-TR" sz="2800" dirty="0" smtClean="0"/>
              <a:t> </a:t>
            </a:r>
            <a:r>
              <a:rPr lang="tr-TR" sz="2800" dirty="0" err="1" smtClean="0"/>
              <a:t>bond</a:t>
            </a:r>
            <a:r>
              <a:rPr lang="tr-TR" sz="2800" dirty="0" smtClean="0"/>
              <a:t>, is </a:t>
            </a:r>
            <a:r>
              <a:rPr lang="tr-TR" sz="2800" dirty="0" err="1" smtClean="0"/>
              <a:t>formed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between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l-GR" sz="2800" b="1" dirty="0" smtClean="0">
                <a:solidFill>
                  <a:srgbClr val="0000FF"/>
                </a:solidFill>
                <a:cs typeface="Arial"/>
              </a:rPr>
              <a:t>α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-</a:t>
            </a:r>
            <a:r>
              <a:rPr lang="tr-TR" sz="2800" b="1" dirty="0" err="1" smtClean="0">
                <a:solidFill>
                  <a:srgbClr val="0000FF"/>
                </a:solidFill>
                <a:cs typeface="Arial"/>
              </a:rPr>
              <a:t>carboxyl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cs typeface="Arial"/>
              </a:rPr>
              <a:t>group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cs typeface="Arial"/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cs typeface="Arial"/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el-GR" sz="2800" b="1" dirty="0" smtClean="0">
                <a:solidFill>
                  <a:srgbClr val="0000FF"/>
                </a:solidFill>
                <a:cs typeface="Arial"/>
              </a:rPr>
              <a:t>α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-amino </a:t>
            </a:r>
            <a:r>
              <a:rPr lang="tr-TR" sz="2800" b="1" dirty="0" err="1" smtClean="0">
                <a:solidFill>
                  <a:srgbClr val="0000FF"/>
                </a:solidFill>
                <a:cs typeface="Arial"/>
              </a:rPr>
              <a:t>group</a:t>
            </a:r>
            <a:r>
              <a:rPr lang="tr-TR" sz="2800" b="1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tr-TR" sz="2800" dirty="0" smtClean="0">
                <a:cs typeface="Arial"/>
              </a:rPr>
              <a:t>of </a:t>
            </a:r>
            <a:r>
              <a:rPr lang="tr-TR" sz="2800" dirty="0" err="1" smtClean="0">
                <a:cs typeface="Arial"/>
              </a:rPr>
              <a:t>two</a:t>
            </a:r>
            <a:r>
              <a:rPr lang="tr-TR" sz="2800" dirty="0" smtClean="0">
                <a:cs typeface="Arial"/>
              </a:rPr>
              <a:t> amino </a:t>
            </a:r>
            <a:r>
              <a:rPr lang="tr-TR" sz="2800" dirty="0" err="1" smtClean="0">
                <a:cs typeface="Arial"/>
              </a:rPr>
              <a:t>acids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by</a:t>
            </a:r>
            <a:r>
              <a:rPr lang="tr-TR" sz="2800" dirty="0" smtClean="0">
                <a:cs typeface="Arial"/>
              </a:rPr>
              <a:t> a </a:t>
            </a:r>
            <a:r>
              <a:rPr lang="tr-TR" sz="2800" dirty="0" err="1" smtClean="0">
                <a:cs typeface="Arial"/>
              </a:rPr>
              <a:t>condensation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reaction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with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the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loss</a:t>
            </a:r>
            <a:r>
              <a:rPr lang="tr-TR" sz="2800" dirty="0" smtClean="0">
                <a:cs typeface="Arial"/>
              </a:rPr>
              <a:t> of </a:t>
            </a:r>
            <a:r>
              <a:rPr lang="tr-TR" sz="2800" dirty="0" err="1" smtClean="0">
                <a:cs typeface="Arial"/>
              </a:rPr>
              <a:t>one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molecule</a:t>
            </a:r>
            <a:r>
              <a:rPr lang="tr-TR" sz="2800" dirty="0" smtClean="0">
                <a:cs typeface="Arial"/>
              </a:rPr>
              <a:t> </a:t>
            </a:r>
            <a:r>
              <a:rPr lang="tr-TR" sz="2800" dirty="0" err="1" smtClean="0">
                <a:cs typeface="Arial"/>
              </a:rPr>
              <a:t>water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215082"/>
            <a:ext cx="2667000" cy="365125"/>
          </a:xfrm>
        </p:spPr>
        <p:txBody>
          <a:bodyPr/>
          <a:lstStyle/>
          <a:p>
            <a:pPr algn="r"/>
            <a:fld id="{D0AAAD68-A5AC-4C7D-BF09-ED07CE139ACE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Peptide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bond</a:t>
            </a:r>
            <a:endParaRPr lang="tr-TR" sz="4800" b="1" dirty="0"/>
          </a:p>
        </p:txBody>
      </p:sp>
      <p:pic>
        <p:nvPicPr>
          <p:cNvPr id="49154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2429" y="1643050"/>
            <a:ext cx="6798595" cy="5000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Classification</a:t>
            </a:r>
            <a:r>
              <a:rPr lang="tr-TR" sz="4800" b="1" dirty="0" smtClean="0"/>
              <a:t> of </a:t>
            </a:r>
            <a:r>
              <a:rPr lang="tr-TR" sz="4800" b="1" dirty="0" err="1" smtClean="0"/>
              <a:t>proteins</a:t>
            </a:r>
            <a:endParaRPr lang="tr-TR" sz="4800" b="1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85720" y="1500174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Proteins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classified</a:t>
            </a:r>
            <a:r>
              <a:rPr lang="tr-TR" sz="2800" dirty="0" smtClean="0"/>
              <a:t> </a:t>
            </a:r>
            <a:r>
              <a:rPr lang="tr-TR" sz="2800" dirty="0" err="1" smtClean="0"/>
              <a:t>into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 of </a:t>
            </a:r>
            <a:r>
              <a:rPr lang="tr-TR" sz="2800" dirty="0" err="1" smtClean="0"/>
              <a:t>three</a:t>
            </a:r>
            <a:r>
              <a:rPr lang="tr-TR" sz="2800" dirty="0" smtClean="0"/>
              <a:t> </a:t>
            </a:r>
            <a:r>
              <a:rPr lang="tr-TR" sz="2800" dirty="0" err="1" smtClean="0"/>
              <a:t>groups</a:t>
            </a:r>
            <a:r>
              <a:rPr lang="tr-TR" sz="2800" dirty="0" smtClean="0"/>
              <a:t> </a:t>
            </a:r>
            <a:r>
              <a:rPr lang="tr-TR" sz="2800" dirty="0" err="1" smtClean="0"/>
              <a:t>given</a:t>
            </a:r>
            <a:r>
              <a:rPr lang="tr-TR" sz="2800" dirty="0" smtClean="0"/>
              <a:t> </a:t>
            </a:r>
            <a:r>
              <a:rPr lang="tr-TR" sz="2800" dirty="0" err="1" smtClean="0"/>
              <a:t>below</a:t>
            </a:r>
            <a:r>
              <a:rPr lang="tr-TR" sz="2800" dirty="0" smtClean="0"/>
              <a:t> </a:t>
            </a:r>
            <a:r>
              <a:rPr lang="tr-TR" sz="2800" dirty="0" err="1" smtClean="0"/>
              <a:t>based</a:t>
            </a:r>
            <a:r>
              <a:rPr lang="tr-TR" sz="2800" dirty="0" smtClean="0"/>
              <a:t> on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molecular</a:t>
            </a:r>
            <a:r>
              <a:rPr lang="tr-TR" sz="2800" dirty="0" smtClean="0"/>
              <a:t> </a:t>
            </a:r>
            <a:r>
              <a:rPr lang="tr-TR" sz="2800" dirty="0" err="1" smtClean="0"/>
              <a:t>structure</a:t>
            </a:r>
            <a:endParaRPr lang="tr-TR" sz="2800" dirty="0"/>
          </a:p>
        </p:txBody>
      </p:sp>
      <p:grpSp>
        <p:nvGrpSpPr>
          <p:cNvPr id="11" name="10 Grup"/>
          <p:cNvGrpSpPr/>
          <p:nvPr/>
        </p:nvGrpSpPr>
        <p:grpSpPr>
          <a:xfrm>
            <a:off x="178579" y="2526582"/>
            <a:ext cx="8786842" cy="775477"/>
            <a:chOff x="0" y="13137"/>
            <a:chExt cx="8786842" cy="775477"/>
          </a:xfrm>
        </p:grpSpPr>
        <p:sp>
          <p:nvSpPr>
            <p:cNvPr id="24" name="23 Yuvarlatılmış Dikdörtgen"/>
            <p:cNvSpPr/>
            <p:nvPr/>
          </p:nvSpPr>
          <p:spPr>
            <a:xfrm>
              <a:off x="0" y="13137"/>
              <a:ext cx="8786842" cy="77547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Yuvarlatılmış Dikdörtgen 4"/>
            <p:cNvSpPr/>
            <p:nvPr/>
          </p:nvSpPr>
          <p:spPr>
            <a:xfrm>
              <a:off x="37856" y="50993"/>
              <a:ext cx="8711130" cy="699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i="1" u="sng" kern="1200" dirty="0" err="1" smtClean="0">
                  <a:solidFill>
                    <a:schemeClr val="tx1"/>
                  </a:solidFill>
                </a:rPr>
                <a:t>Simple</a:t>
              </a:r>
              <a:r>
                <a:rPr lang="tr-TR" sz="2800" b="1" i="1" u="sng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b="1" i="1" u="sng" kern="1200" dirty="0" err="1" smtClean="0">
                  <a:solidFill>
                    <a:schemeClr val="tx1"/>
                  </a:solidFill>
                </a:rPr>
                <a:t>proteins</a:t>
              </a:r>
              <a:r>
                <a:rPr lang="tr-TR" sz="2800" b="1" i="1" u="sng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yield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only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amino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acids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when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they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hydrolyze</a:t>
              </a:r>
              <a:endParaRPr lang="tr-TR" sz="2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11 Grup"/>
          <p:cNvGrpSpPr/>
          <p:nvPr/>
        </p:nvGrpSpPr>
        <p:grpSpPr>
          <a:xfrm>
            <a:off x="178579" y="3302060"/>
            <a:ext cx="8786842" cy="1010160"/>
            <a:chOff x="0" y="788615"/>
            <a:chExt cx="8786842" cy="1010160"/>
          </a:xfrm>
        </p:grpSpPr>
        <p:sp>
          <p:nvSpPr>
            <p:cNvPr id="22" name="21 Dikdörtgen"/>
            <p:cNvSpPr/>
            <p:nvPr/>
          </p:nvSpPr>
          <p:spPr>
            <a:xfrm>
              <a:off x="0" y="788615"/>
              <a:ext cx="8786842" cy="10101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Dikdörtgen"/>
            <p:cNvSpPr/>
            <p:nvPr/>
          </p:nvSpPr>
          <p:spPr>
            <a:xfrm>
              <a:off x="0" y="788615"/>
              <a:ext cx="8786842" cy="1010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982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tr-TR" sz="2400" kern="1200" dirty="0" err="1" smtClean="0">
                  <a:solidFill>
                    <a:schemeClr val="tx1"/>
                  </a:solidFill>
                </a:rPr>
                <a:t>Albumins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globulins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glutelins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prolamins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scleroproteins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histones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protamines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are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examples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of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simple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proteins</a:t>
              </a:r>
              <a:endParaRPr lang="tr-TR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12 Grup"/>
          <p:cNvGrpSpPr/>
          <p:nvPr/>
        </p:nvGrpSpPr>
        <p:grpSpPr>
          <a:xfrm>
            <a:off x="178579" y="4071942"/>
            <a:ext cx="8786842" cy="1310010"/>
            <a:chOff x="0" y="1798775"/>
            <a:chExt cx="8786842" cy="1310010"/>
          </a:xfrm>
        </p:grpSpPr>
        <p:sp>
          <p:nvSpPr>
            <p:cNvPr id="20" name="19 Yuvarlatılmış Dikdörtgen"/>
            <p:cNvSpPr/>
            <p:nvPr/>
          </p:nvSpPr>
          <p:spPr>
            <a:xfrm>
              <a:off x="0" y="1798775"/>
              <a:ext cx="8786842" cy="13100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Yuvarlatılmış Dikdörtgen 8"/>
            <p:cNvSpPr/>
            <p:nvPr/>
          </p:nvSpPr>
          <p:spPr>
            <a:xfrm>
              <a:off x="63949" y="1862724"/>
              <a:ext cx="8658944" cy="11821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i="1" u="sng" kern="1200" dirty="0" err="1" smtClean="0">
                  <a:solidFill>
                    <a:schemeClr val="tx1"/>
                  </a:solidFill>
                </a:rPr>
                <a:t>Conjugated</a:t>
              </a:r>
              <a:r>
                <a:rPr lang="tr-TR" sz="2800" b="1" i="1" u="sng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b="1" i="1" u="sng" kern="1200" dirty="0" err="1" smtClean="0">
                  <a:solidFill>
                    <a:schemeClr val="tx1"/>
                  </a:solidFill>
                </a:rPr>
                <a:t>proteins</a:t>
              </a:r>
              <a:r>
                <a:rPr lang="tr-TR" sz="2800" b="1" i="1" u="sng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contain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an amino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acid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combined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with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a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non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-protein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part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which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are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lipid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nucleic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acid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and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carbohydrate</a:t>
              </a:r>
              <a:endParaRPr lang="tr-TR" sz="2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"/>
          <p:cNvGrpSpPr/>
          <p:nvPr/>
        </p:nvGrpSpPr>
        <p:grpSpPr>
          <a:xfrm>
            <a:off x="178579" y="5381952"/>
            <a:ext cx="8786842" cy="1010160"/>
            <a:chOff x="0" y="3108785"/>
            <a:chExt cx="8786842" cy="1010160"/>
          </a:xfrm>
        </p:grpSpPr>
        <p:sp>
          <p:nvSpPr>
            <p:cNvPr id="18" name="17 Dikdörtgen"/>
            <p:cNvSpPr/>
            <p:nvPr/>
          </p:nvSpPr>
          <p:spPr>
            <a:xfrm>
              <a:off x="0" y="3108785"/>
              <a:ext cx="8786842" cy="10101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Dikdörtgen"/>
            <p:cNvSpPr/>
            <p:nvPr/>
          </p:nvSpPr>
          <p:spPr>
            <a:xfrm>
              <a:off x="0" y="3108785"/>
              <a:ext cx="8786842" cy="1010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982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tr-TR" sz="2400" kern="1200" dirty="0" err="1" smtClean="0">
                  <a:solidFill>
                    <a:schemeClr val="tx1"/>
                  </a:solidFill>
                </a:rPr>
                <a:t>Phosphoproteins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lipoproteins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nucleoproteins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glycoproteins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,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chromoproteins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are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examples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for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this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 smtClean="0">
                  <a:solidFill>
                    <a:schemeClr val="tx1"/>
                  </a:solidFill>
                </a:rPr>
                <a:t>class</a:t>
              </a:r>
              <a:r>
                <a:rPr lang="tr-TR" sz="2400" kern="1200" dirty="0" smtClean="0">
                  <a:solidFill>
                    <a:schemeClr val="tx1"/>
                  </a:solidFill>
                </a:rPr>
                <a:t>.</a:t>
              </a:r>
              <a:endParaRPr lang="tr-TR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14 Grup"/>
          <p:cNvGrpSpPr/>
          <p:nvPr/>
        </p:nvGrpSpPr>
        <p:grpSpPr>
          <a:xfrm>
            <a:off x="178579" y="6143644"/>
            <a:ext cx="8786842" cy="582824"/>
            <a:chOff x="0" y="4118945"/>
            <a:chExt cx="8786842" cy="582824"/>
          </a:xfrm>
        </p:grpSpPr>
        <p:sp>
          <p:nvSpPr>
            <p:cNvPr id="16" name="15 Yuvarlatılmış Dikdörtgen"/>
            <p:cNvSpPr/>
            <p:nvPr/>
          </p:nvSpPr>
          <p:spPr>
            <a:xfrm>
              <a:off x="0" y="4118945"/>
              <a:ext cx="8786842" cy="58282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Yuvarlatılmış Dikdörtgen 12"/>
            <p:cNvSpPr/>
            <p:nvPr/>
          </p:nvSpPr>
          <p:spPr>
            <a:xfrm>
              <a:off x="28451" y="4147396"/>
              <a:ext cx="8729940" cy="525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i="1" u="sng" kern="1200" dirty="0" err="1" smtClean="0">
                  <a:solidFill>
                    <a:schemeClr val="tx1"/>
                  </a:solidFill>
                </a:rPr>
                <a:t>Derived</a:t>
              </a:r>
              <a:r>
                <a:rPr lang="tr-TR" sz="2800" b="1" i="1" u="sng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b="1" i="1" u="sng" kern="1200" dirty="0" err="1" smtClean="0">
                  <a:solidFill>
                    <a:schemeClr val="tx1"/>
                  </a:solidFill>
                </a:rPr>
                <a:t>proteins</a:t>
              </a:r>
              <a:r>
                <a:rPr lang="tr-TR" sz="2800" b="1" i="1" u="sng" kern="1200" dirty="0" smtClean="0">
                  <a:solidFill>
                    <a:schemeClr val="tx1"/>
                  </a:solidFill>
                </a:rPr>
                <a:t> </a:t>
              </a:r>
              <a:endParaRPr lang="tr-TR" sz="2800" b="1" i="1" u="sng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429396"/>
            <a:ext cx="2667000" cy="365125"/>
          </a:xfrm>
        </p:spPr>
        <p:txBody>
          <a:bodyPr/>
          <a:lstStyle/>
          <a:p>
            <a:pPr algn="r"/>
            <a:fld id="{D0AAAD68-A5AC-4C7D-BF09-ED07CE139ACE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Functions</a:t>
            </a:r>
            <a:r>
              <a:rPr lang="tr-TR" sz="4800" b="1" dirty="0" smtClean="0"/>
              <a:t> of </a:t>
            </a:r>
            <a:r>
              <a:rPr lang="tr-TR" sz="4800" b="1" dirty="0" err="1" smtClean="0"/>
              <a:t>proteins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functions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processing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9" name="8 Halka"/>
          <p:cNvSpPr/>
          <p:nvPr/>
        </p:nvSpPr>
        <p:spPr>
          <a:xfrm>
            <a:off x="799577" y="3952333"/>
            <a:ext cx="1534216" cy="1534216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9 Grup"/>
          <p:cNvGrpSpPr/>
          <p:nvPr/>
        </p:nvGrpSpPr>
        <p:grpSpPr>
          <a:xfrm>
            <a:off x="1477015" y="1993280"/>
            <a:ext cx="919124" cy="1907202"/>
            <a:chOff x="1035616" y="249285"/>
            <a:chExt cx="919124" cy="1907202"/>
          </a:xfrm>
        </p:grpSpPr>
        <p:sp>
          <p:nvSpPr>
            <p:cNvPr id="11" name="10 Dikdörtgen"/>
            <p:cNvSpPr/>
            <p:nvPr/>
          </p:nvSpPr>
          <p:spPr>
            <a:xfrm rot="17700000">
              <a:off x="541577" y="743324"/>
              <a:ext cx="1907202" cy="919124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Dikdörtgen"/>
            <p:cNvSpPr/>
            <p:nvPr/>
          </p:nvSpPr>
          <p:spPr>
            <a:xfrm rot="17700000">
              <a:off x="541577" y="743324"/>
              <a:ext cx="1907202" cy="919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0" rIns="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b="1" kern="1200" dirty="0"/>
            </a:p>
          </p:txBody>
        </p:sp>
      </p:grpSp>
      <p:sp>
        <p:nvSpPr>
          <p:cNvPr id="13" name="12 Oval"/>
          <p:cNvSpPr/>
          <p:nvPr/>
        </p:nvSpPr>
        <p:spPr>
          <a:xfrm>
            <a:off x="2449357" y="4321263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13 Grup"/>
          <p:cNvGrpSpPr/>
          <p:nvPr/>
        </p:nvGrpSpPr>
        <p:grpSpPr>
          <a:xfrm>
            <a:off x="1826212" y="4978742"/>
            <a:ext cx="902620" cy="2156847"/>
            <a:chOff x="1027623" y="3020433"/>
            <a:chExt cx="902620" cy="2156847"/>
          </a:xfrm>
        </p:grpSpPr>
        <p:sp>
          <p:nvSpPr>
            <p:cNvPr id="15" name="14 Dikdörtgen"/>
            <p:cNvSpPr/>
            <p:nvPr/>
          </p:nvSpPr>
          <p:spPr>
            <a:xfrm rot="17700000">
              <a:off x="707593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Dikdörtgen"/>
            <p:cNvSpPr/>
            <p:nvPr/>
          </p:nvSpPr>
          <p:spPr>
            <a:xfrm rot="17700000">
              <a:off x="346940" y="3701116"/>
              <a:ext cx="2156847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Enzymatic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reactions</a:t>
              </a:r>
              <a:endParaRPr lang="tr-TR" sz="2400" b="1" kern="1200" dirty="0"/>
            </a:p>
          </p:txBody>
        </p:sp>
      </p:grpSp>
      <p:sp>
        <p:nvSpPr>
          <p:cNvPr id="17" name="16 Dikdörtgen"/>
          <p:cNvSpPr/>
          <p:nvPr/>
        </p:nvSpPr>
        <p:spPr>
          <a:xfrm rot="17700000">
            <a:off x="2181877" y="3213736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17 Oval"/>
          <p:cNvSpPr/>
          <p:nvPr/>
        </p:nvSpPr>
        <p:spPr>
          <a:xfrm>
            <a:off x="3361153" y="4321263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18 Grup"/>
          <p:cNvGrpSpPr/>
          <p:nvPr/>
        </p:nvGrpSpPr>
        <p:grpSpPr>
          <a:xfrm>
            <a:off x="2409689" y="4985143"/>
            <a:ext cx="873749" cy="2020216"/>
            <a:chOff x="1968290" y="3026834"/>
            <a:chExt cx="873749" cy="2020216"/>
          </a:xfrm>
        </p:grpSpPr>
        <p:sp>
          <p:nvSpPr>
            <p:cNvPr id="20" name="19 Dikdörtgen"/>
            <p:cNvSpPr/>
            <p:nvPr/>
          </p:nvSpPr>
          <p:spPr>
            <a:xfrm rot="17700000">
              <a:off x="1619389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Dikdörtgen"/>
            <p:cNvSpPr/>
            <p:nvPr/>
          </p:nvSpPr>
          <p:spPr>
            <a:xfrm rot="17700000">
              <a:off x="1355923" y="3639201"/>
              <a:ext cx="2020216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b="1" kern="1200" dirty="0"/>
            </a:p>
          </p:txBody>
        </p:sp>
      </p:grpSp>
      <p:sp>
        <p:nvSpPr>
          <p:cNvPr id="22" name="21 Dikdörtgen"/>
          <p:cNvSpPr/>
          <p:nvPr/>
        </p:nvSpPr>
        <p:spPr>
          <a:xfrm rot="17700000">
            <a:off x="3093673" y="3213736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22 Halka"/>
          <p:cNvSpPr/>
          <p:nvPr/>
        </p:nvSpPr>
        <p:spPr>
          <a:xfrm>
            <a:off x="4273071" y="3952333"/>
            <a:ext cx="1534216" cy="1534216"/>
          </a:xfrm>
          <a:prstGeom prst="donut">
            <a:avLst>
              <a:gd name="adj" fmla="val 2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23 Grup"/>
          <p:cNvGrpSpPr/>
          <p:nvPr/>
        </p:nvGrpSpPr>
        <p:grpSpPr>
          <a:xfrm>
            <a:off x="5307699" y="2207594"/>
            <a:ext cx="919124" cy="1907202"/>
            <a:chOff x="4509110" y="249285"/>
            <a:chExt cx="919124" cy="1907202"/>
          </a:xfrm>
        </p:grpSpPr>
        <p:sp>
          <p:nvSpPr>
            <p:cNvPr id="25" name="24 Dikdörtgen"/>
            <p:cNvSpPr/>
            <p:nvPr/>
          </p:nvSpPr>
          <p:spPr>
            <a:xfrm rot="17700000">
              <a:off x="4015071" y="743324"/>
              <a:ext cx="1907202" cy="919124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25 Dikdörtgen"/>
            <p:cNvSpPr/>
            <p:nvPr/>
          </p:nvSpPr>
          <p:spPr>
            <a:xfrm rot="17700000">
              <a:off x="4015071" y="743324"/>
              <a:ext cx="1907202" cy="919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0" rIns="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Denaturation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and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coagulation</a:t>
              </a:r>
              <a:endParaRPr lang="tr-TR" sz="2400" b="1" kern="1200" dirty="0"/>
            </a:p>
          </p:txBody>
        </p:sp>
      </p:grpSp>
      <p:sp>
        <p:nvSpPr>
          <p:cNvPr id="27" name="26 Oval"/>
          <p:cNvSpPr/>
          <p:nvPr/>
        </p:nvSpPr>
        <p:spPr>
          <a:xfrm>
            <a:off x="5922850" y="4321263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" name="27 Grup"/>
          <p:cNvGrpSpPr/>
          <p:nvPr/>
        </p:nvGrpSpPr>
        <p:grpSpPr>
          <a:xfrm>
            <a:off x="5282053" y="4974829"/>
            <a:ext cx="920273" cy="2240385"/>
            <a:chOff x="4483464" y="3016520"/>
            <a:chExt cx="920273" cy="2240385"/>
          </a:xfrm>
        </p:grpSpPr>
        <p:sp>
          <p:nvSpPr>
            <p:cNvPr id="29" name="28 Dikdörtgen"/>
            <p:cNvSpPr/>
            <p:nvPr/>
          </p:nvSpPr>
          <p:spPr>
            <a:xfrm rot="17700000">
              <a:off x="4181087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29 Dikdörtgen"/>
            <p:cNvSpPr/>
            <p:nvPr/>
          </p:nvSpPr>
          <p:spPr>
            <a:xfrm rot="17700000">
              <a:off x="3761012" y="3738972"/>
              <a:ext cx="2240385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Maillard</a:t>
              </a:r>
              <a:r>
                <a:rPr lang="tr-TR" sz="2400" b="1" kern="1200" dirty="0" smtClean="0"/>
                <a:t>  </a:t>
              </a:r>
              <a:r>
                <a:rPr lang="tr-TR" sz="2400" b="1" kern="1200" dirty="0" err="1" smtClean="0"/>
                <a:t>reactions</a:t>
              </a:r>
              <a:endParaRPr lang="tr-TR" sz="2400" b="1" kern="1200" dirty="0"/>
            </a:p>
          </p:txBody>
        </p:sp>
      </p:grpSp>
      <p:sp>
        <p:nvSpPr>
          <p:cNvPr id="31" name="30 Dikdörtgen"/>
          <p:cNvSpPr/>
          <p:nvPr/>
        </p:nvSpPr>
        <p:spPr>
          <a:xfrm rot="17700000">
            <a:off x="5655371" y="3213736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31 Oval"/>
          <p:cNvSpPr/>
          <p:nvPr/>
        </p:nvSpPr>
        <p:spPr>
          <a:xfrm>
            <a:off x="6834646" y="4321263"/>
            <a:ext cx="796355" cy="79635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3" name="32 Grup"/>
          <p:cNvGrpSpPr/>
          <p:nvPr/>
        </p:nvGrpSpPr>
        <p:grpSpPr>
          <a:xfrm>
            <a:off x="5961451" y="5002496"/>
            <a:ext cx="795481" cy="1649819"/>
            <a:chOff x="5520052" y="3044187"/>
            <a:chExt cx="795481" cy="1649819"/>
          </a:xfrm>
        </p:grpSpPr>
        <p:sp>
          <p:nvSpPr>
            <p:cNvPr id="34" name="33 Dikdörtgen"/>
            <p:cNvSpPr/>
            <p:nvPr/>
          </p:nvSpPr>
          <p:spPr>
            <a:xfrm rot="17700000">
              <a:off x="5092883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34 Dikdörtgen"/>
            <p:cNvSpPr/>
            <p:nvPr/>
          </p:nvSpPr>
          <p:spPr>
            <a:xfrm rot="17700000">
              <a:off x="5092883" y="3471356"/>
              <a:ext cx="1649819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b="1" kern="1200" dirty="0"/>
            </a:p>
          </p:txBody>
        </p:sp>
      </p:grpSp>
      <p:sp>
        <p:nvSpPr>
          <p:cNvPr id="36" name="35 Dikdörtgen"/>
          <p:cNvSpPr/>
          <p:nvPr/>
        </p:nvSpPr>
        <p:spPr>
          <a:xfrm rot="17700000">
            <a:off x="6567167" y="3213736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37 Grup"/>
          <p:cNvGrpSpPr/>
          <p:nvPr/>
        </p:nvGrpSpPr>
        <p:grpSpPr>
          <a:xfrm>
            <a:off x="6873247" y="5002496"/>
            <a:ext cx="795481" cy="1649819"/>
            <a:chOff x="6431848" y="3044187"/>
            <a:chExt cx="795481" cy="1649819"/>
          </a:xfrm>
        </p:grpSpPr>
        <p:sp>
          <p:nvSpPr>
            <p:cNvPr id="39" name="38 Dikdörtgen"/>
            <p:cNvSpPr/>
            <p:nvPr/>
          </p:nvSpPr>
          <p:spPr>
            <a:xfrm rot="17700000">
              <a:off x="6004679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39 Dikdörtgen"/>
            <p:cNvSpPr/>
            <p:nvPr/>
          </p:nvSpPr>
          <p:spPr>
            <a:xfrm rot="17700000">
              <a:off x="6004679" y="3471356"/>
              <a:ext cx="1649819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400" b="1" kern="1200" dirty="0"/>
            </a:p>
          </p:txBody>
        </p:sp>
      </p:grpSp>
      <p:sp>
        <p:nvSpPr>
          <p:cNvPr id="41" name="40 Dikdörtgen"/>
          <p:cNvSpPr/>
          <p:nvPr/>
        </p:nvSpPr>
        <p:spPr>
          <a:xfrm rot="17700000">
            <a:off x="7478963" y="3213736"/>
            <a:ext cx="1649819" cy="795481"/>
          </a:xfrm>
          <a:prstGeom prst="rect">
            <a:avLst/>
          </a:pr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41 Grup"/>
          <p:cNvGrpSpPr/>
          <p:nvPr/>
        </p:nvGrpSpPr>
        <p:grpSpPr>
          <a:xfrm>
            <a:off x="1834205" y="2164740"/>
            <a:ext cx="919124" cy="1907202"/>
            <a:chOff x="1035616" y="249285"/>
            <a:chExt cx="919124" cy="1907202"/>
          </a:xfrm>
        </p:grpSpPr>
        <p:sp>
          <p:nvSpPr>
            <p:cNvPr id="43" name="42 Dikdörtgen"/>
            <p:cNvSpPr/>
            <p:nvPr/>
          </p:nvSpPr>
          <p:spPr>
            <a:xfrm rot="17700000">
              <a:off x="541577" y="743324"/>
              <a:ext cx="1907202" cy="919124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43 Dikdörtgen"/>
            <p:cNvSpPr/>
            <p:nvPr/>
          </p:nvSpPr>
          <p:spPr>
            <a:xfrm rot="17700000">
              <a:off x="541577" y="743324"/>
              <a:ext cx="1907202" cy="919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0" rIns="0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Hydration</a:t>
              </a:r>
              <a:endParaRPr lang="tr-TR" sz="2400" b="1" kern="1200" dirty="0"/>
            </a:p>
          </p:txBody>
        </p:sp>
      </p:grpSp>
      <p:grpSp>
        <p:nvGrpSpPr>
          <p:cNvPr id="45" name="44 Grup"/>
          <p:cNvGrpSpPr/>
          <p:nvPr/>
        </p:nvGrpSpPr>
        <p:grpSpPr>
          <a:xfrm>
            <a:off x="7134105" y="2922189"/>
            <a:ext cx="795481" cy="1649819"/>
            <a:chOff x="5520052" y="3044187"/>
            <a:chExt cx="795481" cy="1649819"/>
          </a:xfrm>
        </p:grpSpPr>
        <p:sp>
          <p:nvSpPr>
            <p:cNvPr id="46" name="45 Dikdörtgen"/>
            <p:cNvSpPr/>
            <p:nvPr/>
          </p:nvSpPr>
          <p:spPr>
            <a:xfrm rot="17700000">
              <a:off x="5092883" y="3471356"/>
              <a:ext cx="1649819" cy="795481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46 Dikdörtgen"/>
            <p:cNvSpPr/>
            <p:nvPr/>
          </p:nvSpPr>
          <p:spPr>
            <a:xfrm rot="17700000">
              <a:off x="5092883" y="3471356"/>
              <a:ext cx="1649819" cy="7954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60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 err="1" smtClean="0"/>
                <a:t>Enzymatic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browning</a:t>
              </a:r>
              <a:r>
                <a:rPr lang="tr-TR" sz="2400" b="1" kern="1200" dirty="0" smtClean="0"/>
                <a:t> </a:t>
              </a:r>
              <a:r>
                <a:rPr lang="tr-TR" sz="2400" b="1" kern="1200" dirty="0" err="1" smtClean="0"/>
                <a:t>reactions</a:t>
              </a:r>
              <a:endParaRPr lang="tr-TR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Denaturation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and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coagulation</a:t>
            </a:r>
            <a:endParaRPr lang="tr-TR" sz="4800" b="1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i="1" u="sng" dirty="0" err="1" smtClean="0">
                <a:solidFill>
                  <a:srgbClr val="0000FF"/>
                </a:solidFill>
              </a:rPr>
              <a:t>Denaturation</a:t>
            </a:r>
            <a:r>
              <a:rPr lang="tr-TR" dirty="0" smtClean="0"/>
              <a:t> 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distruption</a:t>
            </a:r>
            <a:r>
              <a:rPr lang="tr-TR" dirty="0" smtClean="0"/>
              <a:t> of protein </a:t>
            </a:r>
            <a:r>
              <a:rPr lang="tr-TR" dirty="0" err="1" smtClean="0"/>
              <a:t>structure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in </a:t>
            </a:r>
            <a:r>
              <a:rPr lang="tr-TR" dirty="0" err="1" smtClean="0"/>
              <a:t>partial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loss</a:t>
            </a:r>
            <a:r>
              <a:rPr lang="tr-TR" dirty="0" smtClean="0"/>
              <a:t> of </a:t>
            </a:r>
            <a:r>
              <a:rPr lang="tr-TR" dirty="0" err="1" smtClean="0"/>
              <a:t>function</a:t>
            </a:r>
            <a:endParaRPr lang="tr-TR" dirty="0" smtClean="0"/>
          </a:p>
          <a:p>
            <a:endParaRPr lang="tr-TR" dirty="0" smtClean="0"/>
          </a:p>
          <a:p>
            <a:r>
              <a:rPr lang="tr-TR" b="1" i="1" u="sng" dirty="0" err="1" smtClean="0">
                <a:solidFill>
                  <a:srgbClr val="C00000"/>
                </a:solidFill>
              </a:rPr>
              <a:t>Coagulation</a:t>
            </a:r>
            <a:r>
              <a:rPr lang="tr-TR" i="1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described</a:t>
            </a:r>
            <a:r>
              <a:rPr lang="tr-TR" dirty="0" smtClean="0"/>
              <a:t> as </a:t>
            </a:r>
            <a:r>
              <a:rPr lang="tr-TR" dirty="0" err="1" smtClean="0"/>
              <a:t>precipitation</a:t>
            </a:r>
            <a:r>
              <a:rPr lang="tr-TR" dirty="0" smtClean="0"/>
              <a:t> of protein in a </a:t>
            </a:r>
            <a:r>
              <a:rPr lang="tr-TR" dirty="0" err="1" smtClean="0"/>
              <a:t>liquid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form of </a:t>
            </a:r>
            <a:r>
              <a:rPr lang="tr-TR" dirty="0" err="1" smtClean="0"/>
              <a:t>semisolid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processes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b="1" dirty="0" err="1" smtClean="0"/>
              <a:t>irreversible</a:t>
            </a:r>
            <a:r>
              <a:rPr lang="tr-TR" b="1" dirty="0" smtClean="0"/>
              <a:t>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1682</TotalTime>
  <Words>568</Words>
  <Application>Microsoft Office PowerPoint</Application>
  <PresentationFormat>Ekran Gösterisi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Ortalama</vt:lpstr>
      <vt:lpstr>The importance of proteins</vt:lpstr>
      <vt:lpstr>Protein content of some foods</vt:lpstr>
      <vt:lpstr>Amino acids</vt:lpstr>
      <vt:lpstr>Amino acid structure</vt:lpstr>
      <vt:lpstr>Protein structure</vt:lpstr>
      <vt:lpstr>Peptide bond</vt:lpstr>
      <vt:lpstr>Classification of proteins</vt:lpstr>
      <vt:lpstr>Functions of proteins</vt:lpstr>
      <vt:lpstr>Denaturation and coagulation</vt:lpstr>
      <vt:lpstr>Browning reactions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Eda</dc:creator>
  <cp:lastModifiedBy>Windows Kullanıcısı</cp:lastModifiedBy>
  <cp:revision>176</cp:revision>
  <dcterms:created xsi:type="dcterms:W3CDTF">2018-10-20T17:50:55Z</dcterms:created>
  <dcterms:modified xsi:type="dcterms:W3CDTF">2019-03-28T07:20:17Z</dcterms:modified>
</cp:coreProperties>
</file>