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tr-TR"/>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156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15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18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39011730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237620783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lnSpc>
                <a:spcPct val="100000"/>
              </a:lnSpc>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lnSpc>
                <a:spcPct val="100000"/>
              </a:lnSpc>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lnSpc>
                <a:spcPct val="100000"/>
              </a:lnSpc>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lnSpc>
                <a:spcPct val="100000"/>
              </a:lnSpc>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lnSpc>
                <a:spcPct val="100000"/>
              </a:lnSpc>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60FC510-26F1-439C-BFBD-84B2AAC830E2}" type="datetimeFigureOut">
              <a:rPr lang="tr-TR" smtClean="0"/>
              <a:t>28.02.2020</a:t>
            </a:fld>
            <a:endParaRPr lang="tr-TR"/>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B5589232-1DC6-4330-99C5-B7865ACCBDA5}" type="slidenum">
              <a:rPr lang="tr-TR" smtClean="0"/>
              <a:t>‹#›</a:t>
            </a:fld>
            <a:endParaRPr lang="tr-TR"/>
          </a:p>
        </p:txBody>
      </p:sp>
    </p:spTree>
    <p:extLst>
      <p:ext uri="{BB962C8B-B14F-4D97-AF65-F5344CB8AC3E}">
        <p14:creationId xmlns:p14="http://schemas.microsoft.com/office/powerpoint/2010/main" val="28711301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972972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timing>
    <p:tnLst>
      <p:par>
        <p:cTn id="1" dur="indefinite" restart="never" nodeType="tmRoot"/>
      </p:par>
    </p:tnLst>
  </p:timing>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53348"/>
            <a:ext cx="8124091" cy="3815098"/>
          </a:xfrm>
        </p:spPr>
        <p:txBody>
          <a:bodyPr/>
          <a:lstStyle/>
          <a:p>
            <a:pPr marL="0" indent="0" algn="ctr">
              <a:lnSpc>
                <a:spcPct val="150000"/>
              </a:lnSpc>
              <a:spcBef>
                <a:spcPts val="0"/>
              </a:spcBef>
              <a:buNone/>
            </a:pPr>
            <a:r>
              <a:rPr lang="tr-TR" b="1" dirty="0">
                <a:solidFill>
                  <a:srgbClr val="160093"/>
                </a:solidFill>
                <a:latin typeface="Times New Roman" panose="02020603050405020304" pitchFamily="18" charset="0"/>
                <a:ea typeface="ＭＳ Ｐゴシック" panose="020B0600070205080204" pitchFamily="34" charset="-128"/>
                <a:cs typeface="Times New Roman" panose="02020603050405020304" pitchFamily="18" charset="0"/>
              </a:rPr>
              <a:t>Girişimcilik Kendi İşini Yapmak Anlamına Gelir mi?</a:t>
            </a:r>
          </a:p>
          <a:p>
            <a:pPr algn="just">
              <a:lnSpc>
                <a:spcPct val="150000"/>
              </a:lnSpc>
            </a:pPr>
            <a:r>
              <a:rPr lang="tr-TR" sz="2000" dirty="0">
                <a:latin typeface="Arial" panose="020B0604020202020204" pitchFamily="34" charset="0"/>
                <a:cs typeface="Arial" panose="020B0604020202020204" pitchFamily="34" charset="0"/>
              </a:rPr>
              <a:t>Kendi emeğini ve sermayesini riske eden kişi girişimcidir lakin günümüzde bu tanım biraz daha anlam değiştirerek risk sermayedarları ve melek yatırımcı ekosistemi ile büyümeye çalışan ve belirsizlik ortamının yoğun olduğu oluşumlara girişim denmektedir.</a:t>
            </a:r>
          </a:p>
          <a:p>
            <a:pPr algn="just">
              <a:lnSpc>
                <a:spcPct val="150000"/>
              </a:lnSpc>
            </a:pPr>
            <a:r>
              <a:rPr lang="tr-TR" sz="2000" dirty="0">
                <a:latin typeface="Arial" panose="020B0604020202020204" pitchFamily="34" charset="0"/>
                <a:cs typeface="Arial" panose="020B0604020202020204" pitchFamily="34" charset="0"/>
              </a:rPr>
              <a:t>Yani simitçilik yapmak girişimcilik değildir ancak simit ve çeşitli içerikleri bir araya getirerek sunan işletmeler girişimci olarak tanımlanabilir.</a:t>
            </a:r>
          </a:p>
        </p:txBody>
      </p:sp>
    </p:spTree>
    <p:extLst>
      <p:ext uri="{BB962C8B-B14F-4D97-AF65-F5344CB8AC3E}">
        <p14:creationId xmlns:p14="http://schemas.microsoft.com/office/powerpoint/2010/main" val="9385900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17373" y="670578"/>
            <a:ext cx="8058411" cy="3815098"/>
          </a:xfrm>
        </p:spPr>
        <p:txBody>
          <a:bodyPr/>
          <a:lstStyle/>
          <a:p>
            <a:pPr marL="0" indent="0" algn="ctr">
              <a:lnSpc>
                <a:spcPct val="100000"/>
              </a:lnSpc>
              <a:spcBef>
                <a:spcPts val="0"/>
              </a:spcBef>
              <a:buNone/>
            </a:pPr>
            <a:r>
              <a:rPr lang="tr-TR" b="1" dirty="0">
                <a:solidFill>
                  <a:srgbClr val="160093"/>
                </a:solidFill>
                <a:latin typeface="Times New Roman" panose="02020603050405020304" pitchFamily="18" charset="0"/>
                <a:ea typeface="ＭＳ Ｐゴシック" panose="020B0600070205080204" pitchFamily="34" charset="-128"/>
                <a:cs typeface="Times New Roman" panose="02020603050405020304" pitchFamily="18" charset="0"/>
              </a:rPr>
              <a:t>Başarılı Bir Girişimci Olmanın Temel Noktası Ne Olabilir?</a:t>
            </a:r>
          </a:p>
          <a:p>
            <a:r>
              <a:rPr lang="tr-TR" dirty="0">
                <a:latin typeface="Times New Roman" panose="02020603050405020304" pitchFamily="18" charset="0"/>
                <a:cs typeface="Times New Roman" panose="02020603050405020304" pitchFamily="18" charset="0"/>
              </a:rPr>
              <a:t>Öncelikle fikrinizi iyi belirlemelisiniz.</a:t>
            </a:r>
          </a:p>
          <a:p>
            <a:r>
              <a:rPr lang="tr-TR" dirty="0">
                <a:latin typeface="Times New Roman" panose="02020603050405020304" pitchFamily="18" charset="0"/>
                <a:cs typeface="Times New Roman" panose="02020603050405020304" pitchFamily="18" charset="0"/>
              </a:rPr>
              <a:t>Gireceğiniz sektörle alakalı pazar analizi gerçekleştirmelisiniz.</a:t>
            </a:r>
          </a:p>
          <a:p>
            <a:r>
              <a:rPr lang="tr-TR" dirty="0">
                <a:latin typeface="Times New Roman" panose="02020603050405020304" pitchFamily="18" charset="0"/>
                <a:cs typeface="Times New Roman" panose="02020603050405020304" pitchFamily="18" charset="0"/>
              </a:rPr>
              <a:t>Öncelikle bildiğiniz işi yapmalısınız.</a:t>
            </a:r>
          </a:p>
          <a:p>
            <a:r>
              <a:rPr lang="tr-TR" dirty="0">
                <a:latin typeface="Times New Roman" panose="02020603050405020304" pitchFamily="18" charset="0"/>
                <a:cs typeface="Times New Roman" panose="02020603050405020304" pitchFamily="18" charset="0"/>
              </a:rPr>
              <a:t>Kendinize ait olan sermayeyi maksimum nasıl iyi bir şekilde kullanırım sorusuna yanıt vermeniz gerekiyor.</a:t>
            </a:r>
          </a:p>
          <a:p>
            <a:r>
              <a:rPr lang="tr-TR" dirty="0">
                <a:latin typeface="Times New Roman" panose="02020603050405020304" pitchFamily="18" charset="0"/>
                <a:cs typeface="Times New Roman" panose="02020603050405020304" pitchFamily="18" charset="0"/>
              </a:rPr>
              <a:t>Bu sebeple sermayenizi iyi kullanın.</a:t>
            </a:r>
          </a:p>
          <a:p>
            <a:r>
              <a:rPr lang="tr-TR" dirty="0">
                <a:latin typeface="Times New Roman" panose="02020603050405020304" pitchFamily="18" charset="0"/>
                <a:cs typeface="Times New Roman" panose="02020603050405020304" pitchFamily="18" charset="0"/>
              </a:rPr>
              <a:t>Ne kadar hata yaparsanız yapın pes etmeyin.</a:t>
            </a:r>
          </a:p>
          <a:p>
            <a:r>
              <a:rPr lang="tr-TR" dirty="0">
                <a:latin typeface="Times New Roman" panose="02020603050405020304" pitchFamily="18" charset="0"/>
                <a:cs typeface="Times New Roman" panose="02020603050405020304" pitchFamily="18" charset="0"/>
              </a:rPr>
              <a:t>Aynı hatayı bir daha yapmamaya özen gösterin.</a:t>
            </a:r>
          </a:p>
          <a:p>
            <a:r>
              <a:rPr lang="tr-TR" dirty="0">
                <a:latin typeface="Times New Roman" panose="02020603050405020304" pitchFamily="18" charset="0"/>
                <a:cs typeface="Times New Roman" panose="02020603050405020304" pitchFamily="18" charset="0"/>
              </a:rPr>
              <a:t>Ve en önemlisi daima bir sonraki adımı düşünün.</a:t>
            </a:r>
            <a:r>
              <a:rPr lang="tr-TR" dirty="0"/>
              <a:t/>
            </a:r>
            <a:br>
              <a:rPr lang="tr-TR" dirty="0"/>
            </a:b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227806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05650" y="623686"/>
            <a:ext cx="7777058" cy="3815098"/>
          </a:xfrm>
        </p:spPr>
        <p:txBody>
          <a:bodyPr>
            <a:noAutofit/>
          </a:bodyPr>
          <a:lstStyle/>
          <a:p>
            <a:pPr marL="0" indent="0" algn="ctr">
              <a:lnSpc>
                <a:spcPct val="100000"/>
              </a:lnSpc>
              <a:spcBef>
                <a:spcPts val="0"/>
              </a:spcBef>
              <a:buNone/>
            </a:pPr>
            <a:r>
              <a:rPr lang="tr-TR" b="1" dirty="0">
                <a:solidFill>
                  <a:srgbClr val="160093"/>
                </a:solidFill>
                <a:latin typeface="Times New Roman" panose="02020603050405020304" pitchFamily="18" charset="0"/>
                <a:ea typeface="ＭＳ Ｐゴシック" panose="020B0600070205080204" pitchFamily="34" charset="-128"/>
                <a:cs typeface="Times New Roman" panose="02020603050405020304" pitchFamily="18" charset="0"/>
              </a:rPr>
              <a:t>Başarılı Girişimcilerin Ortak Özellikleri Neler Olabilir ?</a:t>
            </a:r>
          </a:p>
          <a:p>
            <a:pPr marL="0" indent="0" algn="just">
              <a:lnSpc>
                <a:spcPct val="100000"/>
              </a:lnSpc>
              <a:spcBef>
                <a:spcPts val="0"/>
              </a:spcBef>
              <a:buNone/>
            </a:pPr>
            <a:endParaRPr lang="tr-TR" dirty="0">
              <a:latin typeface="Times New Roman" panose="02020603050405020304" pitchFamily="18" charset="0"/>
              <a:cs typeface="Times New Roman" panose="02020603050405020304" pitchFamily="18" charset="0"/>
            </a:endParaRPr>
          </a:p>
          <a:p>
            <a:pPr algn="just">
              <a:lnSpc>
                <a:spcPct val="200000"/>
              </a:lnSpc>
              <a:spcBef>
                <a:spcPts val="0"/>
              </a:spcBef>
            </a:pPr>
            <a:r>
              <a:rPr lang="tr-TR" dirty="0">
                <a:latin typeface="Times New Roman" panose="02020603050405020304" pitchFamily="18" charset="0"/>
                <a:cs typeface="Times New Roman" panose="02020603050405020304" pitchFamily="18" charset="0"/>
              </a:rPr>
              <a:t>Yaratıcılık,</a:t>
            </a:r>
          </a:p>
          <a:p>
            <a:pPr algn="just">
              <a:lnSpc>
                <a:spcPct val="200000"/>
              </a:lnSpc>
              <a:spcBef>
                <a:spcPts val="0"/>
              </a:spcBef>
            </a:pPr>
            <a:r>
              <a:rPr lang="tr-TR" dirty="0">
                <a:latin typeface="Times New Roman" panose="02020603050405020304" pitchFamily="18" charset="0"/>
                <a:cs typeface="Times New Roman" panose="02020603050405020304" pitchFamily="18" charset="0"/>
              </a:rPr>
              <a:t>Adanmışlık,</a:t>
            </a:r>
          </a:p>
          <a:p>
            <a:pPr algn="just">
              <a:lnSpc>
                <a:spcPct val="200000"/>
              </a:lnSpc>
              <a:spcBef>
                <a:spcPts val="0"/>
              </a:spcBef>
            </a:pPr>
            <a:r>
              <a:rPr lang="tr-TR" dirty="0">
                <a:latin typeface="Times New Roman" panose="02020603050405020304" pitchFamily="18" charset="0"/>
                <a:cs typeface="Times New Roman" panose="02020603050405020304" pitchFamily="18" charset="0"/>
              </a:rPr>
              <a:t>Kararlılık,</a:t>
            </a:r>
          </a:p>
          <a:p>
            <a:pPr algn="just">
              <a:lnSpc>
                <a:spcPct val="200000"/>
              </a:lnSpc>
              <a:spcBef>
                <a:spcPts val="0"/>
              </a:spcBef>
            </a:pPr>
            <a:r>
              <a:rPr lang="tr-TR" dirty="0">
                <a:latin typeface="Times New Roman" panose="02020603050405020304" pitchFamily="18" charset="0"/>
                <a:cs typeface="Times New Roman" panose="02020603050405020304" pitchFamily="18" charset="0"/>
              </a:rPr>
              <a:t>Esneklik,</a:t>
            </a:r>
          </a:p>
          <a:p>
            <a:pPr algn="just">
              <a:lnSpc>
                <a:spcPct val="200000"/>
              </a:lnSpc>
              <a:spcBef>
                <a:spcPts val="0"/>
              </a:spcBef>
            </a:pPr>
            <a:r>
              <a:rPr lang="tr-TR" dirty="0">
                <a:latin typeface="Times New Roman" panose="02020603050405020304" pitchFamily="18" charset="0"/>
                <a:cs typeface="Times New Roman" panose="02020603050405020304" pitchFamily="18" charset="0"/>
              </a:rPr>
              <a:t>Liderlik,</a:t>
            </a:r>
          </a:p>
          <a:p>
            <a:pPr algn="just">
              <a:lnSpc>
                <a:spcPct val="200000"/>
              </a:lnSpc>
              <a:spcBef>
                <a:spcPts val="0"/>
              </a:spcBef>
            </a:pPr>
            <a:r>
              <a:rPr lang="tr-TR" dirty="0">
                <a:latin typeface="Times New Roman" panose="02020603050405020304" pitchFamily="18" charset="0"/>
                <a:cs typeface="Times New Roman" panose="02020603050405020304" pitchFamily="18" charset="0"/>
              </a:rPr>
              <a:t>Tutku ve Özgüven.</a:t>
            </a:r>
          </a:p>
          <a:p>
            <a:pPr marL="0" indent="0" algn="just">
              <a:lnSpc>
                <a:spcPct val="100000"/>
              </a:lnSpc>
              <a:spcBef>
                <a:spcPts val="0"/>
              </a:spcBef>
              <a:buNone/>
            </a:pPr>
            <a:r>
              <a:rPr lang="tr-TR" dirty="0"/>
              <a:t/>
            </a:r>
            <a:br>
              <a:rPr lang="tr-TR" dirty="0"/>
            </a:b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89195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05650" y="611963"/>
            <a:ext cx="8234258" cy="3815098"/>
          </a:xfrm>
        </p:spPr>
        <p:txBody>
          <a:bodyPr>
            <a:noAutofit/>
          </a:bodyPr>
          <a:lstStyle/>
          <a:p>
            <a:pPr marL="0" indent="0" algn="ctr">
              <a:lnSpc>
                <a:spcPct val="100000"/>
              </a:lnSpc>
              <a:spcBef>
                <a:spcPts val="0"/>
              </a:spcBef>
              <a:buNone/>
            </a:pPr>
            <a:r>
              <a:rPr lang="tr-TR" sz="2100" b="1" dirty="0">
                <a:solidFill>
                  <a:srgbClr val="160093"/>
                </a:solidFill>
                <a:latin typeface="Times New Roman" panose="02020603050405020304" pitchFamily="18" charset="0"/>
                <a:ea typeface="ＭＳ Ｐゴシック" panose="020B0600070205080204" pitchFamily="34" charset="-128"/>
                <a:cs typeface="Times New Roman" panose="02020603050405020304" pitchFamily="18" charset="0"/>
              </a:rPr>
              <a:t>Başarılı Girişimcilerin Ortak Özellikleri Neler Olabilir ?</a:t>
            </a:r>
          </a:p>
          <a:p>
            <a:pPr>
              <a:lnSpc>
                <a:spcPct val="150000"/>
              </a:lnSpc>
            </a:pPr>
            <a:r>
              <a:rPr lang="tr-TR" dirty="0" smtClean="0">
                <a:latin typeface="Times New Roman" panose="02020603050405020304" pitchFamily="18" charset="0"/>
                <a:cs typeface="Times New Roman" panose="02020603050405020304" pitchFamily="18" charset="0"/>
              </a:rPr>
              <a:t>Yaratıcılık</a:t>
            </a:r>
            <a:r>
              <a:rPr lang="tr-TR" dirty="0">
                <a:latin typeface="Times New Roman" panose="02020603050405020304" pitchFamily="18" charset="0"/>
                <a:cs typeface="Times New Roman" panose="02020603050405020304" pitchFamily="18" charset="0"/>
              </a:rPr>
              <a:t>; Yaratıcılık en basit şekliyle orijinal, sosyal faydalılığı olan ürünler veya fikirler yaratabilme yeteneği olarak tanımlanabilir. </a:t>
            </a:r>
            <a:r>
              <a:rPr lang="tr-TR" dirty="0">
                <a:latin typeface="Times New Roman" panose="02020603050405020304" pitchFamily="18" charset="0"/>
                <a:cs typeface="Times New Roman" panose="02020603050405020304" pitchFamily="18" charset="0"/>
              </a:rPr>
              <a:t>Fakat bu tanım tam bir cevap değildir. Yaratıcılık alanında en önemli isimlerden olan Frank </a:t>
            </a:r>
            <a:r>
              <a:rPr lang="tr-TR" dirty="0" err="1">
                <a:latin typeface="Times New Roman" panose="02020603050405020304" pitchFamily="18" charset="0"/>
                <a:cs typeface="Times New Roman" panose="02020603050405020304" pitchFamily="18" charset="0"/>
              </a:rPr>
              <a:t>Barron</a:t>
            </a:r>
            <a:r>
              <a:rPr lang="tr-TR" dirty="0">
                <a:latin typeface="Times New Roman" panose="02020603050405020304" pitchFamily="18" charset="0"/>
                <a:cs typeface="Times New Roman" panose="02020603050405020304" pitchFamily="18" charset="0"/>
              </a:rPr>
              <a:t>, yaratıcılık için daha kapsamlı bir tanımlama yapmıştır.  Öncelikle, yaratıcılık yaratılan ürünün özellikleri ve ürünün aldığı sosyal kabul ile değerlendirilebilir. İkinci olarak yaratılan ürün kendi koşulları içinde değerlendirilmelidir. Örneğin; çözülen ya da tanımlanan problemin zorluğu, önerilen çözümün </a:t>
            </a:r>
            <a:r>
              <a:rPr lang="tr-TR" dirty="0" err="1">
                <a:latin typeface="Times New Roman" panose="02020603050405020304" pitchFamily="18" charset="0"/>
                <a:cs typeface="Times New Roman" panose="02020603050405020304" pitchFamily="18" charset="0"/>
              </a:rPr>
              <a:t>zerafeti</a:t>
            </a:r>
            <a:r>
              <a:rPr lang="tr-TR" dirty="0">
                <a:latin typeface="Times New Roman" panose="02020603050405020304" pitchFamily="18" charset="0"/>
                <a:cs typeface="Times New Roman" panose="02020603050405020304" pitchFamily="18" charset="0"/>
              </a:rPr>
              <a:t>, ürünün yarattığı etki. Üçüncü olarak; yaratıcılık onu besleyen yeteneklerin, becerilerin temelinde değerlendirilebilir.</a:t>
            </a:r>
          </a:p>
          <a:p>
            <a:pPr marL="0" indent="0" algn="just">
              <a:lnSpc>
                <a:spcPct val="100000"/>
              </a:lnSpc>
              <a:spcBef>
                <a:spcPts val="0"/>
              </a:spcBef>
              <a:buNone/>
            </a:pPr>
            <a:r>
              <a:rPr lang="tr-TR" sz="2800" dirty="0"/>
              <a:t/>
            </a:r>
            <a:br>
              <a:rPr lang="tr-TR" sz="2800" dirty="0"/>
            </a:br>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603614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8585" y="694025"/>
            <a:ext cx="8030308" cy="3815098"/>
          </a:xfrm>
        </p:spPr>
        <p:txBody>
          <a:bodyPr/>
          <a:lstStyle/>
          <a:p>
            <a:pPr marL="0" indent="0" algn="just">
              <a:lnSpc>
                <a:spcPct val="100000"/>
              </a:lnSpc>
              <a:spcBef>
                <a:spcPts val="0"/>
              </a:spcBef>
              <a:buNone/>
            </a:pPr>
            <a:r>
              <a:rPr lang="tr-TR" sz="2100" b="1" dirty="0">
                <a:solidFill>
                  <a:srgbClr val="160093"/>
                </a:solidFill>
                <a:latin typeface="Times New Roman" panose="02020603050405020304" pitchFamily="18" charset="0"/>
                <a:ea typeface="ＭＳ Ｐゴシック" panose="020B0600070205080204" pitchFamily="34" charset="-128"/>
                <a:cs typeface="Times New Roman" panose="02020603050405020304" pitchFamily="18" charset="0"/>
              </a:rPr>
              <a:t>Başarılı Girişimcilerin Ortak Özellikleri Neler Olabilir ?</a:t>
            </a:r>
          </a:p>
          <a:p>
            <a:pPr marL="0" indent="0" algn="just">
              <a:lnSpc>
                <a:spcPct val="100000"/>
              </a:lnSpc>
              <a:spcBef>
                <a:spcPts val="0"/>
              </a:spcBef>
              <a:buNone/>
            </a:pPr>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Yaratıcılık; Yaratıcılık, diğer </a:t>
            </a:r>
            <a:r>
              <a:rPr lang="tr-TR" dirty="0" err="1">
                <a:latin typeface="Times New Roman" panose="02020603050405020304" pitchFamily="18" charset="0"/>
                <a:cs typeface="Times New Roman" panose="02020603050405020304" pitchFamily="18" charset="0"/>
              </a:rPr>
              <a:t>mental</a:t>
            </a:r>
            <a:r>
              <a:rPr lang="tr-TR" dirty="0">
                <a:latin typeface="Times New Roman" panose="02020603050405020304" pitchFamily="18" charset="0"/>
                <a:cs typeface="Times New Roman" panose="02020603050405020304" pitchFamily="18" charset="0"/>
              </a:rPr>
              <a:t> fonksiyonlardan farklı bir zihinsel yeterlilik olarak düşünülebilir. Yaratıcılık, “Zeka” adı altında toplanan kompleks bir çok yetenekle ilişkisi  olmasına rağmen, onlardan bağımsız gözükmektedir. Genellikle, yaratıcılık yeteneği olan kişiler zeka testlerinde normal popülasyondan daha yüksek puanlar almaktadır ve objektif gözlemciler tarafından da yaşıtlarından daha zeki olarak değerlendirilmektedirler. Fakat, IQ testlerindeki yüksek puanlar yaratıcılığı göstermiyor olabilir. Bu konudaki çalışmalar (</a:t>
            </a:r>
            <a:r>
              <a:rPr lang="tr-TR" dirty="0" err="1">
                <a:latin typeface="Times New Roman" panose="02020603050405020304" pitchFamily="18" charset="0"/>
                <a:cs typeface="Times New Roman" panose="02020603050405020304" pitchFamily="18" charset="0"/>
              </a:rPr>
              <a:t>Terman’ın</a:t>
            </a:r>
            <a:r>
              <a:rPr lang="tr-TR" dirty="0">
                <a:latin typeface="Times New Roman" panose="02020603050405020304" pitchFamily="18" charset="0"/>
                <a:cs typeface="Times New Roman" panose="02020603050405020304" pitchFamily="18" charset="0"/>
              </a:rPr>
              <a:t> üstün zekalı çocukları hayatları boyunca takip ettiği çalışma ve </a:t>
            </a:r>
            <a:r>
              <a:rPr lang="tr-TR" dirty="0" err="1">
                <a:latin typeface="Times New Roman" panose="02020603050405020304" pitchFamily="18" charset="0"/>
                <a:cs typeface="Times New Roman" panose="02020603050405020304" pitchFamily="18" charset="0"/>
              </a:rPr>
              <a:t>McKinnon’ın</a:t>
            </a:r>
            <a:r>
              <a:rPr lang="tr-TR" dirty="0">
                <a:latin typeface="Times New Roman" panose="02020603050405020304" pitchFamily="18" charset="0"/>
                <a:cs typeface="Times New Roman" panose="02020603050405020304" pitchFamily="18" charset="0"/>
              </a:rPr>
              <a:t> mimarlarla yaptığı çalışma) üstün zekalı kişilerin diğerlerine kıyasla daha iyi sosyal becerilere ve sağlığa, daha fazla intihar oranlarına sahip olduklarını fakat yaratıcılık anlamında genel popülasyondan farklılık göstermediklerini ortaya koymuştur. </a:t>
            </a:r>
            <a:r>
              <a:rPr lang="tr-TR" dirty="0" err="1">
                <a:latin typeface="Times New Roman" panose="02020603050405020304" pitchFamily="18" charset="0"/>
                <a:cs typeface="Times New Roman" panose="02020603050405020304" pitchFamily="18" charset="0"/>
              </a:rPr>
              <a:t>Mc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Kinnon’a</a:t>
            </a:r>
            <a:r>
              <a:rPr lang="tr-TR" dirty="0">
                <a:latin typeface="Times New Roman" panose="02020603050405020304" pitchFamily="18" charset="0"/>
                <a:cs typeface="Times New Roman" panose="02020603050405020304" pitchFamily="18" charset="0"/>
              </a:rPr>
              <a:t> göre; 120’nun üzerinde bir IQ skoru ile yaratıcılık arasında herhangi bir korelasyon yoktur.</a:t>
            </a:r>
          </a:p>
        </p:txBody>
      </p:sp>
    </p:spTree>
    <p:extLst>
      <p:ext uri="{BB962C8B-B14F-4D97-AF65-F5344CB8AC3E}">
        <p14:creationId xmlns:p14="http://schemas.microsoft.com/office/powerpoint/2010/main" val="5448018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8923" y="1373963"/>
            <a:ext cx="7620000" cy="3815098"/>
          </a:xfrm>
        </p:spPr>
        <p:txBody>
          <a:bodyPr/>
          <a:lstStyle/>
          <a:p>
            <a:pPr algn="just">
              <a:lnSpc>
                <a:spcPct val="100000"/>
              </a:lnSpc>
            </a:pPr>
            <a:r>
              <a:rPr lang="tr-TR" sz="2000" dirty="0" smtClean="0">
                <a:latin typeface="Times New Roman" panose="02020603050405020304" pitchFamily="18" charset="0"/>
                <a:cs typeface="Times New Roman" panose="02020603050405020304" pitchFamily="18" charset="0"/>
              </a:rPr>
              <a:t>Adanmışlık</a:t>
            </a:r>
            <a:r>
              <a:rPr lang="tr-TR" sz="2000" dirty="0">
                <a:latin typeface="Times New Roman" panose="02020603050405020304" pitchFamily="18" charset="0"/>
                <a:cs typeface="Times New Roman" panose="02020603050405020304" pitchFamily="18" charset="0"/>
              </a:rPr>
              <a:t>; Hedefe ulaşabilmek adına elinden gelen hatta elinden gelmeyenler için bile her şeyi yapabilmeye hazır olma durumu olarak tanımlanabilir.</a:t>
            </a:r>
          </a:p>
          <a:p>
            <a:pPr algn="just">
              <a:lnSpc>
                <a:spcPct val="100000"/>
              </a:lnSpc>
            </a:pPr>
            <a:r>
              <a:rPr lang="tr-TR" sz="2000" dirty="0">
                <a:latin typeface="Times New Roman" panose="02020603050405020304" pitchFamily="18" charset="0"/>
                <a:cs typeface="Times New Roman" panose="02020603050405020304" pitchFamily="18" charset="0"/>
              </a:rPr>
              <a:t>Kararlılık; Aynı kararda, biçimde sürme anlamına gelir. Herhangi bir iş veya hayalin gerçekleştirilebilmesi için ortaya konan disiplin ve emekten ne pahasına olursa olsun ödün vermeden, her türlü zorluğa karşı aynı şekilde devam edebilmektir.</a:t>
            </a:r>
          </a:p>
          <a:p>
            <a:pPr algn="just">
              <a:lnSpc>
                <a:spcPct val="100000"/>
              </a:lnSpc>
            </a:pPr>
            <a:r>
              <a:rPr lang="tr-TR" sz="2000" dirty="0">
                <a:latin typeface="Times New Roman" panose="02020603050405020304" pitchFamily="18" charset="0"/>
                <a:cs typeface="Times New Roman" panose="02020603050405020304" pitchFamily="18" charset="0"/>
              </a:rPr>
              <a:t>Esneklik; Değişen şartlara göre işgücüne katılım ve istihdamın artmasını sağlamak için uygulanan bir modeldir</a:t>
            </a:r>
          </a:p>
        </p:txBody>
      </p:sp>
      <p:sp>
        <p:nvSpPr>
          <p:cNvPr id="2" name="Dikdörtgen 1"/>
          <p:cNvSpPr/>
          <p:nvPr/>
        </p:nvSpPr>
        <p:spPr>
          <a:xfrm>
            <a:off x="328246" y="597097"/>
            <a:ext cx="6658708" cy="383182"/>
          </a:xfrm>
          <a:prstGeom prst="rect">
            <a:avLst/>
          </a:prstGeom>
        </p:spPr>
        <p:txBody>
          <a:bodyPr/>
          <a:lstStyle/>
          <a:p>
            <a:pPr eaLnBrk="1" hangingPunct="1">
              <a:lnSpc>
                <a:spcPct val="90000"/>
              </a:lnSpc>
            </a:pPr>
            <a:r>
              <a:rPr lang="tr-TR" sz="2100" b="1" dirty="0">
                <a:solidFill>
                  <a:srgbClr val="160093"/>
                </a:solidFill>
                <a:latin typeface="Times New Roman" panose="02020603050405020304" pitchFamily="18" charset="0"/>
                <a:ea typeface="ＭＳ Ｐゴシック" panose="020B0600070205080204" pitchFamily="34" charset="-128"/>
                <a:cs typeface="Times New Roman" panose="02020603050405020304" pitchFamily="18" charset="0"/>
              </a:rPr>
              <a:t>Başarılı Girişimcilerin Ortak Özellikleri Neler Olabilir ?</a:t>
            </a:r>
            <a:endParaRPr lang="tr-TR" sz="2100" b="1" dirty="0">
              <a:solidFill>
                <a:srgbClr val="160093"/>
              </a:solidFill>
              <a:latin typeface="Times New Roman" panose="02020603050405020304" pitchFamily="18" charset="0"/>
              <a:ea typeface="ＭＳ Ｐゴシック" panose="020B0600070205080204" pitchFamily="34" charset="-128"/>
              <a:cs typeface="Times New Roman" panose="02020603050405020304" pitchFamily="18" charset="0"/>
            </a:endParaRPr>
          </a:p>
        </p:txBody>
      </p:sp>
    </p:spTree>
    <p:extLst>
      <p:ext uri="{BB962C8B-B14F-4D97-AF65-F5344CB8AC3E}">
        <p14:creationId xmlns:p14="http://schemas.microsoft.com/office/powerpoint/2010/main" val="662256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35464" y="672296"/>
            <a:ext cx="1386764" cy="448865"/>
          </a:xfrm>
        </p:spPr>
        <p:txBody>
          <a:bodyPr/>
          <a:lstStyle/>
          <a:p>
            <a:r>
              <a:rPr lang="tr-TR" sz="2100" dirty="0">
                <a:latin typeface="Times New Roman" panose="02020603050405020304" pitchFamily="18" charset="0"/>
                <a:ea typeface="ＭＳ Ｐゴシック" panose="020B0600070205080204" pitchFamily="34" charset="-128"/>
                <a:cs typeface="Times New Roman" panose="02020603050405020304" pitchFamily="18" charset="0"/>
              </a:rPr>
              <a:t>Kaynakça</a:t>
            </a:r>
          </a:p>
        </p:txBody>
      </p:sp>
      <p:sp>
        <p:nvSpPr>
          <p:cNvPr id="3" name="İçerik Yer Tutucusu 2"/>
          <p:cNvSpPr>
            <a:spLocks noGrp="1"/>
          </p:cNvSpPr>
          <p:nvPr>
            <p:ph idx="1"/>
          </p:nvPr>
        </p:nvSpPr>
        <p:spPr>
          <a:xfrm>
            <a:off x="432222" y="1307433"/>
            <a:ext cx="8020116" cy="3140876"/>
          </a:xfrm>
        </p:spPr>
        <p:txBody>
          <a:bodyPr/>
          <a:lstStyle/>
          <a:p>
            <a:pPr algn="just">
              <a:lnSpc>
                <a:spcPct val="150000"/>
              </a:lnSpc>
              <a:spcBef>
                <a:spcPts val="0"/>
              </a:spcBef>
              <a:buFont typeface="Wingdings" panose="05000000000000000000" pitchFamily="2" charset="2"/>
              <a:buChar char="§"/>
            </a:pPr>
            <a:r>
              <a:rPr lang="tr-TR" dirty="0">
                <a:latin typeface="Times New Roman" panose="02020603050405020304" pitchFamily="18" charset="0"/>
                <a:cs typeface="Times New Roman" panose="02020603050405020304" pitchFamily="18" charset="0"/>
              </a:rPr>
              <a:t>Bayraktaroğlu, Serkan (2005) Girişimcilik Ders Notları, Sakarya Kitabevi, Sakarya.</a:t>
            </a:r>
          </a:p>
          <a:p>
            <a:pPr algn="just">
              <a:lnSpc>
                <a:spcPct val="150000"/>
              </a:lnSpc>
              <a:spcBef>
                <a:spcPts val="0"/>
              </a:spcBef>
              <a:buFont typeface="Wingdings" panose="05000000000000000000" pitchFamily="2" charset="2"/>
              <a:buChar char="§"/>
            </a:pPr>
            <a:r>
              <a:rPr lang="tr-TR" dirty="0">
                <a:latin typeface="Times New Roman" panose="02020603050405020304" pitchFamily="18" charset="0"/>
                <a:cs typeface="Times New Roman" panose="02020603050405020304" pitchFamily="18" charset="0"/>
              </a:rPr>
              <a:t>Arıkan, Semra (2004), Girişimcilik, Siyasal kitabevi, Ankara </a:t>
            </a:r>
          </a:p>
          <a:p>
            <a:pPr algn="just">
              <a:lnSpc>
                <a:spcPct val="150000"/>
              </a:lnSpc>
              <a:spcBef>
                <a:spcPts val="0"/>
              </a:spcBef>
              <a:buFont typeface="Wingdings" panose="05000000000000000000" pitchFamily="2" charset="2"/>
              <a:buChar char="§"/>
            </a:pPr>
            <a:r>
              <a:rPr lang="tr-TR" dirty="0" err="1">
                <a:latin typeface="Times New Roman" panose="02020603050405020304" pitchFamily="18" charset="0"/>
                <a:cs typeface="Times New Roman" panose="02020603050405020304" pitchFamily="18" charset="0"/>
              </a:rPr>
              <a:t>Naktiyok</a:t>
            </a:r>
            <a:r>
              <a:rPr lang="tr-TR" dirty="0">
                <a:latin typeface="Times New Roman" panose="02020603050405020304" pitchFamily="18" charset="0"/>
                <a:cs typeface="Times New Roman" panose="02020603050405020304" pitchFamily="18" charset="0"/>
              </a:rPr>
              <a:t>, A. (2004), İç Girişimcilik, Beta yayınları. </a:t>
            </a:r>
          </a:p>
          <a:p>
            <a:pPr algn="just">
              <a:lnSpc>
                <a:spcPct val="150000"/>
              </a:lnSpc>
              <a:spcBef>
                <a:spcPts val="0"/>
              </a:spcBef>
              <a:buFont typeface="Wingdings" panose="05000000000000000000" pitchFamily="2" charset="2"/>
              <a:buChar char="§"/>
            </a:pPr>
            <a:r>
              <a:rPr lang="tr-TR" dirty="0" err="1">
                <a:latin typeface="Times New Roman" panose="02020603050405020304" pitchFamily="18" charset="0"/>
                <a:cs typeface="Times New Roman" panose="02020603050405020304" pitchFamily="18" charset="0"/>
              </a:rPr>
              <a:t>Döm</a:t>
            </a:r>
            <a:r>
              <a:rPr lang="tr-TR" dirty="0">
                <a:latin typeface="Times New Roman" panose="02020603050405020304" pitchFamily="18" charset="0"/>
                <a:cs typeface="Times New Roman" panose="02020603050405020304" pitchFamily="18" charset="0"/>
              </a:rPr>
              <a:t>, S. (2006), Girişimcilik ve Küçük İşletme Yöneticiliği, Detay yayıncılık.</a:t>
            </a:r>
          </a:p>
          <a:p>
            <a:pPr>
              <a:lnSpc>
                <a:spcPct val="150000"/>
              </a:lnSpc>
            </a:pPr>
            <a:endParaRPr lang="tr-TR" sz="2800" dirty="0"/>
          </a:p>
        </p:txBody>
      </p:sp>
    </p:spTree>
    <p:extLst>
      <p:ext uri="{BB962C8B-B14F-4D97-AF65-F5344CB8AC3E}">
        <p14:creationId xmlns:p14="http://schemas.microsoft.com/office/powerpoint/2010/main" val="148075128"/>
      </p:ext>
    </p:extLst>
  </p:cSld>
  <p:clrMapOvr>
    <a:masterClrMapping/>
  </p:clrMapOvr>
  <p:timing>
    <p:tnLst>
      <p:par>
        <p:cTn id="1" dur="indefinite" restart="never" nodeType="tmRoot"/>
      </p:par>
    </p:tnLst>
  </p:timing>
</p:sld>
</file>

<file path=ppt/theme/theme1.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docProps/app.xml><?xml version="1.0" encoding="utf-8"?>
<Properties xmlns="http://schemas.openxmlformats.org/officeDocument/2006/extended-properties" xmlns:vt="http://schemas.openxmlformats.org/officeDocument/2006/docPropsVTypes">
  <Template>h.t.</Template>
  <TotalTime>7</TotalTime>
  <Words>542</Words>
  <Application>Microsoft Office PowerPoint</Application>
  <PresentationFormat>Ekran Gösterisi (4:3)</PresentationFormat>
  <Paragraphs>36</Paragraphs>
  <Slides>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7</vt:i4>
      </vt:variant>
    </vt:vector>
  </HeadingPairs>
  <TitlesOfParts>
    <vt:vector size="13" baseType="lpstr">
      <vt:lpstr>ＭＳ Ｐゴシック</vt:lpstr>
      <vt:lpstr>Arial</vt:lpstr>
      <vt:lpstr>Calibri</vt:lpstr>
      <vt:lpstr>Times New Roman</vt:lpstr>
      <vt:lpstr>Wingdings</vt:lpstr>
      <vt:lpstr>h.t.</vt:lpstr>
      <vt:lpstr>PowerPoint Sunusu</vt:lpstr>
      <vt:lpstr>PowerPoint Sunusu</vt:lpstr>
      <vt:lpstr>PowerPoint Sunusu</vt:lpstr>
      <vt:lpstr>PowerPoint Sunusu</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Taşınmaz</dc:creator>
  <cp:lastModifiedBy>Windows Kullanıcısı</cp:lastModifiedBy>
  <cp:revision>2</cp:revision>
  <dcterms:created xsi:type="dcterms:W3CDTF">2020-02-27T11:43:23Z</dcterms:created>
  <dcterms:modified xsi:type="dcterms:W3CDTF">2020-02-28T09:23:06Z</dcterms:modified>
</cp:coreProperties>
</file>