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0" r:id="rId6"/>
    <p:sldId id="259" r:id="rId7"/>
    <p:sldId id="261"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sp>
        <p:nvSpPr>
          <p:cNvPr id="8" name="7 Başlık"/>
          <p:cNvSpPr>
            <a:spLocks noGrp="1"/>
          </p:cNvSpPr>
          <p:nvPr>
            <p:ph type="ctrTitle" hasCustomPrompt="1"/>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hasCustomPrompt="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457200" y="274638"/>
            <a:ext cx="6019800" cy="5851525"/>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İçerik Yer Tutucusu"/>
          <p:cNvSpPr>
            <a:spLocks noGrp="1"/>
          </p:cNvSpPr>
          <p:nvPr>
            <p:ph sz="quarter" idx="1" hasCustomPrompt="1"/>
          </p:nvPr>
        </p:nvSpPr>
        <p:spPr>
          <a:xfrm>
            <a:off x="457200" y="1219200"/>
            <a:ext cx="8229600"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9" name="8 İçerik Yer Tutucusu"/>
          <p:cNvSpPr>
            <a:spLocks noGrp="1"/>
          </p:cNvSpPr>
          <p:nvPr>
            <p:ph sz="quarter" idx="1" hasCustomPrompt="1"/>
          </p:nvPr>
        </p:nvSpPr>
        <p:spPr>
          <a:xfrm>
            <a:off x="457200" y="1219200"/>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1" name="10 İçerik Yer Tutucusu"/>
          <p:cNvSpPr>
            <a:spLocks noGrp="1"/>
          </p:cNvSpPr>
          <p:nvPr>
            <p:ph sz="quarter" idx="2" hasCustomPrompt="1"/>
          </p:nvPr>
        </p:nvSpPr>
        <p:spPr>
          <a:xfrm>
            <a:off x="4632198" y="1216152"/>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7" name="6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11" name="10 İçerik Yer Tutucusu"/>
          <p:cNvSpPr>
            <a:spLocks noGrp="1"/>
          </p:cNvSpPr>
          <p:nvPr>
            <p:ph sz="quarter" idx="2" hasCustomPrompt="1"/>
          </p:nvPr>
        </p:nvSpPr>
        <p:spPr>
          <a:xfrm>
            <a:off x="457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3" name="12 İçerik Yer Tutucusu"/>
          <p:cNvSpPr>
            <a:spLocks noGrp="1"/>
          </p:cNvSpPr>
          <p:nvPr>
            <p:ph sz="quarter" idx="4" hasCustomPrompt="1"/>
          </p:nvPr>
        </p:nvSpPr>
        <p:spPr>
          <a:xfrm>
            <a:off x="4648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hasCustomPrompt="1"/>
          </p:nvPr>
        </p:nvSpPr>
        <p:spPr>
          <a:xfrm>
            <a:off x="304800" y="304800"/>
            <a:ext cx="5715000" cy="57150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hasCustomPrompt="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hasCustomPrompt="1"/>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panose="05040102010807070707"/>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panose="05040102010807070707"/>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panose="05040102010807070707"/>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panose="05000000000000000000"/>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panose="05000000000000000000"/>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panose="05040102010807070707"/>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panose="05040102010807070707"/>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panose="05040102010807070707"/>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panose="05040102010807070707"/>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smtClean="0">
                <a:solidFill>
                  <a:schemeClr val="tx1"/>
                </a:solidFill>
                <a:latin typeface="Calibri" panose="020F0502020204030204" pitchFamily="34" charset="0"/>
                <a:cs typeface="Calibri" panose="020F0502020204030204" pitchFamily="34" charset="0"/>
              </a:rPr>
              <a:t>Dersin Adı: Gruplarla Sosyal Hizmet</a:t>
            </a:r>
            <a:endParaRPr lang="tr-TR" sz="3000" dirty="0" smtClean="0">
              <a:solidFill>
                <a:schemeClr val="tx1"/>
              </a:solidFill>
              <a:latin typeface="Calibri" panose="020F0502020204030204" pitchFamily="34" charset="0"/>
              <a:cs typeface="Calibri" panose="020F0502020204030204" pitchFamily="34" charset="0"/>
            </a:endParaRPr>
          </a:p>
          <a:p>
            <a:pPr algn="just"/>
            <a:r>
              <a:rPr lang="tr-TR" sz="3000" dirty="0" smtClean="0">
                <a:solidFill>
                  <a:schemeClr val="tx1"/>
                </a:solidFill>
                <a:latin typeface="Calibri" panose="020F0502020204030204" pitchFamily="34" charset="0"/>
                <a:cs typeface="Calibri" panose="020F0502020204030204" pitchFamily="34" charset="0"/>
              </a:rPr>
              <a:t>Sorumlu Öğretim Üyesi: Prof. Dr. Veli DUYAN</a:t>
            </a:r>
            <a:endParaRPr lang="tr-TR" sz="3000" dirty="0" smtClean="0">
              <a:solidFill>
                <a:schemeClr val="tx1"/>
              </a:solidFill>
              <a:latin typeface="Calibri" panose="020F0502020204030204" pitchFamily="34" charset="0"/>
              <a:cs typeface="Calibri" panose="020F0502020204030204" pitchFamily="34" charset="0"/>
            </a:endParaRPr>
          </a:p>
          <a:p>
            <a:pPr algn="just"/>
            <a:endParaRPr lang="tr-TR" sz="3000" dirty="0" smtClean="0">
              <a:solidFill>
                <a:schemeClr val="tx1"/>
              </a:solidFill>
              <a:latin typeface="Calibri" panose="020F0502020204030204" pitchFamily="34" charset="0"/>
              <a:cs typeface="Calibri" panose="020F0502020204030204" pitchFamily="34" charset="0"/>
            </a:endParaRPr>
          </a:p>
          <a:p>
            <a:pPr algn="just"/>
            <a:r>
              <a:rPr lang="tr-TR" sz="3000" smtClean="0">
                <a:solidFill>
                  <a:schemeClr val="tx1"/>
                </a:solidFill>
                <a:latin typeface="Calibri" panose="020F0502020204030204" pitchFamily="34" charset="0"/>
                <a:cs typeface="Calibri" panose="020F0502020204030204" pitchFamily="34" charset="0"/>
              </a:rPr>
              <a:t>Konu:</a:t>
            </a:r>
            <a:r>
              <a:rPr lang="tr-TR" sz="3200" smtClean="0"/>
              <a:t>Gruplarla sosyal hizmet kuramları ve yaklaşımları V</a:t>
            </a:r>
            <a:endParaRPr lang="tr-TR" sz="3000" dirty="0" smtClean="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348880"/>
            <a:ext cx="8229600" cy="3808080"/>
          </a:xfrm>
        </p:spPr>
        <p:txBody>
          <a:bodyPr>
            <a:normAutofit/>
          </a:bodyPr>
          <a:lstStyle/>
          <a:p>
            <a:pPr algn="ctr"/>
            <a:r>
              <a:rPr lang="tr-TR" dirty="0" smtClean="0"/>
              <a:t>Küçük gruplar her yerde ve çeşitli şekillerde oluşabilirler. Aile, iş, okul, serbest zaman aktiviteleri küçük grupları içerebilir. Her bir küçük grup çeşidi, iletişim çeşitlerini içeren şekilde karakterize edilebilir. </a:t>
            </a:r>
            <a:endParaRPr lang="tr-TR" dirty="0" smtClean="0"/>
          </a:p>
          <a:p>
            <a:pPr algn="ct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16832"/>
            <a:ext cx="8229600" cy="4240128"/>
          </a:xfrm>
        </p:spPr>
        <p:txBody>
          <a:bodyPr>
            <a:normAutofit/>
          </a:bodyPr>
          <a:lstStyle/>
          <a:p>
            <a:pPr algn="ctr"/>
            <a:r>
              <a:rPr lang="tr-TR" dirty="0" smtClean="0"/>
              <a:t>Aile, çok kişi için önemli, etkili ve birincil bir grup ya da içinde yer alınan temel bir sosyal birimdir. Bu çeşit bir küçük grup çoğu resmi olmayan ve üyeleri uzun zamanda oluşan bir yapıya dayanır.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348880"/>
            <a:ext cx="8229600" cy="3808080"/>
          </a:xfrm>
        </p:spPr>
        <p:txBody>
          <a:bodyPr/>
          <a:lstStyle/>
          <a:p>
            <a:pPr algn="ctr">
              <a:buNone/>
            </a:pPr>
            <a:r>
              <a:rPr lang="tr-TR" dirty="0" smtClean="0"/>
              <a:t>Sosyal bir nedene dayalı gruplar bizim birincil dereceden ilişkili olduğumuz gruplardı. Spor takımları, tartışma grupları, okul grupları, boş zaman aktiviteleri ve diğer özel ilgi ve aktivite grupları sosyal birincil grup ilişkilerine girer. Bu çeşit gruplarda insanlar anlamayı yaşamımızdaki önemli konularla başa çıkma, ya da geliştirme, kişisel ya da sosyal roller ve beceriler konularında destek alırlar.</a:t>
            </a:r>
            <a:endParaRPr lang="tr-TR"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endParaRPr lang="tr-TR" dirty="0" smtClean="0"/>
          </a:p>
          <a:p>
            <a:pPr algn="ctr">
              <a:buNone/>
            </a:pPr>
            <a:r>
              <a:rPr lang="tr-TR" dirty="0" smtClean="0"/>
              <a:t>Eğitimsel </a:t>
            </a:r>
            <a:r>
              <a:rPr lang="tr-TR" dirty="0" smtClean="0"/>
              <a:t>ve öğrenme grupları yeni fikirleri ve düşünce yollarını geliştirmeyi içerir. Bunlar eğitimsel kurslar, seminerler olabilirler. </a:t>
            </a:r>
            <a:endParaRPr lang="tr-TR" dirty="0" smtClean="0"/>
          </a:p>
          <a:p>
            <a:pPr algn="ctr"/>
            <a:r>
              <a:rPr lang="tr-TR" dirty="0" err="1" smtClean="0"/>
              <a:t>Terapötik</a:t>
            </a:r>
            <a:r>
              <a:rPr lang="tr-TR" dirty="0" smtClean="0"/>
              <a:t> </a:t>
            </a:r>
            <a:r>
              <a:rPr lang="tr-TR" dirty="0" smtClean="0"/>
              <a:t>grupların üyeleri, kendi kendileri ve diğerleri hakkında bir şeyler öğrenmek için bir araya gelirler. </a:t>
            </a:r>
            <a:endParaRPr lang="tr-TR" dirty="0" smtClean="0"/>
          </a:p>
          <a:p>
            <a:pPr algn="ctr"/>
            <a:r>
              <a:rPr lang="tr-TR" dirty="0" smtClean="0"/>
              <a:t>Bu </a:t>
            </a:r>
            <a:r>
              <a:rPr lang="tr-TR" dirty="0" smtClean="0"/>
              <a:t>çeşit grupların iletişimi tartışma ve konuları analiz etme şeklindedir fakat sorunları doğrudan çözmeye yardımcı olmayabilir. </a:t>
            </a:r>
            <a:endParaRPr lang="tr-TR" dirty="0" smtClean="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772816"/>
            <a:ext cx="8229600" cy="4384144"/>
          </a:xfrm>
        </p:spPr>
        <p:txBody>
          <a:bodyPr/>
          <a:lstStyle/>
          <a:p>
            <a:r>
              <a:rPr lang="tr-TR" dirty="0" smtClean="0"/>
              <a:t>Destek, terapi bilinç geliştirme grupların görevi grup sürecini ve ilişkilerini geliştirmektir.</a:t>
            </a:r>
            <a:endParaRPr lang="tr-TR" dirty="0" smtClean="0"/>
          </a:p>
          <a:p>
            <a:endParaRPr lang="tr-TR" dirty="0" smtClean="0"/>
          </a:p>
          <a:p>
            <a:r>
              <a:rPr lang="tr-TR" dirty="0" smtClean="0"/>
              <a:t>Görev </a:t>
            </a:r>
            <a:r>
              <a:rPr lang="tr-TR" dirty="0" smtClean="0"/>
              <a:t>grupları problem çözme grubu çeşidi gibi görülebilir. Çalışma grupları son yirmi yılda iş hayatında ortaya çıkmıştır ve kurumların bütün yapısında uygulanmıştır. Bu çeşit çalışmalar personelin üretim seviyesini ve kurumun refahında etkilidir.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sym typeface="+mn-ea"/>
              </a:rPr>
              <a:t>Kaynaklar</a:t>
            </a:r>
            <a:endParaRPr lang="tr-TR" altLang="en-US">
              <a:sym typeface="+mn-ea"/>
            </a:endParaRPr>
          </a:p>
        </p:txBody>
      </p:sp>
      <p:sp>
        <p:nvSpPr>
          <p:cNvPr id="3" name="Content Placeholder 2"/>
          <p:cNvSpPr>
            <a:spLocks noGrp="1"/>
          </p:cNvSpPr>
          <p:nvPr>
            <p:ph sz="quarter" idx="1"/>
          </p:nvPr>
        </p:nvSpPr>
        <p:spPr/>
        <p:txBody>
          <a:bodyPr/>
          <a:p>
            <a:endParaRPr lang="tr-TR" altLang="en-US"/>
          </a:p>
          <a:p>
            <a:r>
              <a:rPr lang="tr-TR" altLang="en-US"/>
              <a:t>Duyan, V. (2016). Sosyal Hizmet Temelleri Yaklaşımları  Müdahale Yöntemleri. Sosyal Çalışma Yayınları. Ankara.</a:t>
            </a:r>
            <a:endParaRPr lang="tr-TR" altLang="en-US"/>
          </a:p>
          <a:p>
            <a:r>
              <a:rPr lang="tr-TR" altLang="en-US"/>
              <a:t>Turan N. (2009). Sosyal Kişisel Çalışma: Birey ve Aileler İçin Sosyal Hizmet. (Ed. V. Duyan) Ankara: Aydınlar Matbaacılık.</a:t>
            </a:r>
            <a:endParaRPr lang="tr-TR"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0</TotalTime>
  <Words>1993</Words>
  <Application>WPS Presentation</Application>
  <PresentationFormat>Ekran Gösterisi (4:3)</PresentationFormat>
  <Paragraphs>29</Paragraphs>
  <Slides>7</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7</vt:i4>
      </vt:variant>
    </vt:vector>
  </HeadingPairs>
  <TitlesOfParts>
    <vt:vector size="19" baseType="lpstr">
      <vt:lpstr>Arial</vt:lpstr>
      <vt:lpstr>SimSun</vt:lpstr>
      <vt:lpstr>Wingdings</vt:lpstr>
      <vt:lpstr>Wingdings 3</vt:lpstr>
      <vt:lpstr>Wingdings</vt:lpstr>
      <vt:lpstr>Calibri</vt:lpstr>
      <vt:lpstr>Gill Sans MT</vt:lpstr>
      <vt:lpstr>Bookman Old Style</vt:lpstr>
      <vt:lpstr>Microsoft YaHei</vt:lpstr>
      <vt:lpstr/>
      <vt:lpstr>Arial Unicode MS</vt:lpstr>
      <vt:lpstr>Kaynak</vt:lpstr>
      <vt:lpstr>Ankara Üniversitesi  Sağlık Bilimleri Fakültesi Sosyal Hizmet Bölümü</vt:lpstr>
      <vt:lpstr>PowerPoint 演示文稿</vt:lpstr>
      <vt:lpstr>PowerPoint 演示文稿</vt:lpstr>
      <vt:lpstr>PowerPoint 演示文稿</vt:lpstr>
      <vt:lpstr>PowerPoint 演示文稿</vt:lpstr>
      <vt:lpstr>PowerPoint 演示文稿</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münevver göker</cp:lastModifiedBy>
  <cp:revision>8</cp:revision>
  <dcterms:created xsi:type="dcterms:W3CDTF">2017-04-26T08:36:00Z</dcterms:created>
  <dcterms:modified xsi:type="dcterms:W3CDTF">2020-04-28T20:07:43Z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1033-11.2.0.9281</vt:lpwstr>
  </property>
</Properties>
</file>