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59" r:id="rId7"/>
    <p:sldId id="261"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smtClean="0">
                <a:solidFill>
                  <a:schemeClr val="tx1"/>
                </a:solidFill>
                <a:latin typeface="Calibri" panose="020F0502020204030204" pitchFamily="34" charset="0"/>
                <a:cs typeface="Calibri" panose="020F0502020204030204" pitchFamily="34" charset="0"/>
              </a:rPr>
              <a:t>Konu:</a:t>
            </a:r>
            <a:r>
              <a:rPr lang="tr-TR" sz="3200" smtClean="0"/>
              <a:t>Gruplarla sosyal hizmet kuramları ve yaklaşımları V</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348880"/>
            <a:ext cx="8229600" cy="3808080"/>
          </a:xfrm>
        </p:spPr>
        <p:txBody>
          <a:bodyPr>
            <a:normAutofit/>
          </a:bodyPr>
          <a:lstStyle/>
          <a:p>
            <a:pPr algn="ctr"/>
            <a:r>
              <a:rPr lang="tr-TR" dirty="0" smtClean="0"/>
              <a:t>Küçük gruplar her yerde ve çeşitli şekillerde oluşabilirler. Aile, iş, okul, serbest zaman aktiviteleri küçük grupları içerebilir. Her bir küçük grup çeşidi, iletişim çeşitlerini içeren şekilde karakterize edilebilir. </a:t>
            </a:r>
            <a:endParaRPr lang="tr-TR" dirty="0" smtClean="0"/>
          </a:p>
          <a:p>
            <a:pPr algn="ct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normAutofit/>
          </a:bodyPr>
          <a:lstStyle/>
          <a:p>
            <a:pPr algn="ctr"/>
            <a:r>
              <a:rPr lang="tr-TR" dirty="0" smtClean="0"/>
              <a:t>Aile, çok kişi için önemli, etkili ve birincil bir grup ya da içinde yer alınan temel bir sosyal birimdir. Bu çeşit bir küçük grup çoğu resmi olmayan ve üyeleri uzun zamanda oluşan bir yapıya dayanır.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348880"/>
            <a:ext cx="8229600" cy="3808080"/>
          </a:xfrm>
        </p:spPr>
        <p:txBody>
          <a:bodyPr/>
          <a:lstStyle/>
          <a:p>
            <a:pPr algn="ctr">
              <a:buNone/>
            </a:pPr>
            <a:r>
              <a:rPr lang="tr-TR" dirty="0" smtClean="0"/>
              <a:t>Sosyal bir nedene dayalı gruplar bizim birincil dereceden ilişkili olduğumuz gruplardı. Spor takımları, tartışma grupları, okul grupları, boş zaman aktiviteleri ve diğer özel ilgi ve aktivite grupları sosyal birincil grup ilişkilerine girer. Bu çeşit gruplarda insanlar anlamayı yaşamımızdaki önemli konularla başa çıkma, ya da geliştirme, kişisel ya da sosyal roller ve beceriler konularında destek alırlar.</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endParaRPr lang="tr-TR" dirty="0" smtClean="0"/>
          </a:p>
          <a:p>
            <a:pPr algn="ctr">
              <a:buNone/>
            </a:pPr>
            <a:r>
              <a:rPr lang="tr-TR" dirty="0" smtClean="0"/>
              <a:t>Eğitimsel </a:t>
            </a:r>
            <a:r>
              <a:rPr lang="tr-TR" dirty="0" smtClean="0"/>
              <a:t>ve öğrenme grupları yeni fikirleri ve düşünce yollarını geliştirmeyi içerir. Bunlar eğitimsel kurslar, seminerler olabilirler. </a:t>
            </a:r>
            <a:endParaRPr lang="tr-TR" dirty="0" smtClean="0"/>
          </a:p>
          <a:p>
            <a:pPr algn="ctr"/>
            <a:r>
              <a:rPr lang="tr-TR" dirty="0" err="1" smtClean="0"/>
              <a:t>Terapötik</a:t>
            </a:r>
            <a:r>
              <a:rPr lang="tr-TR" dirty="0" smtClean="0"/>
              <a:t> </a:t>
            </a:r>
            <a:r>
              <a:rPr lang="tr-TR" dirty="0" smtClean="0"/>
              <a:t>grupların üyeleri, kendi kendileri ve diğerleri hakkında bir şeyler öğrenmek için bir araya gelirler. </a:t>
            </a:r>
            <a:endParaRPr lang="tr-TR" dirty="0" smtClean="0"/>
          </a:p>
          <a:p>
            <a:pPr algn="ctr"/>
            <a:r>
              <a:rPr lang="tr-TR" dirty="0" smtClean="0"/>
              <a:t>Bu </a:t>
            </a:r>
            <a:r>
              <a:rPr lang="tr-TR" dirty="0" smtClean="0"/>
              <a:t>çeşit grupların iletişimi tartışma ve konuları analiz etme şeklindedir fakat sorunları doğrudan çözmeye yardımcı olmayabilir. </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lstStyle/>
          <a:p>
            <a:r>
              <a:rPr lang="tr-TR" dirty="0" smtClean="0"/>
              <a:t>Destek, terapi bilinç geliştirme grupların görevi grup sürecini ve ilişkilerini geliştirmektir.</a:t>
            </a:r>
            <a:endParaRPr lang="tr-TR" dirty="0" smtClean="0"/>
          </a:p>
          <a:p>
            <a:endParaRPr lang="tr-TR" dirty="0" smtClean="0"/>
          </a:p>
          <a:p>
            <a:r>
              <a:rPr lang="tr-TR" dirty="0" smtClean="0"/>
              <a:t>Görev </a:t>
            </a:r>
            <a:r>
              <a:rPr lang="tr-TR" dirty="0" smtClean="0"/>
              <a:t>grupları problem çözme grubu çeşidi gibi görülebilir. Çalışma grupları son yirmi yılda iş hayatında ortaya çıkmıştır ve kurumların bütün yapısında uygulanmıştır. Bu çeşit çalışmalar personelin üretim seviyesini ve kurumun refahında etkilidir.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1993</Words>
  <Application>WPS Presentation</Application>
  <PresentationFormat>Ekran Gösterisi (4:3)</PresentationFormat>
  <Paragraphs>29</Paragraphs>
  <Slides>7</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7</vt:i4>
      </vt:variant>
    </vt:vector>
  </HeadingPairs>
  <TitlesOfParts>
    <vt:vector size="19"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