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63" r:id="rId4"/>
    <p:sldId id="257" r:id="rId5"/>
    <p:sldId id="264" r:id="rId6"/>
    <p:sldId id="265" r:id="rId7"/>
    <p:sldId id="266" r:id="rId8"/>
    <p:sldId id="267" r:id="rId9"/>
    <p:sldId id="268" r:id="rId10"/>
    <p:sldId id="283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6" r:id="rId23"/>
    <p:sldId id="280" r:id="rId24"/>
    <p:sldId id="281" r:id="rId25"/>
    <p:sldId id="284" r:id="rId26"/>
    <p:sldId id="285" r:id="rId27"/>
    <p:sldId id="287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1"/>
    <p:restoredTop sz="94665"/>
  </p:normalViewPr>
  <p:slideViewPr>
    <p:cSldViewPr>
      <p:cViewPr varScale="1">
        <p:scale>
          <a:sx n="96" d="100"/>
          <a:sy n="96" d="100"/>
        </p:scale>
        <p:origin x="16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19">
            <a:extLst>
              <a:ext uri="{FF2B5EF4-FFF2-40B4-BE49-F238E27FC236}">
                <a16:creationId xmlns:a16="http://schemas.microsoft.com/office/drawing/2014/main" id="{A5DDF4D7-5F4A-2748-BF8B-3035414108F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Dikdörtgen 20">
            <a:extLst>
              <a:ext uri="{FF2B5EF4-FFF2-40B4-BE49-F238E27FC236}">
                <a16:creationId xmlns:a16="http://schemas.microsoft.com/office/drawing/2014/main" id="{4C1B668F-F71A-8F4D-A550-F172240EAB2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Dikdörtgen 23">
            <a:extLst>
              <a:ext uri="{FF2B5EF4-FFF2-40B4-BE49-F238E27FC236}">
                <a16:creationId xmlns:a16="http://schemas.microsoft.com/office/drawing/2014/main" id="{04918ED8-A747-234F-872D-DFE08FABD13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Dikdörtgen 24">
            <a:extLst>
              <a:ext uri="{FF2B5EF4-FFF2-40B4-BE49-F238E27FC236}">
                <a16:creationId xmlns:a16="http://schemas.microsoft.com/office/drawing/2014/main" id="{A46176D5-ADCC-2C4D-BD32-9AD09E0702F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8F5426F3-2530-CC41-BAB8-901919B49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Düz Bağlayıcı 10">
            <a:extLst>
              <a:ext uri="{FF2B5EF4-FFF2-40B4-BE49-F238E27FC236}">
                <a16:creationId xmlns:a16="http://schemas.microsoft.com/office/drawing/2014/main" id="{0034A92E-0086-9A46-96F1-DFAB7A534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CB9E2B64-0426-674C-801D-41D323796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D602010-F578-484D-9B2A-DC8FB61FEB10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BA1061-3323-5F4C-A3D7-3E56BE08BD45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5" name="Veri Yer Tutucusu 27">
            <a:extLst>
              <a:ext uri="{FF2B5EF4-FFF2-40B4-BE49-F238E27FC236}">
                <a16:creationId xmlns:a16="http://schemas.microsoft.com/office/drawing/2014/main" id="{03FB5B15-451D-BB4B-94C6-813EC4EAC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5FFBA-8028-8A4E-B124-1E1B01818C19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16" name="Altbilgi Yer Tutucusu 16">
            <a:extLst>
              <a:ext uri="{FF2B5EF4-FFF2-40B4-BE49-F238E27FC236}">
                <a16:creationId xmlns:a16="http://schemas.microsoft.com/office/drawing/2014/main" id="{90F40F61-1026-A94C-A878-39DCEABC3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ayt Numarası Yer Tutucusu 28">
            <a:extLst>
              <a:ext uri="{FF2B5EF4-FFF2-40B4-BE49-F238E27FC236}">
                <a16:creationId xmlns:a16="http://schemas.microsoft.com/office/drawing/2014/main" id="{3908F04E-EDE5-7040-9A3B-6E5C3E8EA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E962B86-B763-2D41-A747-31583FA2B64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65522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1912E7-77C1-2249-B25A-50B5E196C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99DE9-6308-F44D-AE5D-0D740BB67998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5" name="Altbilgi Yer Tutucusu 4">
            <a:extLst>
              <a:ext uri="{FF2B5EF4-FFF2-40B4-BE49-F238E27FC236}">
                <a16:creationId xmlns:a16="http://schemas.microsoft.com/office/drawing/2014/main" id="{B9D4DF18-5A78-F649-9C71-12BAA150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D36184-27DB-374A-B159-1408CDD60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AC84B-DE9C-434C-8A7D-E1A176F412F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63396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19">
            <a:extLst>
              <a:ext uri="{FF2B5EF4-FFF2-40B4-BE49-F238E27FC236}">
                <a16:creationId xmlns:a16="http://schemas.microsoft.com/office/drawing/2014/main" id="{758ACB22-2F85-D44A-BC4E-406AB88B717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Dikdörtgen 20">
            <a:extLst>
              <a:ext uri="{FF2B5EF4-FFF2-40B4-BE49-F238E27FC236}">
                <a16:creationId xmlns:a16="http://schemas.microsoft.com/office/drawing/2014/main" id="{DA38F0F9-AD5C-AF43-9491-7F29A3EB658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Dikdörtgen 23">
            <a:extLst>
              <a:ext uri="{FF2B5EF4-FFF2-40B4-BE49-F238E27FC236}">
                <a16:creationId xmlns:a16="http://schemas.microsoft.com/office/drawing/2014/main" id="{45AAC4A0-F19C-9C43-9E47-1D15CF7A57E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Dikdörtgen 24">
            <a:extLst>
              <a:ext uri="{FF2B5EF4-FFF2-40B4-BE49-F238E27FC236}">
                <a16:creationId xmlns:a16="http://schemas.microsoft.com/office/drawing/2014/main" id="{E747938B-3828-7048-856E-75507DCCD83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DBA10B0-9032-B545-B56B-D704DE2D4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A5076662-DE82-3648-8CA1-4EBD21630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0" name="Düz Bağlayıcı 9">
            <a:extLst>
              <a:ext uri="{FF2B5EF4-FFF2-40B4-BE49-F238E27FC236}">
                <a16:creationId xmlns:a16="http://schemas.microsoft.com/office/drawing/2014/main" id="{A9EFF8EA-D322-7949-8025-CC218936BE6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D72246D-8ECE-914F-A65A-74FCD126EA0D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FFC97DC-853F-B644-9C02-4305DCED6900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3" name="Slayt Numarası Yer Tutucusu 5">
            <a:extLst>
              <a:ext uri="{FF2B5EF4-FFF2-40B4-BE49-F238E27FC236}">
                <a16:creationId xmlns:a16="http://schemas.microsoft.com/office/drawing/2014/main" id="{700453F1-1F5D-5447-9A36-55A3BA8C84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766711-8343-4D40-BBA8-59B58779CF8B}" type="slidenum">
              <a:rPr lang="en-US" altLang="tr-TR"/>
              <a:pPr/>
              <a:t>‹#›</a:t>
            </a:fld>
            <a:endParaRPr lang="en-US" altLang="tr-TR"/>
          </a:p>
        </p:txBody>
      </p:sp>
      <p:sp>
        <p:nvSpPr>
          <p:cNvPr id="14" name="Veri Yer Tutucusu 3">
            <a:extLst>
              <a:ext uri="{FF2B5EF4-FFF2-40B4-BE49-F238E27FC236}">
                <a16:creationId xmlns:a16="http://schemas.microsoft.com/office/drawing/2014/main" id="{78D849C4-8364-9849-A8E8-F13AAF83A4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A0158-A20B-C647-B4EC-34BA137CF0DC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15" name="Altbilgi Yer Tutucusu 4">
            <a:extLst>
              <a:ext uri="{FF2B5EF4-FFF2-40B4-BE49-F238E27FC236}">
                <a16:creationId xmlns:a16="http://schemas.microsoft.com/office/drawing/2014/main" id="{3BAB9B29-5AF1-0742-8853-80545621B7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57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823451-3785-8E42-A3A0-AB746479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24FAF-5607-F748-AB56-F2ED8F88ECEB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5" name="Altbilgi Yer Tutucusu 4">
            <a:extLst>
              <a:ext uri="{FF2B5EF4-FFF2-40B4-BE49-F238E27FC236}">
                <a16:creationId xmlns:a16="http://schemas.microsoft.com/office/drawing/2014/main" id="{9E223984-F36C-B04E-B1B4-2ADAA223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6EDA2A-D533-7E42-9061-56AAF467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C4850B7-AE86-4A4E-882D-39B75E34412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18080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19">
            <a:extLst>
              <a:ext uri="{FF2B5EF4-FFF2-40B4-BE49-F238E27FC236}">
                <a16:creationId xmlns:a16="http://schemas.microsoft.com/office/drawing/2014/main" id="{35A8D4B9-7CB9-9044-9517-29824A60283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Dikdörtgen 20">
            <a:extLst>
              <a:ext uri="{FF2B5EF4-FFF2-40B4-BE49-F238E27FC236}">
                <a16:creationId xmlns:a16="http://schemas.microsoft.com/office/drawing/2014/main" id="{C07004DE-3744-BC4F-A435-93B445CD38A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Dikdörtgen 23">
            <a:extLst>
              <a:ext uri="{FF2B5EF4-FFF2-40B4-BE49-F238E27FC236}">
                <a16:creationId xmlns:a16="http://schemas.microsoft.com/office/drawing/2014/main" id="{0C1339D6-92CB-1645-B942-0F5764D56EF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Dikdörtgen 24">
            <a:extLst>
              <a:ext uri="{FF2B5EF4-FFF2-40B4-BE49-F238E27FC236}">
                <a16:creationId xmlns:a16="http://schemas.microsoft.com/office/drawing/2014/main" id="{23147806-A0E6-4C4C-A953-88A2B446CCE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Dikdörtgen 25">
            <a:extLst>
              <a:ext uri="{FF2B5EF4-FFF2-40B4-BE49-F238E27FC236}">
                <a16:creationId xmlns:a16="http://schemas.microsoft.com/office/drawing/2014/main" id="{CF4B7E34-B17B-524C-9F09-17F0CC63F90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Dikdörtgen 26">
            <a:extLst>
              <a:ext uri="{FF2B5EF4-FFF2-40B4-BE49-F238E27FC236}">
                <a16:creationId xmlns:a16="http://schemas.microsoft.com/office/drawing/2014/main" id="{6D9F0A8E-9C62-A04F-BDA6-405D4570A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4EA2AD88-3AF4-E54B-82D5-6A81F65E6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6E43E455-6A6B-4F48-ABE3-D43BC9730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2" name="Düz Bağlayıcı 11">
            <a:extLst>
              <a:ext uri="{FF2B5EF4-FFF2-40B4-BE49-F238E27FC236}">
                <a16:creationId xmlns:a16="http://schemas.microsoft.com/office/drawing/2014/main" id="{14E4EC8B-3032-B649-B02B-6A52CA9B4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0DFD01C-E7EE-7A4B-A24B-20D789946D07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5181522-D762-874F-88D9-0D3C0E97D7A9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5" name="Altbilgi Yer Tutucusu 4">
            <a:extLst>
              <a:ext uri="{FF2B5EF4-FFF2-40B4-BE49-F238E27FC236}">
                <a16:creationId xmlns:a16="http://schemas.microsoft.com/office/drawing/2014/main" id="{3E2071F2-ADE1-6342-A5A6-C166EE44D8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Veri Yer Tutucusu 3">
            <a:extLst>
              <a:ext uri="{FF2B5EF4-FFF2-40B4-BE49-F238E27FC236}">
                <a16:creationId xmlns:a16="http://schemas.microsoft.com/office/drawing/2014/main" id="{A92AF2F8-FE89-EE4D-A24F-949D637C751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E2A55-9644-C34B-83F4-A57A2D4F28E2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17" name="Slayt Numarası Yer Tutucusu 5">
            <a:extLst>
              <a:ext uri="{FF2B5EF4-FFF2-40B4-BE49-F238E27FC236}">
                <a16:creationId xmlns:a16="http://schemas.microsoft.com/office/drawing/2014/main" id="{7CAACCE8-E37F-694B-9450-093C3F770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957316A-70F5-AA4D-BF1F-714EDD3D80F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07603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üz Bağlayıcı 19">
            <a:extLst>
              <a:ext uri="{FF2B5EF4-FFF2-40B4-BE49-F238E27FC236}">
                <a16:creationId xmlns:a16="http://schemas.microsoft.com/office/drawing/2014/main" id="{0165B6AA-C1BA-7E46-8DB5-ECE2E30478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6" name="Veri Yer Tutucusu 4">
            <a:extLst>
              <a:ext uri="{FF2B5EF4-FFF2-40B4-BE49-F238E27FC236}">
                <a16:creationId xmlns:a16="http://schemas.microsoft.com/office/drawing/2014/main" id="{95BA5034-6B75-3744-A3D4-D35ADE249B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8E26B-3D3D-FE42-B639-1D5A89E79AF3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7" name="Altbilgi Yer Tutucusu 5">
            <a:extLst>
              <a:ext uri="{FF2B5EF4-FFF2-40B4-BE49-F238E27FC236}">
                <a16:creationId xmlns:a16="http://schemas.microsoft.com/office/drawing/2014/main" id="{AFCAFE62-82A0-844D-A05E-8A77A369E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ayt Numarası Yer Tutucusu 6">
            <a:extLst>
              <a:ext uri="{FF2B5EF4-FFF2-40B4-BE49-F238E27FC236}">
                <a16:creationId xmlns:a16="http://schemas.microsoft.com/office/drawing/2014/main" id="{924CAE2B-227A-7E4C-B288-07FFD63C6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B7CC1-4C9F-5C49-8531-0ABC6BAAE74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62217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19">
            <a:extLst>
              <a:ext uri="{FF2B5EF4-FFF2-40B4-BE49-F238E27FC236}">
                <a16:creationId xmlns:a16="http://schemas.microsoft.com/office/drawing/2014/main" id="{B3B81184-E2AB-4342-856D-54681E9C94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" name="Dikdörtgen 20">
            <a:extLst>
              <a:ext uri="{FF2B5EF4-FFF2-40B4-BE49-F238E27FC236}">
                <a16:creationId xmlns:a16="http://schemas.microsoft.com/office/drawing/2014/main" id="{79FEC47D-6215-A448-BE8A-61ED97BBF5B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Dikdörtgen 23">
            <a:extLst>
              <a:ext uri="{FF2B5EF4-FFF2-40B4-BE49-F238E27FC236}">
                <a16:creationId xmlns:a16="http://schemas.microsoft.com/office/drawing/2014/main" id="{ACF0352E-0DD0-8745-8B32-E4694141B58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Dikdörtgen 24">
            <a:extLst>
              <a:ext uri="{FF2B5EF4-FFF2-40B4-BE49-F238E27FC236}">
                <a16:creationId xmlns:a16="http://schemas.microsoft.com/office/drawing/2014/main" id="{73B8D8E5-B436-4A48-B71B-5E9F1B202ED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Dikdörtgen 25">
            <a:extLst>
              <a:ext uri="{FF2B5EF4-FFF2-40B4-BE49-F238E27FC236}">
                <a16:creationId xmlns:a16="http://schemas.microsoft.com/office/drawing/2014/main" id="{06DE0EC4-1DF1-EF48-B209-191831E920A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2E8921AF-6A78-0749-B480-F238824A028D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EB95153F-EB18-EB45-98A3-285896BEE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4" name="Düz Bağlayıcı 13">
            <a:extLst>
              <a:ext uri="{FF2B5EF4-FFF2-40B4-BE49-F238E27FC236}">
                <a16:creationId xmlns:a16="http://schemas.microsoft.com/office/drawing/2014/main" id="{D12F96AE-5A50-6D4E-B968-480F092C8A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80931530-4E7E-5E47-94D2-14726E6A0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BDDC8C5-DCC2-0243-9CE6-7DF41D64D500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20E09BF-ED92-DD40-AFBA-C919076827D3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8" name="Veri Yer Tutucusu 6">
            <a:extLst>
              <a:ext uri="{FF2B5EF4-FFF2-40B4-BE49-F238E27FC236}">
                <a16:creationId xmlns:a16="http://schemas.microsoft.com/office/drawing/2014/main" id="{31B95212-34AC-DB47-9486-17BB8D38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07E44-E042-9C40-8B5F-30FCC788DB32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19" name="Altbilgi Yer Tutucusu 7">
            <a:extLst>
              <a:ext uri="{FF2B5EF4-FFF2-40B4-BE49-F238E27FC236}">
                <a16:creationId xmlns:a16="http://schemas.microsoft.com/office/drawing/2014/main" id="{3CAD7480-4BFD-5E44-8547-FB4793E7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ayt Numarası Yer Tutucusu 8">
            <a:extLst>
              <a:ext uri="{FF2B5EF4-FFF2-40B4-BE49-F238E27FC236}">
                <a16:creationId xmlns:a16="http://schemas.microsoft.com/office/drawing/2014/main" id="{0721D087-CB87-AE43-B19B-41C2476BF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52A5D79-7FF9-274B-A572-7388A060B18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64667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A660A78-B31A-B342-A1C3-152DE0FD0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162F0-234C-4742-9AC8-47BDB96F429F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4" name="Altbilgi Yer Tutucusu 3">
            <a:extLst>
              <a:ext uri="{FF2B5EF4-FFF2-40B4-BE49-F238E27FC236}">
                <a16:creationId xmlns:a16="http://schemas.microsoft.com/office/drawing/2014/main" id="{7E19253B-28E9-0A4E-B33B-354F6DCCF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9EABBF5-5212-9B45-A984-8135B8911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9E95D67-B479-C84A-A827-AFA368F2541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4360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9">
            <a:extLst>
              <a:ext uri="{FF2B5EF4-FFF2-40B4-BE49-F238E27FC236}">
                <a16:creationId xmlns:a16="http://schemas.microsoft.com/office/drawing/2014/main" id="{54BA2D54-CE5E-694A-9CD3-099814F6E3D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Dikdörtgen 20">
            <a:extLst>
              <a:ext uri="{FF2B5EF4-FFF2-40B4-BE49-F238E27FC236}">
                <a16:creationId xmlns:a16="http://schemas.microsoft.com/office/drawing/2014/main" id="{6923E5AA-AAD4-1F48-A932-54BE9B71315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Dikdörtgen 23">
            <a:extLst>
              <a:ext uri="{FF2B5EF4-FFF2-40B4-BE49-F238E27FC236}">
                <a16:creationId xmlns:a16="http://schemas.microsoft.com/office/drawing/2014/main" id="{31563186-E71F-1543-8A0F-6C627AC5381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Dikdörtgen 24">
            <a:extLst>
              <a:ext uri="{FF2B5EF4-FFF2-40B4-BE49-F238E27FC236}">
                <a16:creationId xmlns:a16="http://schemas.microsoft.com/office/drawing/2014/main" id="{8FBAF978-0C1A-C045-A46F-7800917472A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5F5FA5F6-8F6E-A447-857D-BECAD76E4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BDE3443-069A-0642-9F18-4F54E3104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8" name="Veri Yer Tutucusu 1">
            <a:extLst>
              <a:ext uri="{FF2B5EF4-FFF2-40B4-BE49-F238E27FC236}">
                <a16:creationId xmlns:a16="http://schemas.microsoft.com/office/drawing/2014/main" id="{322BA521-6C52-8048-99F3-57CBB0F6C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7FA41-E569-0B4B-B5FF-27A9BA9783B5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9" name="Altbilgi Yer Tutucusu 2">
            <a:extLst>
              <a:ext uri="{FF2B5EF4-FFF2-40B4-BE49-F238E27FC236}">
                <a16:creationId xmlns:a16="http://schemas.microsoft.com/office/drawing/2014/main" id="{CE9DE052-02EE-9F4B-8144-534B58E27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ayt Numarası Yer Tutucusu 3">
            <a:extLst>
              <a:ext uri="{FF2B5EF4-FFF2-40B4-BE49-F238E27FC236}">
                <a16:creationId xmlns:a16="http://schemas.microsoft.com/office/drawing/2014/main" id="{CF48D97F-A619-1949-9496-9773FA68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2B5EEF-1A52-AE41-87D8-B0FB817866A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9347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6B73780D-6C47-614C-AE60-9B38B1ED6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Dikdörtgen 20">
            <a:extLst>
              <a:ext uri="{FF2B5EF4-FFF2-40B4-BE49-F238E27FC236}">
                <a16:creationId xmlns:a16="http://schemas.microsoft.com/office/drawing/2014/main" id="{AD46346E-6467-E049-8932-994723B04DD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Dikdörtgen 23">
            <a:extLst>
              <a:ext uri="{FF2B5EF4-FFF2-40B4-BE49-F238E27FC236}">
                <a16:creationId xmlns:a16="http://schemas.microsoft.com/office/drawing/2014/main" id="{7F0A572F-657B-0F43-9D96-1A73756228F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Dikdörtgen 24">
            <a:extLst>
              <a:ext uri="{FF2B5EF4-FFF2-40B4-BE49-F238E27FC236}">
                <a16:creationId xmlns:a16="http://schemas.microsoft.com/office/drawing/2014/main" id="{2AB3CA64-3743-984F-8A06-AE7B6249F47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Dikdörtgen 25">
            <a:extLst>
              <a:ext uri="{FF2B5EF4-FFF2-40B4-BE49-F238E27FC236}">
                <a16:creationId xmlns:a16="http://schemas.microsoft.com/office/drawing/2014/main" id="{D012FFD6-9898-3847-A8B4-2822A2D7D80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806F64D-DB0C-F546-AE38-EB2A12CCAF0E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0B8CABDD-10B5-8448-8321-0C785FF8F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2" name="Düz Bağlayıcı 11">
            <a:extLst>
              <a:ext uri="{FF2B5EF4-FFF2-40B4-BE49-F238E27FC236}">
                <a16:creationId xmlns:a16="http://schemas.microsoft.com/office/drawing/2014/main" id="{65098CD6-391A-E746-B489-CD89D75EA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2FD7FF9-5CC3-DA43-8B0F-AE1CC4CAE41D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6D241A7-76C7-0247-BB3C-0139B73AB2F5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92984091-5D60-E74D-A012-57F89532A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16" name="Slayt Numarası Yer Tutucusu 6">
            <a:extLst>
              <a:ext uri="{FF2B5EF4-FFF2-40B4-BE49-F238E27FC236}">
                <a16:creationId xmlns:a16="http://schemas.microsoft.com/office/drawing/2014/main" id="{392DAE0E-8243-144B-86D3-60F197A4B2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4C57729-EB35-EC45-AEB3-0F906484D949}" type="slidenum">
              <a:rPr lang="en-US" altLang="tr-TR"/>
              <a:pPr/>
              <a:t>‹#›</a:t>
            </a:fld>
            <a:endParaRPr lang="en-US" altLang="tr-TR"/>
          </a:p>
        </p:txBody>
      </p:sp>
      <p:sp>
        <p:nvSpPr>
          <p:cNvPr id="17" name="Veri Yer Tutucusu 4">
            <a:extLst>
              <a:ext uri="{FF2B5EF4-FFF2-40B4-BE49-F238E27FC236}">
                <a16:creationId xmlns:a16="http://schemas.microsoft.com/office/drawing/2014/main" id="{6AE1EA71-3226-BC48-AEA7-16779D7E9A4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264C4-EB08-2F49-87C3-0C9FCF0C3118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18" name="Altbilgi Yer Tutucusu 5">
            <a:extLst>
              <a:ext uri="{FF2B5EF4-FFF2-40B4-BE49-F238E27FC236}">
                <a16:creationId xmlns:a16="http://schemas.microsoft.com/office/drawing/2014/main" id="{94279505-4E54-B041-9ED5-38165314EA6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95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üz Bağlayıcı 4">
            <a:extLst>
              <a:ext uri="{FF2B5EF4-FFF2-40B4-BE49-F238E27FC236}">
                <a16:creationId xmlns:a16="http://schemas.microsoft.com/office/drawing/2014/main" id="{DB279174-5150-8A4C-81EC-94338B7FF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Dikdörtgen 20">
            <a:extLst>
              <a:ext uri="{FF2B5EF4-FFF2-40B4-BE49-F238E27FC236}">
                <a16:creationId xmlns:a16="http://schemas.microsoft.com/office/drawing/2014/main" id="{BF08AEE7-17EF-FD40-A418-B40660BBA13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Dikdörtgen 23">
            <a:extLst>
              <a:ext uri="{FF2B5EF4-FFF2-40B4-BE49-F238E27FC236}">
                <a16:creationId xmlns:a16="http://schemas.microsoft.com/office/drawing/2014/main" id="{D094F67C-CA55-5B44-A16C-618D0CB0AE9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Dikdörtgen 24">
            <a:extLst>
              <a:ext uri="{FF2B5EF4-FFF2-40B4-BE49-F238E27FC236}">
                <a16:creationId xmlns:a16="http://schemas.microsoft.com/office/drawing/2014/main" id="{FCDCD55E-D5AB-3043-836A-B6F7206B09B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Dikdörtgen 25">
            <a:extLst>
              <a:ext uri="{FF2B5EF4-FFF2-40B4-BE49-F238E27FC236}">
                <a16:creationId xmlns:a16="http://schemas.microsoft.com/office/drawing/2014/main" id="{F4F5B72C-A357-5F41-8B61-0A123942472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28C16D5E-A4EB-8A4A-83AF-BA9703DBB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BAECAD21-9B01-B247-B9ED-3462A81EDDEB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8FDE1E2B-6132-6545-BC0C-AED8A0636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7214EF8-18D0-B04B-AE02-5DE3970214CB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AA685A9-EC22-E341-BAA1-B2F435A14D4B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7AD204B1-B922-8943-9E11-0E3877220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simgeye tıklayın</a:t>
            </a:r>
            <a:endParaRPr lang="en-US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16" name="Slayt Numarası Yer Tutucusu 6">
            <a:extLst>
              <a:ext uri="{FF2B5EF4-FFF2-40B4-BE49-F238E27FC236}">
                <a16:creationId xmlns:a16="http://schemas.microsoft.com/office/drawing/2014/main" id="{8AE8C53B-9585-E447-A15E-DE8FD0EB2A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952A5DA-7449-AA46-94D1-877EBF6BA056}" type="slidenum">
              <a:rPr lang="en-US" altLang="tr-TR"/>
              <a:pPr/>
              <a:t>‹#›</a:t>
            </a:fld>
            <a:endParaRPr lang="en-US" altLang="tr-TR"/>
          </a:p>
        </p:txBody>
      </p:sp>
      <p:sp>
        <p:nvSpPr>
          <p:cNvPr id="17" name="Veri Yer Tutucusu 4">
            <a:extLst>
              <a:ext uri="{FF2B5EF4-FFF2-40B4-BE49-F238E27FC236}">
                <a16:creationId xmlns:a16="http://schemas.microsoft.com/office/drawing/2014/main" id="{8E9BBA0F-CC79-F84F-A9C5-42E3B09FE3EF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AA73A-FDD5-4348-99AF-90D97F0C66CF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18" name="Altbilgi Yer Tutucusu 5">
            <a:extLst>
              <a:ext uri="{FF2B5EF4-FFF2-40B4-BE49-F238E27FC236}">
                <a16:creationId xmlns:a16="http://schemas.microsoft.com/office/drawing/2014/main" id="{FBE8608B-0AE9-2448-A8D1-8C053B180A1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Dikdörtgen 16">
            <a:extLst>
              <a:ext uri="{FF2B5EF4-FFF2-40B4-BE49-F238E27FC236}">
                <a16:creationId xmlns:a16="http://schemas.microsoft.com/office/drawing/2014/main" id="{C9A5D19E-522F-D24A-943A-646263F4CB9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Dikdörtgen 15">
            <a:extLst>
              <a:ext uri="{FF2B5EF4-FFF2-40B4-BE49-F238E27FC236}">
                <a16:creationId xmlns:a16="http://schemas.microsoft.com/office/drawing/2014/main" id="{8DA1AC06-6205-174B-8B10-FD0C6A2E4EE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8" name="Dikdörtgen 17">
            <a:extLst>
              <a:ext uri="{FF2B5EF4-FFF2-40B4-BE49-F238E27FC236}">
                <a16:creationId xmlns:a16="http://schemas.microsoft.com/office/drawing/2014/main" id="{02F2E5CF-B74F-5941-833B-8B5A6A43AC6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9" name="Dikdörtgen 18">
            <a:extLst>
              <a:ext uri="{FF2B5EF4-FFF2-40B4-BE49-F238E27FC236}">
                <a16:creationId xmlns:a16="http://schemas.microsoft.com/office/drawing/2014/main" id="{7562EE89-4B67-9A4C-A4A3-F5E8BD434C4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58023600-45F6-304B-8072-6B7A0D0C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4" name="Veri Yer Tutucusu 13">
            <a:extLst>
              <a:ext uri="{FF2B5EF4-FFF2-40B4-BE49-F238E27FC236}">
                <a16:creationId xmlns:a16="http://schemas.microsoft.com/office/drawing/2014/main" id="{37540518-DB25-7F4D-A761-E25554A92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B0185251-1F8D-1F46-ADCA-6E1D8F7A43B0}" type="datetimeFigureOut">
              <a:rPr lang="en-US"/>
              <a:pPr>
                <a:defRPr/>
              </a:pPr>
              <a:t>10/2/19</a:t>
            </a:fld>
            <a:endParaRPr lang="en-US"/>
          </a:p>
        </p:txBody>
      </p:sp>
      <p:sp>
        <p:nvSpPr>
          <p:cNvPr id="3" name="Altbilgi Yer Tutucusu 2">
            <a:extLst>
              <a:ext uri="{FF2B5EF4-FFF2-40B4-BE49-F238E27FC236}">
                <a16:creationId xmlns:a16="http://schemas.microsoft.com/office/drawing/2014/main" id="{85421C73-999B-2241-A386-903F31947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92A8D7C9-BF85-154A-9830-8D053D20B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10" name="Düz Bağlayıcı 9">
            <a:extLst>
              <a:ext uri="{FF2B5EF4-FFF2-40B4-BE49-F238E27FC236}">
                <a16:creationId xmlns:a16="http://schemas.microsoft.com/office/drawing/2014/main" id="{EFEBA0E5-5CE6-D845-A43B-08F200902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F55C5A8-B0C6-9D42-9616-CC7C77E54660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EA17E3A-289C-9645-91A9-C4AB49454B18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ayt Numarası Yer Tutucusu 22">
            <a:extLst>
              <a:ext uri="{FF2B5EF4-FFF2-40B4-BE49-F238E27FC236}">
                <a16:creationId xmlns:a16="http://schemas.microsoft.com/office/drawing/2014/main" id="{A8B563E1-05EC-B141-970B-7092E41B5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83FAC5DC-956F-4D49-AAD6-C8025F138ADA}" type="slidenum">
              <a:rPr lang="en-US" altLang="tr-TR"/>
              <a:pPr/>
              <a:t>‹#›</a:t>
            </a:fld>
            <a:endParaRPr lang="en-US" altLang="tr-TR"/>
          </a:p>
        </p:txBody>
      </p:sp>
      <p:sp>
        <p:nvSpPr>
          <p:cNvPr id="1038" name="Başlık Yer Tutucusu 21">
            <a:extLst>
              <a:ext uri="{FF2B5EF4-FFF2-40B4-BE49-F238E27FC236}">
                <a16:creationId xmlns:a16="http://schemas.microsoft.com/office/drawing/2014/main" id="{AC1CCA62-D66A-724E-A0E4-CDA112CDA5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1039" name="Metin Yer Tutucusu 12">
            <a:extLst>
              <a:ext uri="{FF2B5EF4-FFF2-40B4-BE49-F238E27FC236}">
                <a16:creationId xmlns:a16="http://schemas.microsoft.com/office/drawing/2014/main" id="{765EA197-44D6-7940-B64E-593302DEAB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2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B35DCF3F-C4E0-1746-BF7F-2C6EE10ED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05188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800"/>
              <a:t>PROF.DR.FIRAT ORTAÇ</a:t>
            </a:r>
            <a:endParaRPr lang="en-US" sz="2800" dirty="0"/>
          </a:p>
        </p:txBody>
      </p:sp>
      <p:sp>
        <p:nvSpPr>
          <p:cNvPr id="2050" name="Başlık 1">
            <a:extLst>
              <a:ext uri="{FF2B5EF4-FFF2-40B4-BE49-F238E27FC236}">
                <a16:creationId xmlns:a16="http://schemas.microsoft.com/office/drawing/2014/main" id="{4B4D3E38-8788-C349-BBBE-02AB9ACD8E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en-US" b="1" dirty="0"/>
              <a:t>GESTASYONEL TROFOBLASTİK HASTALIK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E9F91C-B67C-EB44-BCBF-03E99F3A56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41471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err="1"/>
              <a:t>İnvaziv</a:t>
            </a:r>
            <a:r>
              <a:rPr lang="tr-TR" dirty="0"/>
              <a:t> </a:t>
            </a:r>
            <a:r>
              <a:rPr lang="tr-TR" dirty="0" err="1"/>
              <a:t>mol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err="1"/>
              <a:t>Koryokarsinom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PSST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err="1"/>
              <a:t>Epiteloid</a:t>
            </a:r>
            <a:r>
              <a:rPr lang="tr-TR" dirty="0"/>
              <a:t> </a:t>
            </a:r>
            <a:r>
              <a:rPr lang="tr-TR" dirty="0" err="1"/>
              <a:t>trofoblastik</a:t>
            </a:r>
            <a:r>
              <a:rPr lang="tr-TR" dirty="0"/>
              <a:t> tümör (ETT)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/>
          </a:p>
        </p:txBody>
      </p:sp>
      <p:sp>
        <p:nvSpPr>
          <p:cNvPr id="22531" name="Başlık 1">
            <a:extLst>
              <a:ext uri="{FF2B5EF4-FFF2-40B4-BE49-F238E27FC236}">
                <a16:creationId xmlns:a16="http://schemas.microsoft.com/office/drawing/2014/main" id="{8437E9E1-945D-B342-8400-A24455252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Gestasyonel Trofoblastik Neoplazi</a:t>
            </a:r>
            <a:endParaRPr lang="en-US" altLang="en-US" b="1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Başlık 1">
            <a:extLst>
              <a:ext uri="{FF2B5EF4-FFF2-40B4-BE49-F238E27FC236}">
                <a16:creationId xmlns:a16="http://schemas.microsoft.com/office/drawing/2014/main" id="{FDEDDFEF-F931-2541-BE78-A9DB561B9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GTN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3555" name="İçerik Yer Tutucusu 2">
            <a:extLst>
              <a:ext uri="{FF2B5EF4-FFF2-40B4-BE49-F238E27FC236}">
                <a16:creationId xmlns:a16="http://schemas.microsoft.com/office/drawing/2014/main" id="{7679E73F-594A-E743-B66B-8021DEFAAE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030413"/>
            <a:ext cx="8504238" cy="3343275"/>
          </a:xfrm>
        </p:spPr>
        <p:txBody>
          <a:bodyPr/>
          <a:lstStyle/>
          <a:p>
            <a:pPr eaLnBrk="1" hangingPunct="1"/>
            <a:r>
              <a:rPr lang="tr-TR" altLang="en-US"/>
              <a:t>Kötü Prognostik Kriterler</a:t>
            </a:r>
          </a:p>
          <a:p>
            <a:pPr lvl="1" eaLnBrk="1" hangingPunct="1"/>
            <a:r>
              <a:rPr lang="tr-TR" altLang="en-US"/>
              <a:t>En son gebelikten &gt;4 ay geçmiş olması</a:t>
            </a:r>
          </a:p>
          <a:p>
            <a:pPr lvl="1" eaLnBrk="1" hangingPunct="1"/>
            <a:r>
              <a:rPr lang="tr-TR" altLang="en-US"/>
              <a:t>Beyin veya karaciğer metastazı</a:t>
            </a:r>
          </a:p>
          <a:p>
            <a:pPr lvl="1" eaLnBrk="1" hangingPunct="1"/>
            <a:r>
              <a:rPr lang="tr-TR" altLang="en-US"/>
              <a:t>Daha önce kemoterapi almış olması</a:t>
            </a:r>
          </a:p>
          <a:p>
            <a:pPr lvl="1" eaLnBrk="1" hangingPunct="1"/>
            <a:r>
              <a:rPr lang="tr-TR" altLang="en-US"/>
              <a:t>Term gebelikten sonra gelişmiş olması</a:t>
            </a:r>
          </a:p>
          <a:p>
            <a:pPr lvl="1" eaLnBrk="1" hangingPunct="1"/>
            <a:r>
              <a:rPr lang="tr-TR" altLang="en-US"/>
              <a:t>Kanda hCG&gt;40000, idrarda hCG&gt;100000 olması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Başlık 1">
            <a:extLst>
              <a:ext uri="{FF2B5EF4-FFF2-40B4-BE49-F238E27FC236}">
                <a16:creationId xmlns:a16="http://schemas.microsoft.com/office/drawing/2014/main" id="{7164E1E0-15C5-104A-BEB4-C9A2B4635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GTN bulguları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6B3272-1777-274E-89E2-95163855ED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Komplet</a:t>
            </a:r>
            <a:r>
              <a:rPr lang="tr-TR" dirty="0"/>
              <a:t> </a:t>
            </a:r>
            <a:r>
              <a:rPr lang="tr-TR" dirty="0" err="1"/>
              <a:t>molden</a:t>
            </a:r>
            <a:r>
              <a:rPr lang="tr-TR" dirty="0"/>
              <a:t> sonra %15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Düşmeyen </a:t>
            </a:r>
            <a:r>
              <a:rPr lang="tr-TR" dirty="0" err="1"/>
              <a:t>hCG</a:t>
            </a:r>
            <a:r>
              <a:rPr lang="tr-TR" dirty="0"/>
              <a:t> seviyesi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Düzensiz vajinal kanama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Teka</a:t>
            </a:r>
            <a:r>
              <a:rPr lang="tr-TR" dirty="0"/>
              <a:t> </a:t>
            </a:r>
            <a:r>
              <a:rPr lang="tr-TR" dirty="0" err="1"/>
              <a:t>lütein</a:t>
            </a:r>
            <a:r>
              <a:rPr lang="tr-TR" dirty="0"/>
              <a:t> kistlerinin sebat etmesi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subinvolusyon</a:t>
            </a:r>
            <a:endParaRPr lang="tr-TR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Başlık 1">
            <a:extLst>
              <a:ext uri="{FF2B5EF4-FFF2-40B4-BE49-F238E27FC236}">
                <a16:creationId xmlns:a16="http://schemas.microsoft.com/office/drawing/2014/main" id="{E6071E5C-724C-EC4B-A334-AA62A5A99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GTN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5603" name="İçerik Yer Tutucusu 2">
            <a:extLst>
              <a:ext uri="{FF2B5EF4-FFF2-40B4-BE49-F238E27FC236}">
                <a16:creationId xmlns:a16="http://schemas.microsoft.com/office/drawing/2014/main" id="{6F2496BE-F096-9E4E-BD6F-2BD7385468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174875"/>
            <a:ext cx="8504238" cy="3341688"/>
          </a:xfrm>
        </p:spPr>
        <p:txBody>
          <a:bodyPr/>
          <a:lstStyle/>
          <a:p>
            <a:pPr eaLnBrk="1" hangingPunct="1"/>
            <a:r>
              <a:rPr lang="tr-TR" altLang="en-US"/>
              <a:t>Molar gebeliği takiben gelişen GTN, hem mol hidatiform hem de koryokarsinom olabilir</a:t>
            </a:r>
          </a:p>
          <a:p>
            <a:pPr eaLnBrk="1" hangingPunct="1"/>
            <a:r>
              <a:rPr lang="tr-TR" altLang="en-US"/>
              <a:t>Ancak normal gebelikten sonra sadece koryokarsinom gelişir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Başlık 1">
            <a:extLst>
              <a:ext uri="{FF2B5EF4-FFF2-40B4-BE49-F238E27FC236}">
                <a16:creationId xmlns:a16="http://schemas.microsoft.com/office/drawing/2014/main" id="{508B474C-3E61-2745-B53D-9A39CD31F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GTN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6627" name="İçerik Yer Tutucusu 2">
            <a:extLst>
              <a:ext uri="{FF2B5EF4-FFF2-40B4-BE49-F238E27FC236}">
                <a16:creationId xmlns:a16="http://schemas.microsoft.com/office/drawing/2014/main" id="{46D1A58D-D42D-4742-9913-FFF3295D44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030413"/>
            <a:ext cx="8504238" cy="3270250"/>
          </a:xfrm>
        </p:spPr>
        <p:txBody>
          <a:bodyPr/>
          <a:lstStyle/>
          <a:p>
            <a:pPr eaLnBrk="1" hangingPunct="1"/>
            <a:r>
              <a:rPr lang="tr-TR" altLang="en-US"/>
              <a:t>İnvaziv mol (koryoadenoma detruens)</a:t>
            </a:r>
          </a:p>
          <a:p>
            <a:pPr lvl="1" eaLnBrk="1" hangingPunct="1"/>
            <a:r>
              <a:rPr lang="tr-TR" altLang="en-US"/>
              <a:t>Tanısı küretajda myometriumda villus görülmesi ile konulur</a:t>
            </a:r>
          </a:p>
          <a:p>
            <a:pPr lvl="1" eaLnBrk="1" hangingPunct="1"/>
            <a:r>
              <a:rPr lang="tr-TR" altLang="en-US"/>
              <a:t>Lokal invaziftir</a:t>
            </a:r>
          </a:p>
          <a:p>
            <a:pPr lvl="1" eaLnBrk="1" hangingPunct="1"/>
            <a:r>
              <a:rPr lang="tr-TR" altLang="en-US"/>
              <a:t>Metastaz yapmaz</a:t>
            </a:r>
          </a:p>
          <a:p>
            <a:pPr lvl="1" eaLnBrk="1" hangingPunct="1"/>
            <a:r>
              <a:rPr lang="tr-TR" altLang="en-US"/>
              <a:t>Myometrium, periton veya parametrium invaze olabilir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Başlık 1">
            <a:extLst>
              <a:ext uri="{FF2B5EF4-FFF2-40B4-BE49-F238E27FC236}">
                <a16:creationId xmlns:a16="http://schemas.microsoft.com/office/drawing/2014/main" id="{4201C053-BFD7-DB4D-B5FC-6FEB24C1B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GTN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7651" name="İçerik Yer Tutucusu 2">
            <a:extLst>
              <a:ext uri="{FF2B5EF4-FFF2-40B4-BE49-F238E27FC236}">
                <a16:creationId xmlns:a16="http://schemas.microsoft.com/office/drawing/2014/main" id="{46A19F9C-43B7-A94C-BE0D-342CEA979F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103438"/>
            <a:ext cx="8504238" cy="2262187"/>
          </a:xfrm>
        </p:spPr>
        <p:txBody>
          <a:bodyPr/>
          <a:lstStyle/>
          <a:p>
            <a:pPr eaLnBrk="1" hangingPunct="1"/>
            <a:r>
              <a:rPr lang="tr-TR" altLang="en-US"/>
              <a:t>Koryokarsinom</a:t>
            </a:r>
          </a:p>
          <a:p>
            <a:pPr lvl="1" eaLnBrk="1" hangingPunct="1"/>
            <a:r>
              <a:rPr lang="tr-TR" altLang="en-US"/>
              <a:t>Tanısı anaplastik sinsityotrofoblastların görülmesi ve koryonik villusların olmaması ile konulur</a:t>
            </a:r>
          </a:p>
          <a:p>
            <a:pPr lvl="1" eaLnBrk="1" hangingPunct="1"/>
            <a:r>
              <a:rPr lang="tr-TR" altLang="en-US"/>
              <a:t>Yaygın hemoraji ve nekroz vardır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Başlık 1">
            <a:extLst>
              <a:ext uri="{FF2B5EF4-FFF2-40B4-BE49-F238E27FC236}">
                <a16:creationId xmlns:a16="http://schemas.microsoft.com/office/drawing/2014/main" id="{3874589F-C871-B94B-A671-A8D0A109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GTN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8675" name="İçerik Yer Tutucusu 2">
            <a:extLst>
              <a:ext uri="{FF2B5EF4-FFF2-40B4-BE49-F238E27FC236}">
                <a16:creationId xmlns:a16="http://schemas.microsoft.com/office/drawing/2014/main" id="{1FEAAE5B-8DD1-D944-AD81-25F9644E3D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en-US"/>
              <a:t>Plasental site trofoblastik tümör</a:t>
            </a:r>
          </a:p>
          <a:p>
            <a:pPr lvl="1" eaLnBrk="1" hangingPunct="1"/>
            <a:r>
              <a:rPr lang="tr-TR" altLang="en-US"/>
              <a:t>Koryokarsinomun nadir bir varyantıdır</a:t>
            </a:r>
          </a:p>
          <a:p>
            <a:pPr lvl="1" eaLnBrk="1" hangingPunct="1"/>
            <a:r>
              <a:rPr lang="tr-TR" altLang="en-US"/>
              <a:t>İntermediate trofoblastlardan köken alır</a:t>
            </a:r>
          </a:p>
          <a:p>
            <a:pPr lvl="1" eaLnBrk="1" hangingPunct="1"/>
            <a:r>
              <a:rPr lang="tr-TR" altLang="en-US"/>
              <a:t>hCG ve hPL salgılar</a:t>
            </a:r>
          </a:p>
          <a:p>
            <a:pPr lvl="1" eaLnBrk="1" hangingPunct="1"/>
            <a:r>
              <a:rPr lang="tr-TR" altLang="en-US"/>
              <a:t>Lokal invaziftir</a:t>
            </a:r>
          </a:p>
          <a:p>
            <a:pPr lvl="1" eaLnBrk="1" hangingPunct="1"/>
            <a:r>
              <a:rPr lang="tr-TR" altLang="en-US"/>
              <a:t>Sadece ileri dönemde metastaz yapar</a:t>
            </a:r>
          </a:p>
          <a:p>
            <a:pPr lvl="1" eaLnBrk="1" hangingPunct="1"/>
            <a:r>
              <a:rPr lang="tr-TR" altLang="en-US"/>
              <a:t>Koryokarsinomdan farklı olarak kemorezistandır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Başlık 1">
            <a:extLst>
              <a:ext uri="{FF2B5EF4-FFF2-40B4-BE49-F238E27FC236}">
                <a16:creationId xmlns:a16="http://schemas.microsoft.com/office/drawing/2014/main" id="{8A09EE3D-5CEE-7D4A-AA5F-CAB00D945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Metastatik GTN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9699" name="İçerik Yer Tutucusu 2">
            <a:extLst>
              <a:ext uri="{FF2B5EF4-FFF2-40B4-BE49-F238E27FC236}">
                <a16:creationId xmlns:a16="http://schemas.microsoft.com/office/drawing/2014/main" id="{FBFBDEC8-3F77-6D48-8D07-9E423983D0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en-US"/>
              <a:t>Molar evakuasyondan sonra %4 görülür</a:t>
            </a:r>
          </a:p>
          <a:p>
            <a:pPr eaLnBrk="1" hangingPunct="1"/>
            <a:r>
              <a:rPr lang="tr-TR" altLang="en-US"/>
              <a:t>En sık akciğer (%80)</a:t>
            </a:r>
          </a:p>
          <a:p>
            <a:pPr lvl="1" eaLnBrk="1" hangingPunct="1"/>
            <a:r>
              <a:rPr lang="tr-TR" altLang="en-US"/>
              <a:t>Vajen, pelvis, karaciğer, beyin</a:t>
            </a:r>
          </a:p>
          <a:p>
            <a:pPr eaLnBrk="1" hangingPunct="1"/>
            <a:r>
              <a:rPr lang="tr-TR" altLang="en-US"/>
              <a:t>Metastatik lezyonlarda kanama mortalite/morbiditenin nedeni</a:t>
            </a:r>
          </a:p>
          <a:p>
            <a:pPr lvl="1" eaLnBrk="1" hangingPunct="1"/>
            <a:r>
              <a:rPr lang="tr-TR" altLang="en-US"/>
              <a:t>Hemoptizi, solunum yetmezliği, karaciğer kapsül rüptürü, santral sinir sistemi….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Başlık 1">
            <a:extLst>
              <a:ext uri="{FF2B5EF4-FFF2-40B4-BE49-F238E27FC236}">
                <a16:creationId xmlns:a16="http://schemas.microsoft.com/office/drawing/2014/main" id="{0AE19D98-20F0-8A49-8502-FCC587886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4450"/>
            <a:ext cx="8534400" cy="758825"/>
          </a:xfrm>
        </p:spPr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Evreleme</a:t>
            </a:r>
            <a:endParaRPr lang="en-US" altLang="en-US" b="1">
              <a:solidFill>
                <a:srgbClr val="7B9899"/>
              </a:solidFill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DC6160A1-9489-1D45-B6FC-AE8060973789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2860675"/>
          <a:ext cx="8424862" cy="1862138"/>
        </p:xfrm>
        <a:graphic>
          <a:graphicData uri="http://schemas.openxmlformats.org/drawingml/2006/table">
            <a:tbl>
              <a:tblPr/>
              <a:tblGrid>
                <a:gridCol w="1142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2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356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effectLst/>
                        </a:rPr>
                        <a:t>FIGO</a:t>
                      </a:r>
                      <a:endParaRPr lang="en-US" sz="1800" dirty="0">
                        <a:effectLst/>
                      </a:endParaRP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356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tr-TR" sz="1800" b="1" dirty="0">
                          <a:effectLst/>
                        </a:rPr>
                        <a:t>Evreler</a:t>
                      </a:r>
                      <a:endParaRPr lang="en-US" sz="1800" dirty="0">
                        <a:effectLst/>
                      </a:endParaRP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35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I</a:t>
                      </a: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800" dirty="0" err="1">
                          <a:effectLst/>
                        </a:rPr>
                        <a:t>Uterusa</a:t>
                      </a:r>
                      <a:r>
                        <a:rPr lang="tr-TR" sz="1800" baseline="0" dirty="0">
                          <a:effectLst/>
                        </a:rPr>
                        <a:t> sınırlı hastalık</a:t>
                      </a:r>
                      <a:endParaRPr lang="en-US" sz="1800" dirty="0">
                        <a:effectLst/>
                      </a:endParaRP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35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II</a:t>
                      </a: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800" dirty="0" err="1">
                          <a:effectLst/>
                        </a:rPr>
                        <a:t>Ueterus</a:t>
                      </a:r>
                      <a:r>
                        <a:rPr lang="tr-TR" sz="1800" dirty="0">
                          <a:effectLst/>
                        </a:rPr>
                        <a:t> dışında, ancak </a:t>
                      </a:r>
                      <a:r>
                        <a:rPr lang="tr-TR" sz="1800" dirty="0" err="1">
                          <a:effectLst/>
                        </a:rPr>
                        <a:t>pelvise</a:t>
                      </a:r>
                      <a:r>
                        <a:rPr lang="tr-TR" sz="1800" dirty="0">
                          <a:effectLst/>
                        </a:rPr>
                        <a:t> sınırlı </a:t>
                      </a:r>
                      <a:r>
                        <a:rPr lang="en-US" sz="1800" dirty="0">
                          <a:effectLst/>
                        </a:rPr>
                        <a:t>(</a:t>
                      </a:r>
                      <a:r>
                        <a:rPr lang="tr-TR" sz="1800" dirty="0" err="1">
                          <a:effectLst/>
                        </a:rPr>
                        <a:t>adneks</a:t>
                      </a:r>
                      <a:r>
                        <a:rPr lang="tr-TR" sz="1800" dirty="0">
                          <a:effectLst/>
                        </a:rPr>
                        <a:t>,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tr-TR" sz="1800" dirty="0">
                          <a:effectLst/>
                        </a:rPr>
                        <a:t> </a:t>
                      </a:r>
                      <a:r>
                        <a:rPr lang="tr-TR" sz="1800" dirty="0" err="1">
                          <a:effectLst/>
                        </a:rPr>
                        <a:t>vajen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tr-TR" sz="1800" dirty="0" err="1">
                          <a:effectLst/>
                        </a:rPr>
                        <a:t>broad</a:t>
                      </a:r>
                      <a:r>
                        <a:rPr lang="tr-TR" sz="1800" dirty="0">
                          <a:effectLst/>
                        </a:rPr>
                        <a:t> </a:t>
                      </a:r>
                      <a:r>
                        <a:rPr lang="tr-TR" sz="1800" dirty="0" err="1">
                          <a:effectLst/>
                        </a:rPr>
                        <a:t>ligament</a:t>
                      </a:r>
                      <a:r>
                        <a:rPr lang="en-US" sz="1800" dirty="0">
                          <a:effectLst/>
                        </a:rPr>
                        <a:t>).</a:t>
                      </a: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35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III</a:t>
                      </a: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800" dirty="0">
                          <a:effectLst/>
                        </a:rPr>
                        <a:t>Akciğer</a:t>
                      </a:r>
                      <a:r>
                        <a:rPr lang="tr-TR" sz="1800" baseline="0" dirty="0">
                          <a:effectLst/>
                        </a:rPr>
                        <a:t> tutulumu</a:t>
                      </a:r>
                      <a:endParaRPr lang="en-US" sz="1800" dirty="0">
                        <a:effectLst/>
                      </a:endParaRP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35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IV</a:t>
                      </a: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800" dirty="0">
                          <a:effectLst/>
                        </a:rPr>
                        <a:t>Diğer metastazlar</a:t>
                      </a:r>
                      <a:endParaRPr lang="en-US" sz="1800" dirty="0">
                        <a:effectLst/>
                      </a:endParaRPr>
                    </a:p>
                  </a:txBody>
                  <a:tcPr marL="17920" marR="17920" marT="17931" marB="179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Başlık 1">
            <a:extLst>
              <a:ext uri="{FF2B5EF4-FFF2-40B4-BE49-F238E27FC236}">
                <a16:creationId xmlns:a16="http://schemas.microsoft.com/office/drawing/2014/main" id="{D472A1A3-4AFB-2241-893F-43E396DC3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WHO prognostik skorlama sistemi</a:t>
            </a:r>
            <a:endParaRPr lang="en-US" altLang="en-US" b="1">
              <a:solidFill>
                <a:srgbClr val="7B9899"/>
              </a:solidFill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CB5FA279-D778-FE4A-BA66-C47B77D2EE3B}"/>
              </a:ext>
            </a:extLst>
          </p:cNvPr>
          <p:cNvGraphicFramePr>
            <a:graphicFrameLocks noGrp="1"/>
          </p:cNvGraphicFramePr>
          <p:nvPr/>
        </p:nvGraphicFramePr>
        <p:xfrm>
          <a:off x="600075" y="1557338"/>
          <a:ext cx="8220075" cy="4329112"/>
        </p:xfrm>
        <a:graphic>
          <a:graphicData uri="http://schemas.openxmlformats.org/drawingml/2006/table">
            <a:tbl>
              <a:tblPr/>
              <a:tblGrid>
                <a:gridCol w="1114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0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79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0368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1200" b="1" dirty="0">
                          <a:effectLst/>
                        </a:rPr>
                        <a:t>Modified WHO Prognostic Scoring System as Adapted by </a:t>
                      </a:r>
                      <a:r>
                        <a:rPr lang="en-US" sz="1200" b="1" dirty="0" err="1">
                          <a:effectLst/>
                        </a:rPr>
                        <a:t>FIGO</a:t>
                      </a:r>
                      <a:r>
                        <a:rPr lang="en-US" sz="1200" b="1" baseline="30000" dirty="0" err="1">
                          <a:effectLst/>
                        </a:rPr>
                        <a:t>b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36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dirty="0">
                          <a:effectLst/>
                        </a:rPr>
                        <a:t>S</a:t>
                      </a:r>
                      <a:r>
                        <a:rPr lang="tr-TR" sz="1200" b="1" dirty="0">
                          <a:effectLst/>
                        </a:rPr>
                        <a:t>kor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0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1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2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4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368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Yaş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&lt;40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≥40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986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Önceki</a:t>
                      </a:r>
                      <a:r>
                        <a:rPr lang="tr-TR" sz="1200" baseline="0" dirty="0">
                          <a:effectLst/>
                        </a:rPr>
                        <a:t> gebelik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mole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abortion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term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605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Önceki</a:t>
                      </a:r>
                      <a:r>
                        <a:rPr lang="tr-TR" sz="1200" baseline="0" dirty="0">
                          <a:effectLst/>
                        </a:rPr>
                        <a:t> gebelikten geçen süre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&lt;4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4–6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7–12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&gt;12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5605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Tedavi</a:t>
                      </a:r>
                      <a:r>
                        <a:rPr lang="tr-TR" sz="1200" baseline="0" dirty="0">
                          <a:effectLst/>
                        </a:rPr>
                        <a:t> öncesi serum </a:t>
                      </a:r>
                      <a:r>
                        <a:rPr lang="tr-TR" sz="1200" baseline="0" dirty="0" err="1">
                          <a:effectLst/>
                        </a:rPr>
                        <a:t>hCG</a:t>
                      </a:r>
                      <a:r>
                        <a:rPr lang="tr-TR" sz="1200" baseline="0" dirty="0">
                          <a:effectLst/>
                        </a:rPr>
                        <a:t> (</a:t>
                      </a:r>
                      <a:r>
                        <a:rPr lang="en-US" sz="1200" dirty="0" err="1">
                          <a:effectLst/>
                        </a:rPr>
                        <a:t>iu</a:t>
                      </a:r>
                      <a:r>
                        <a:rPr lang="en-US" sz="1200" dirty="0">
                          <a:effectLst/>
                        </a:rPr>
                        <a:t>/1)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&lt;10</a:t>
                      </a:r>
                      <a:r>
                        <a:rPr lang="en-US" sz="1200" baseline="30000">
                          <a:effectLst/>
                        </a:rPr>
                        <a:t>3</a:t>
                      </a:r>
                      <a:endParaRPr lang="en-US" sz="120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10</a:t>
                      </a:r>
                      <a:r>
                        <a:rPr lang="en-US" sz="1200" baseline="300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–10</a:t>
                      </a:r>
                      <a:r>
                        <a:rPr lang="en-US" sz="1200" baseline="300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10</a:t>
                      </a:r>
                      <a:r>
                        <a:rPr lang="en-US" sz="1200" baseline="30000" dirty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–10</a:t>
                      </a:r>
                      <a:r>
                        <a:rPr lang="en-US" sz="1200" baseline="300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&gt;10</a:t>
                      </a:r>
                      <a:r>
                        <a:rPr lang="en-US" sz="1200" baseline="300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605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Tümör boyutu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&lt;3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3–4 cm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≥5 cm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986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Metastaz</a:t>
                      </a:r>
                      <a:r>
                        <a:rPr lang="tr-TR" sz="1200" baseline="0" dirty="0">
                          <a:effectLst/>
                        </a:rPr>
                        <a:t> yeri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lung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spleen, kidney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gastrointestinal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liver, brain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611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Metastaz</a:t>
                      </a:r>
                      <a:r>
                        <a:rPr lang="tr-TR" sz="1200" baseline="0" dirty="0">
                          <a:effectLst/>
                        </a:rPr>
                        <a:t> sayısı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effectLst/>
                        </a:rPr>
                        <a:t>1–4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5–8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&gt;8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2611">
                <a:tc>
                  <a:txBody>
                    <a:bodyPr/>
                    <a:lstStyle/>
                    <a:p>
                      <a:pPr algn="l" fontAlgn="t"/>
                      <a:r>
                        <a:rPr lang="tr-TR" sz="1200" dirty="0">
                          <a:effectLst/>
                        </a:rPr>
                        <a:t>Önceki</a:t>
                      </a:r>
                      <a:r>
                        <a:rPr lang="tr-TR" sz="1200" baseline="0" dirty="0">
                          <a:effectLst/>
                        </a:rPr>
                        <a:t> kemoterapi</a:t>
                      </a:r>
                      <a:endParaRPr lang="en-US" sz="1200" dirty="0">
                        <a:effectLst/>
                      </a:endParaRP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–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single drug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effectLst/>
                        </a:rPr>
                        <a:t>≥2 drugs</a:t>
                      </a:r>
                    </a:p>
                  </a:txBody>
                  <a:tcPr marL="17921" marR="17921" marT="17921" marB="179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794" name="Metin kutusu 2">
            <a:extLst>
              <a:ext uri="{FF2B5EF4-FFF2-40B4-BE49-F238E27FC236}">
                <a16:creationId xmlns:a16="http://schemas.microsoft.com/office/drawing/2014/main" id="{12492E85-179E-B34D-BAF5-6349320F5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5876925"/>
            <a:ext cx="48244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 sz="3200" b="1">
                <a:solidFill>
                  <a:srgbClr val="FF0000"/>
                </a:solidFill>
              </a:rPr>
              <a:t>Skor &gt;6 ise yüksek riskli</a:t>
            </a:r>
            <a:endParaRPr lang="en-US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Başlık 1">
            <a:extLst>
              <a:ext uri="{FF2B5EF4-FFF2-40B4-BE49-F238E27FC236}">
                <a16:creationId xmlns:a16="http://schemas.microsoft.com/office/drawing/2014/main" id="{1201D04D-EBE2-AC40-A890-A45A76426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 b="1">
                <a:solidFill>
                  <a:srgbClr val="7B9899"/>
                </a:solidFill>
              </a:rPr>
              <a:t>Tanım </a:t>
            </a:r>
            <a:endParaRPr lang="en-US" altLang="en-US" sz="4000" b="1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3B55EF-63F2-0B4D-8BD0-8E7C694D6B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err="1"/>
              <a:t>Trofoblastik</a:t>
            </a:r>
            <a:r>
              <a:rPr lang="tr-TR" dirty="0"/>
              <a:t> dokunun kontrolsüz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/>
              <a:t>	çoğalmasıdır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1000 gebelikte 1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dirty="0"/>
              <a:t>İleri ebeveyn yaşı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dirty="0"/>
              <a:t>A vitamini eksikliği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dirty="0" err="1"/>
              <a:t>Molar</a:t>
            </a:r>
            <a:r>
              <a:rPr lang="tr-TR" dirty="0"/>
              <a:t> gebelik öyküsü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14340" name="Picture 2">
            <a:extLst>
              <a:ext uri="{FF2B5EF4-FFF2-40B4-BE49-F238E27FC236}">
                <a16:creationId xmlns:a16="http://schemas.microsoft.com/office/drawing/2014/main" id="{41AF85B5-7CBA-DA41-80A1-9AA7EFDE4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557338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Başlık 1">
            <a:extLst>
              <a:ext uri="{FF2B5EF4-FFF2-40B4-BE49-F238E27FC236}">
                <a16:creationId xmlns:a16="http://schemas.microsoft.com/office/drawing/2014/main" id="{621D43ED-B376-1A41-9ADA-3FC4F7EA5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Yönetim 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BACC14-D6E9-BA4E-9FB6-B509978E7C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Evre 1 ve düşük riskli evre 2, evre 3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/>
              <a:t>Tek ajan kemoterapi ± </a:t>
            </a:r>
            <a:r>
              <a:rPr lang="tr-TR" dirty="0" err="1"/>
              <a:t>histerektomi</a:t>
            </a:r>
            <a:endParaRPr lang="tr-TR" dirty="0"/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/>
              <a:t>Direnç varsa çok ajanlı kemoterapi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Yüksek riskli evre 2, evre 3 ile evre 4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/>
              <a:t>Çok ajanlı kemoterapi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dirty="0"/>
              <a:t>        ± Radyoterapi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dirty="0"/>
              <a:t>        ± Cerrahi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Başlık 1">
            <a:extLst>
              <a:ext uri="{FF2B5EF4-FFF2-40B4-BE49-F238E27FC236}">
                <a16:creationId xmlns:a16="http://schemas.microsoft.com/office/drawing/2014/main" id="{DFC48381-9B2C-7E41-97CE-516486BB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Tedavi 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3795" name="İçerik Yer Tutucusu 2">
            <a:extLst>
              <a:ext uri="{FF2B5EF4-FFF2-40B4-BE49-F238E27FC236}">
                <a16:creationId xmlns:a16="http://schemas.microsoft.com/office/drawing/2014/main" id="{9FAFBE12-F469-554E-B693-B7CEE1756D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Tek ajan: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en-US"/>
              <a:t>Metotreksat (folinik asit eklenir)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Folik asit analoğudur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Dihidrofolat redüktaz inhibitörü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DNA sentezini engeller, kemik iliği aplazisi yapar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Haftada 5 gün (0.4 mg/kg) veya ardışık (1 mg/kg)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Evre 1 hastalarda %90 başarı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tr-TR" altLang="en-US"/>
              <a:t>Evre 2-3 hastalarda %68 başarı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Başlık 1">
            <a:extLst>
              <a:ext uri="{FF2B5EF4-FFF2-40B4-BE49-F238E27FC236}">
                <a16:creationId xmlns:a16="http://schemas.microsoft.com/office/drawing/2014/main" id="{1B14C4B8-056D-3D40-A79B-B80BA100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Tek ajan tedavisi sonrası…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4819" name="İçerik Yer Tutucusu 2">
            <a:extLst>
              <a:ext uri="{FF2B5EF4-FFF2-40B4-BE49-F238E27FC236}">
                <a16:creationId xmlns:a16="http://schemas.microsoft.com/office/drawing/2014/main" id="{FB7654E5-8F1D-FE4D-9046-1DC473B1683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097088"/>
            <a:ext cx="8504238" cy="3779837"/>
          </a:xfrm>
        </p:spPr>
        <p:txBody>
          <a:bodyPr/>
          <a:lstStyle/>
          <a:p>
            <a:pPr eaLnBrk="1" hangingPunct="1"/>
            <a:r>
              <a:rPr lang="en-US" altLang="en-US"/>
              <a:t>hCG takibinde progresif düşüş varsa ek tedaviye gerek yok</a:t>
            </a:r>
          </a:p>
          <a:p>
            <a:pPr eaLnBrk="1" hangingPunct="1"/>
            <a:r>
              <a:rPr lang="en-US" altLang="en-US"/>
              <a:t>3 hafta ardışık plato çizer veya yükselirse</a:t>
            </a:r>
          </a:p>
          <a:p>
            <a:pPr lvl="1" eaLnBrk="1" hangingPunct="1"/>
            <a:r>
              <a:rPr lang="en-US" altLang="en-US"/>
              <a:t>İlk kürde yeterli düşüş olmuşsa aynı dozdan MTX</a:t>
            </a:r>
          </a:p>
          <a:p>
            <a:pPr lvl="1" eaLnBrk="1" hangingPunct="1"/>
            <a:r>
              <a:rPr lang="en-US" altLang="en-US"/>
              <a:t>Yeterli düşüş olmamışsa daha yüksek dozdan MTX</a:t>
            </a:r>
          </a:p>
          <a:p>
            <a:pPr lvl="1" eaLnBrk="1" hangingPunct="1"/>
            <a:r>
              <a:rPr lang="en-US" altLang="en-US"/>
              <a:t>Yine yeterli olmazsa Aktinomisin D</a:t>
            </a:r>
          </a:p>
          <a:p>
            <a:pPr lvl="1" eaLnBrk="1" hangingPunct="1"/>
            <a:r>
              <a:rPr lang="en-US" altLang="en-US"/>
              <a:t>Yeterli düşüş olmazsa çok ajanlı kemoterapiye geçilir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Başlık 1">
            <a:extLst>
              <a:ext uri="{FF2B5EF4-FFF2-40B4-BE49-F238E27FC236}">
                <a16:creationId xmlns:a16="http://schemas.microsoft.com/office/drawing/2014/main" id="{08F40ABA-90C1-D74C-B3DD-1746B5BE4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84DEF1-F1B5-804B-9E44-2189AAAA29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Çok ajanlı kemoterapi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/>
              <a:t>EMA-CO: </a:t>
            </a:r>
            <a:r>
              <a:rPr lang="tr-TR" dirty="0" err="1"/>
              <a:t>etoposit</a:t>
            </a:r>
            <a:r>
              <a:rPr lang="tr-TR" dirty="0"/>
              <a:t>, MTX, </a:t>
            </a:r>
            <a:r>
              <a:rPr lang="tr-TR" dirty="0" err="1"/>
              <a:t>aktinomisin</a:t>
            </a:r>
            <a:r>
              <a:rPr lang="tr-TR" dirty="0"/>
              <a:t> D, </a:t>
            </a:r>
            <a:r>
              <a:rPr lang="tr-TR" dirty="0" err="1"/>
              <a:t>siklofosfamid</a:t>
            </a:r>
            <a:r>
              <a:rPr lang="tr-TR" dirty="0"/>
              <a:t>, </a:t>
            </a:r>
            <a:r>
              <a:rPr lang="tr-TR" dirty="0" err="1"/>
              <a:t>vinkristin</a:t>
            </a:r>
            <a:endParaRPr lang="tr-TR" dirty="0"/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/>
              <a:t>EMA-EP: </a:t>
            </a:r>
            <a:r>
              <a:rPr lang="tr-TR" dirty="0" err="1"/>
              <a:t>etoposit</a:t>
            </a:r>
            <a:r>
              <a:rPr lang="tr-TR" dirty="0"/>
              <a:t>, MTX, </a:t>
            </a:r>
            <a:r>
              <a:rPr lang="tr-TR" dirty="0" err="1"/>
              <a:t>aktinomisin</a:t>
            </a:r>
            <a:r>
              <a:rPr lang="tr-TR" dirty="0"/>
              <a:t> D, </a:t>
            </a:r>
            <a:r>
              <a:rPr lang="tr-TR" dirty="0" err="1"/>
              <a:t>etoposit</a:t>
            </a:r>
            <a:r>
              <a:rPr lang="tr-TR" dirty="0"/>
              <a:t>, </a:t>
            </a:r>
            <a:r>
              <a:rPr lang="tr-TR" dirty="0" err="1"/>
              <a:t>sisplatin</a:t>
            </a:r>
            <a:endParaRPr lang="tr-TR" dirty="0"/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tr-TR" dirty="0"/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dirty="0" err="1"/>
              <a:t>Relapsı</a:t>
            </a:r>
            <a:r>
              <a:rPr lang="tr-TR" dirty="0"/>
              <a:t> azaltmak için, 3 defa normal </a:t>
            </a:r>
            <a:r>
              <a:rPr lang="tr-TR" dirty="0" err="1"/>
              <a:t>hCG</a:t>
            </a:r>
            <a:r>
              <a:rPr lang="tr-TR" dirty="0"/>
              <a:t> sonrası 2 kür daha verilir.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Başlık 1">
            <a:extLst>
              <a:ext uri="{FF2B5EF4-FFF2-40B4-BE49-F238E27FC236}">
                <a16:creationId xmlns:a16="http://schemas.microsoft.com/office/drawing/2014/main" id="{1F4DF508-517C-1341-A6B8-AC8D0C4D0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Sonraki gebelikler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6867" name="İçerik Yer Tutucusu 2">
            <a:extLst>
              <a:ext uri="{FF2B5EF4-FFF2-40B4-BE49-F238E27FC236}">
                <a16:creationId xmlns:a16="http://schemas.microsoft.com/office/drawing/2014/main" id="{D4164BDF-8BDF-F94E-89C4-84B7B0C03B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103438"/>
            <a:ext cx="8504238" cy="3054350"/>
          </a:xfrm>
        </p:spPr>
        <p:txBody>
          <a:bodyPr/>
          <a:lstStyle/>
          <a:p>
            <a:pPr eaLnBrk="1" hangingPunct="1"/>
            <a:r>
              <a:rPr lang="tr-TR" altLang="en-US"/>
              <a:t>Reprodüktif potansiyel genel anlamda etkilenmez</a:t>
            </a:r>
          </a:p>
          <a:p>
            <a:pPr eaLnBrk="1" hangingPunct="1"/>
            <a:r>
              <a:rPr lang="tr-TR" altLang="en-US"/>
              <a:t>Gebelik komplikasyonları ve anomali riski artmaz</a:t>
            </a:r>
          </a:p>
          <a:p>
            <a:pPr eaLnBrk="1" hangingPunct="1"/>
            <a:r>
              <a:rPr lang="tr-TR" altLang="en-US"/>
              <a:t>Sonraki gebeliklerde yüksek olasılıkla term canlı doğum olacaktır</a:t>
            </a:r>
          </a:p>
          <a:p>
            <a:pPr eaLnBrk="1" hangingPunct="1"/>
            <a:r>
              <a:rPr lang="tr-TR" altLang="en-US"/>
              <a:t>Tekrarlama riski %1</a:t>
            </a:r>
          </a:p>
          <a:p>
            <a:pPr lvl="1" eaLnBrk="1" hangingPunct="1"/>
            <a:r>
              <a:rPr lang="tr-TR" altLang="en-US"/>
              <a:t>2 defa olmuşsa risk %6.5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Başlık 1">
            <a:extLst>
              <a:ext uri="{FF2B5EF4-FFF2-40B4-BE49-F238E27FC236}">
                <a16:creationId xmlns:a16="http://schemas.microsoft.com/office/drawing/2014/main" id="{6A118815-F5C4-C24C-8383-210FB5724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Phantom hCG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A710-55F1-6B4C-AF39-127B18AC92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809750"/>
            <a:ext cx="8504238" cy="25558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err="1"/>
              <a:t>Molar</a:t>
            </a:r>
            <a:r>
              <a:rPr lang="tr-TR" dirty="0"/>
              <a:t> gebelik sonrası </a:t>
            </a:r>
            <a:r>
              <a:rPr lang="tr-TR" dirty="0" err="1"/>
              <a:t>hCG</a:t>
            </a:r>
            <a:r>
              <a:rPr lang="tr-TR" dirty="0"/>
              <a:t> dolaşımda parçacıkları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Serum analizlerinde </a:t>
            </a:r>
            <a:r>
              <a:rPr lang="tr-TR" dirty="0" err="1"/>
              <a:t>hCG</a:t>
            </a:r>
            <a:r>
              <a:rPr lang="tr-TR" dirty="0"/>
              <a:t> pozitif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Ancak idrara geçiş yok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İdrar analizinde negatif olması tanı koydurur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Başlık 1">
            <a:extLst>
              <a:ext uri="{FF2B5EF4-FFF2-40B4-BE49-F238E27FC236}">
                <a16:creationId xmlns:a16="http://schemas.microsoft.com/office/drawing/2014/main" id="{E02E0988-B46F-5F4E-9CEC-008A266D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Persistan hCG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8915" name="İçerik Yer Tutucusu 2">
            <a:extLst>
              <a:ext uri="{FF2B5EF4-FFF2-40B4-BE49-F238E27FC236}">
                <a16:creationId xmlns:a16="http://schemas.microsoft.com/office/drawing/2014/main" id="{97231AC2-FC27-1B4E-8959-035BB41F813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en-US"/>
              <a:t>Molar gebeliklerin tedavisinden sonra görülür</a:t>
            </a:r>
          </a:p>
          <a:p>
            <a:pPr eaLnBrk="1" hangingPunct="1"/>
            <a:r>
              <a:rPr lang="tr-TR" altLang="en-US"/>
              <a:t>&lt;500 IU</a:t>
            </a:r>
          </a:p>
          <a:p>
            <a:pPr eaLnBrk="1" hangingPunct="1"/>
            <a:r>
              <a:rPr lang="tr-TR" altLang="en-US"/>
              <a:t>Hiperglikozile olmayan hCG</a:t>
            </a:r>
          </a:p>
          <a:p>
            <a:pPr eaLnBrk="1" hangingPunct="1"/>
            <a:r>
              <a:rPr lang="tr-TR" altLang="en-US"/>
              <a:t>Odak bulunamaz</a:t>
            </a:r>
          </a:p>
          <a:p>
            <a:pPr eaLnBrk="1" hangingPunct="1"/>
            <a:r>
              <a:rPr lang="tr-TR" altLang="en-US"/>
              <a:t>Tedavi gerektirmez</a:t>
            </a:r>
          </a:p>
          <a:p>
            <a:pPr eaLnBrk="1" hangingPunct="1"/>
            <a:r>
              <a:rPr lang="tr-TR" altLang="en-US"/>
              <a:t>Ancak %6-10 nüks ile birliktelik</a:t>
            </a:r>
          </a:p>
          <a:p>
            <a:pPr eaLnBrk="1" hangingPunct="1"/>
            <a:r>
              <a:rPr lang="tr-TR" altLang="en-US"/>
              <a:t>Dikkatli takip</a:t>
            </a:r>
          </a:p>
          <a:p>
            <a:pPr eaLnBrk="1" hangingPunct="1"/>
            <a:r>
              <a:rPr lang="tr-TR" altLang="en-US"/>
              <a:t>Nüks saptanırsa tedavi yapılır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Başlık 1">
            <a:extLst>
              <a:ext uri="{FF2B5EF4-FFF2-40B4-BE49-F238E27FC236}">
                <a16:creationId xmlns:a16="http://schemas.microsoft.com/office/drawing/2014/main" id="{6662628E-3BDF-B04A-AC81-FE7FB7FA6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Önemli noktalar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9939" name="İçerik Yer Tutucusu 2">
            <a:extLst>
              <a:ext uri="{FF2B5EF4-FFF2-40B4-BE49-F238E27FC236}">
                <a16:creationId xmlns:a16="http://schemas.microsoft.com/office/drawing/2014/main" id="{3AE7825D-398D-6142-94F1-1B2DC87CC2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en-US"/>
              <a:t>Komplet / parsiyel / koryokarsinom arasındaki farklar</a:t>
            </a:r>
          </a:p>
          <a:p>
            <a:pPr eaLnBrk="1" hangingPunct="1"/>
            <a:r>
              <a:rPr lang="tr-TR" altLang="en-US"/>
              <a:t>Semptom ve bulgular</a:t>
            </a:r>
          </a:p>
          <a:p>
            <a:pPr eaLnBrk="1" hangingPunct="1"/>
            <a:r>
              <a:rPr lang="tr-TR" altLang="en-US"/>
              <a:t>Evre ve özellikle prognostik faktörler</a:t>
            </a:r>
          </a:p>
          <a:p>
            <a:pPr eaLnBrk="1" hangingPunct="1"/>
            <a:r>
              <a:rPr lang="tr-TR" altLang="en-US"/>
              <a:t>Tedavi ve mtx</a:t>
            </a:r>
          </a:p>
          <a:p>
            <a:pPr eaLnBrk="1" hangingPunct="1"/>
            <a:r>
              <a:rPr lang="tr-TR" altLang="en-US"/>
              <a:t>Tedavi sonrası takip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Başlık 1">
            <a:extLst>
              <a:ext uri="{FF2B5EF4-FFF2-40B4-BE49-F238E27FC236}">
                <a16:creationId xmlns:a16="http://schemas.microsoft.com/office/drawing/2014/main" id="{272492DF-8C85-514E-AA17-3D7F222A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Sınıflandırma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15363" name="İçerik Yer Tutucusu 2">
            <a:extLst>
              <a:ext uri="{FF2B5EF4-FFF2-40B4-BE49-F238E27FC236}">
                <a16:creationId xmlns:a16="http://schemas.microsoft.com/office/drawing/2014/main" id="{DD094092-FC4F-8A4A-99D0-E8B529BEEC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en-US"/>
              <a:t>Mol hidatiform</a:t>
            </a:r>
          </a:p>
          <a:p>
            <a:pPr lvl="1" eaLnBrk="1" hangingPunct="1"/>
            <a:r>
              <a:rPr lang="tr-TR" altLang="en-US"/>
              <a:t>Komplet mol</a:t>
            </a:r>
          </a:p>
          <a:p>
            <a:pPr lvl="1" eaLnBrk="1" hangingPunct="1"/>
            <a:r>
              <a:rPr lang="tr-TR" altLang="en-US"/>
              <a:t>Parsiyel mol</a:t>
            </a:r>
            <a:endParaRPr lang="en-US" altLang="en-US"/>
          </a:p>
          <a:p>
            <a:pPr eaLnBrk="1" hangingPunct="1"/>
            <a:r>
              <a:rPr lang="tr-TR" altLang="en-US"/>
              <a:t>Gestasyonel trofoblastik neoplazi</a:t>
            </a:r>
          </a:p>
          <a:p>
            <a:pPr lvl="1" eaLnBrk="1" hangingPunct="1"/>
            <a:r>
              <a:rPr lang="tr-TR" altLang="en-US"/>
              <a:t>İnvaziv mol</a:t>
            </a:r>
          </a:p>
          <a:p>
            <a:pPr lvl="1" eaLnBrk="1" hangingPunct="1"/>
            <a:r>
              <a:rPr lang="tr-TR" altLang="en-US"/>
              <a:t>Plasental site trofoblastik tümör</a:t>
            </a:r>
          </a:p>
          <a:p>
            <a:pPr lvl="1" eaLnBrk="1" hangingPunct="1"/>
            <a:r>
              <a:rPr lang="tr-TR" altLang="en-US"/>
              <a:t>Koryokarsinom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Başlık 1">
            <a:extLst>
              <a:ext uri="{FF2B5EF4-FFF2-40B4-BE49-F238E27FC236}">
                <a16:creationId xmlns:a16="http://schemas.microsoft.com/office/drawing/2014/main" id="{08BCE552-2A5A-704E-BB67-763244421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Molar gebelik oluşumu</a:t>
            </a:r>
            <a:endParaRPr lang="en-US" altLang="en-US" b="1">
              <a:solidFill>
                <a:srgbClr val="7B9899"/>
              </a:solidFill>
            </a:endParaRPr>
          </a:p>
        </p:txBody>
      </p:sp>
      <p:pic>
        <p:nvPicPr>
          <p:cNvPr id="16387" name="Picture 3">
            <a:extLst>
              <a:ext uri="{FF2B5EF4-FFF2-40B4-BE49-F238E27FC236}">
                <a16:creationId xmlns:a16="http://schemas.microsoft.com/office/drawing/2014/main" id="{92B5EFC9-0195-4545-BDE3-470DD877B3C9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1916113"/>
            <a:ext cx="5472112" cy="292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Başlık 1">
            <a:extLst>
              <a:ext uri="{FF2B5EF4-FFF2-40B4-BE49-F238E27FC236}">
                <a16:creationId xmlns:a16="http://schemas.microsoft.com/office/drawing/2014/main" id="{60BBFEAD-64EF-2E4A-8D90-39A56443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Komplet mol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1BF6EF-5087-B745-8B2F-59A64EC0CB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Boş </a:t>
            </a:r>
            <a:r>
              <a:rPr lang="tr-TR" dirty="0" err="1"/>
              <a:t>ovum</a:t>
            </a:r>
            <a:r>
              <a:rPr lang="tr-TR" dirty="0"/>
              <a:t> </a:t>
            </a:r>
            <a:r>
              <a:rPr lang="tr-TR" dirty="0" err="1"/>
              <a:t>fertilizasyon</a:t>
            </a:r>
            <a:r>
              <a:rPr lang="tr-TR" dirty="0"/>
              <a:t> ve </a:t>
            </a:r>
            <a:r>
              <a:rPr lang="tr-TR" dirty="0" err="1"/>
              <a:t>duplikasyon</a:t>
            </a:r>
            <a:r>
              <a:rPr lang="tr-TR" dirty="0"/>
              <a:t> veya boş </a:t>
            </a:r>
            <a:r>
              <a:rPr lang="tr-TR" dirty="0" err="1"/>
              <a:t>ovumun</a:t>
            </a:r>
            <a:r>
              <a:rPr lang="tr-TR" dirty="0"/>
              <a:t> 2 sperm ile </a:t>
            </a:r>
            <a:r>
              <a:rPr lang="tr-TR" dirty="0" err="1"/>
              <a:t>fertilizasyonu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46XX (%90) veya 46XY (%10)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Fetal</a:t>
            </a:r>
            <a:r>
              <a:rPr lang="tr-TR" dirty="0"/>
              <a:t> doku yok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Koryonik</a:t>
            </a:r>
            <a:r>
              <a:rPr lang="tr-TR" dirty="0"/>
              <a:t> </a:t>
            </a:r>
            <a:r>
              <a:rPr lang="tr-TR" dirty="0" err="1"/>
              <a:t>villus</a:t>
            </a:r>
            <a:r>
              <a:rPr lang="tr-TR" dirty="0"/>
              <a:t> </a:t>
            </a:r>
            <a:r>
              <a:rPr lang="tr-TR" dirty="0" err="1"/>
              <a:t>avasküler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Villuslarda</a:t>
            </a:r>
            <a:r>
              <a:rPr lang="tr-TR" dirty="0"/>
              <a:t> ileri derece </a:t>
            </a:r>
            <a:r>
              <a:rPr lang="tr-TR" dirty="0" err="1"/>
              <a:t>hidropik</a:t>
            </a:r>
            <a:r>
              <a:rPr lang="tr-TR" dirty="0"/>
              <a:t> şişme, ödem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Ultrasonda karyağdı manzarası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%15 lokal </a:t>
            </a:r>
            <a:r>
              <a:rPr lang="tr-TR" dirty="0" err="1"/>
              <a:t>invazyon</a:t>
            </a:r>
            <a:r>
              <a:rPr lang="tr-TR" dirty="0"/>
              <a:t>, %4 metastaz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 err="1"/>
              <a:t>hCG</a:t>
            </a:r>
            <a:r>
              <a:rPr lang="tr-TR" dirty="0"/>
              <a:t>&gt;100000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 err="1"/>
              <a:t>Teka</a:t>
            </a:r>
            <a:r>
              <a:rPr lang="tr-TR" dirty="0"/>
              <a:t> </a:t>
            </a:r>
            <a:r>
              <a:rPr lang="tr-TR" dirty="0" err="1"/>
              <a:t>lütein</a:t>
            </a:r>
            <a:r>
              <a:rPr lang="tr-TR" dirty="0"/>
              <a:t> kisti&gt;6 cm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tr-TR" dirty="0"/>
              <a:t>Aşırı büyük </a:t>
            </a:r>
            <a:r>
              <a:rPr lang="tr-TR" dirty="0" err="1"/>
              <a:t>uterus</a:t>
            </a:r>
            <a:endParaRPr lang="en-US" dirty="0"/>
          </a:p>
        </p:txBody>
      </p:sp>
      <p:pic>
        <p:nvPicPr>
          <p:cNvPr id="17412" name="Picture 2">
            <a:extLst>
              <a:ext uri="{FF2B5EF4-FFF2-40B4-BE49-F238E27FC236}">
                <a16:creationId xmlns:a16="http://schemas.microsoft.com/office/drawing/2014/main" id="{9255873E-7CF2-8549-AEA8-595013A1B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4292600"/>
            <a:ext cx="23241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Başlık 1">
            <a:extLst>
              <a:ext uri="{FF2B5EF4-FFF2-40B4-BE49-F238E27FC236}">
                <a16:creationId xmlns:a16="http://schemas.microsoft.com/office/drawing/2014/main" id="{F6588E71-64EF-6948-9F2A-562D6A707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Parsiyel mol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1F34DF-D34E-A548-AEF5-2CA23B5DAA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%90 </a:t>
            </a:r>
            <a:r>
              <a:rPr lang="tr-TR" dirty="0" err="1"/>
              <a:t>triploidi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En sık 69XXY, daha az 69XXX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Fetal</a:t>
            </a:r>
            <a:r>
              <a:rPr lang="tr-TR" dirty="0"/>
              <a:t> doku vardır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Koryonik</a:t>
            </a:r>
            <a:r>
              <a:rPr lang="tr-TR" dirty="0"/>
              <a:t> </a:t>
            </a:r>
            <a:r>
              <a:rPr lang="tr-TR" dirty="0" err="1"/>
              <a:t>villuslarda</a:t>
            </a:r>
            <a:r>
              <a:rPr lang="tr-TR" dirty="0"/>
              <a:t> damar var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Fokal</a:t>
            </a:r>
            <a:r>
              <a:rPr lang="tr-TR" dirty="0"/>
              <a:t> </a:t>
            </a:r>
            <a:r>
              <a:rPr lang="tr-TR" dirty="0" err="1"/>
              <a:t>villöz</a:t>
            </a:r>
            <a:r>
              <a:rPr lang="tr-TR" dirty="0"/>
              <a:t> ödem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Stromal</a:t>
            </a:r>
            <a:r>
              <a:rPr lang="tr-TR" dirty="0"/>
              <a:t> </a:t>
            </a:r>
            <a:r>
              <a:rPr lang="tr-TR" dirty="0" err="1"/>
              <a:t>trofoblastik</a:t>
            </a:r>
            <a:r>
              <a:rPr lang="tr-TR" dirty="0"/>
              <a:t> </a:t>
            </a:r>
            <a:r>
              <a:rPr lang="tr-TR" dirty="0" err="1"/>
              <a:t>inklüzyonlar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 err="1"/>
              <a:t>Fetal</a:t>
            </a:r>
            <a:r>
              <a:rPr lang="tr-TR" dirty="0"/>
              <a:t> gelişme geriliği, hidrosefali, </a:t>
            </a:r>
            <a:r>
              <a:rPr lang="tr-TR" dirty="0" err="1"/>
              <a:t>sindaktili</a:t>
            </a:r>
            <a:r>
              <a:rPr lang="tr-TR" dirty="0"/>
              <a:t> gibi </a:t>
            </a:r>
            <a:r>
              <a:rPr lang="tr-TR" dirty="0" err="1"/>
              <a:t>triploidi</a:t>
            </a:r>
            <a:r>
              <a:rPr lang="tr-TR" dirty="0"/>
              <a:t> bulguları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Ultrasonografide </a:t>
            </a:r>
            <a:r>
              <a:rPr lang="tr-TR" dirty="0" err="1"/>
              <a:t>kistik</a:t>
            </a:r>
            <a:r>
              <a:rPr lang="tr-TR" dirty="0"/>
              <a:t> alanlar, kese boyutunda artış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dirty="0"/>
              <a:t>%2-4 </a:t>
            </a:r>
            <a:r>
              <a:rPr lang="tr-TR" dirty="0" err="1"/>
              <a:t>persiste</a:t>
            </a:r>
            <a:r>
              <a:rPr lang="tr-TR" dirty="0"/>
              <a:t> eder, metastaz yapmaz</a:t>
            </a:r>
            <a:endParaRPr lang="en-US" dirty="0"/>
          </a:p>
        </p:txBody>
      </p:sp>
      <p:pic>
        <p:nvPicPr>
          <p:cNvPr id="18436" name="Picture 2">
            <a:extLst>
              <a:ext uri="{FF2B5EF4-FFF2-40B4-BE49-F238E27FC236}">
                <a16:creationId xmlns:a16="http://schemas.microsoft.com/office/drawing/2014/main" id="{9A0D3ADA-7CDD-A44E-8BC3-3D225BBD9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484313"/>
            <a:ext cx="2808288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Başlık 1">
            <a:extLst>
              <a:ext uri="{FF2B5EF4-FFF2-40B4-BE49-F238E27FC236}">
                <a16:creationId xmlns:a16="http://schemas.microsoft.com/office/drawing/2014/main" id="{0B585271-C0E4-BF40-A72C-137441EBC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Molar gebelik semptom ve bulgular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19459" name="İçerik Yer Tutucusu 2">
            <a:extLst>
              <a:ext uri="{FF2B5EF4-FFF2-40B4-BE49-F238E27FC236}">
                <a16:creationId xmlns:a16="http://schemas.microsoft.com/office/drawing/2014/main" id="{4814595D-8ED3-1D4D-A880-2F15DFC813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en-US"/>
              <a:t>Kanama (%84)</a:t>
            </a:r>
          </a:p>
          <a:p>
            <a:pPr eaLnBrk="1" hangingPunct="1"/>
            <a:r>
              <a:rPr lang="tr-TR" altLang="en-US"/>
              <a:t>Aşırı büyük uterus</a:t>
            </a:r>
          </a:p>
          <a:p>
            <a:pPr eaLnBrk="1" hangingPunct="1"/>
            <a:r>
              <a:rPr lang="tr-TR" altLang="en-US"/>
              <a:t>Erken Preeklampsi</a:t>
            </a:r>
          </a:p>
          <a:p>
            <a:pPr eaLnBrk="1" hangingPunct="1"/>
            <a:r>
              <a:rPr lang="tr-TR" altLang="en-US"/>
              <a:t>Hiperemezis gravidarum</a:t>
            </a:r>
          </a:p>
          <a:p>
            <a:pPr eaLnBrk="1" hangingPunct="1"/>
            <a:r>
              <a:rPr lang="tr-TR" altLang="en-US"/>
              <a:t>Hipertiroidi</a:t>
            </a:r>
          </a:p>
          <a:p>
            <a:pPr eaLnBrk="1" hangingPunct="1"/>
            <a:r>
              <a:rPr lang="tr-TR" altLang="en-US"/>
              <a:t>Teka lütein kisti</a:t>
            </a:r>
          </a:p>
          <a:p>
            <a:pPr eaLnBrk="1" hangingPunct="1"/>
            <a:r>
              <a:rPr lang="tr-TR" altLang="en-US"/>
              <a:t>Trofoblastik embolizasyon</a:t>
            </a:r>
            <a:endParaRPr lang="en-US" altLang="en-US"/>
          </a:p>
        </p:txBody>
      </p:sp>
      <p:pic>
        <p:nvPicPr>
          <p:cNvPr id="19460" name="Picture 2">
            <a:extLst>
              <a:ext uri="{FF2B5EF4-FFF2-40B4-BE49-F238E27FC236}">
                <a16:creationId xmlns:a16="http://schemas.microsoft.com/office/drawing/2014/main" id="{B48DBBE8-DB99-764F-959F-63EFA057D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3500438"/>
            <a:ext cx="2286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Başlık 1">
            <a:extLst>
              <a:ext uri="{FF2B5EF4-FFF2-40B4-BE49-F238E27FC236}">
                <a16:creationId xmlns:a16="http://schemas.microsoft.com/office/drawing/2014/main" id="{FC310B47-5384-974F-9335-B7D5F8554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Molar gebelik - Tedavi </a:t>
            </a:r>
            <a:endParaRPr lang="en-US" altLang="en-US" b="1">
              <a:solidFill>
                <a:srgbClr val="7B9899"/>
              </a:solidFill>
            </a:endParaRP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F7B21F25-A9DE-3E45-A495-96D074013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1628775"/>
            <a:ext cx="7058025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4" name="Metin kutusu 3">
            <a:extLst>
              <a:ext uri="{FF2B5EF4-FFF2-40B4-BE49-F238E27FC236}">
                <a16:creationId xmlns:a16="http://schemas.microsoft.com/office/drawing/2014/main" id="{5FD9660A-F7A4-654C-96CE-9C8E35486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5867400"/>
            <a:ext cx="63373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 b="1"/>
              <a:t>3 defa ardışık normal hCG sonrası aylık takip (6 ay boyunca)</a:t>
            </a:r>
          </a:p>
          <a:p>
            <a:pPr eaLnBrk="1" hangingPunct="1"/>
            <a:r>
              <a:rPr lang="tr-TR" altLang="en-US" b="1"/>
              <a:t>Takip süresince kontrasepsiyon uygulanmalı</a:t>
            </a:r>
            <a:endParaRPr lang="en-US" altLang="en-US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Başlık 1">
            <a:extLst>
              <a:ext uri="{FF2B5EF4-FFF2-40B4-BE49-F238E27FC236}">
                <a16:creationId xmlns:a16="http://schemas.microsoft.com/office/drawing/2014/main" id="{400C9D4F-90CE-234D-90F7-78A383854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solidFill>
                  <a:srgbClr val="7B9899"/>
                </a:solidFill>
              </a:rPr>
              <a:t>Gestasyonel Trofoblastik Neoplazi</a:t>
            </a:r>
            <a:endParaRPr lang="en-US" altLang="en-US" b="1">
              <a:solidFill>
                <a:srgbClr val="7B9899"/>
              </a:solidFill>
            </a:endParaRPr>
          </a:p>
        </p:txBody>
      </p:sp>
      <p:sp>
        <p:nvSpPr>
          <p:cNvPr id="21507" name="İçerik Yer Tutucusu 2">
            <a:extLst>
              <a:ext uri="{FF2B5EF4-FFF2-40B4-BE49-F238E27FC236}">
                <a16:creationId xmlns:a16="http://schemas.microsoft.com/office/drawing/2014/main" id="{F21681FC-8437-854C-ADA8-08FCBCD5B6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809750"/>
            <a:ext cx="8504238" cy="1979613"/>
          </a:xfrm>
        </p:spPr>
        <p:txBody>
          <a:bodyPr/>
          <a:lstStyle/>
          <a:p>
            <a:pPr eaLnBrk="1" hangingPunct="1"/>
            <a:r>
              <a:rPr lang="tr-TR" altLang="en-US"/>
              <a:t>%50 mol hidatiform</a:t>
            </a:r>
          </a:p>
          <a:p>
            <a:pPr eaLnBrk="1" hangingPunct="1"/>
            <a:r>
              <a:rPr lang="tr-TR" altLang="en-US"/>
              <a:t>%25 abortus</a:t>
            </a:r>
          </a:p>
          <a:p>
            <a:pPr eaLnBrk="1" hangingPunct="1"/>
            <a:r>
              <a:rPr lang="tr-TR" altLang="en-US"/>
              <a:t>%25 normal gebelik sonrası gelişir</a:t>
            </a:r>
            <a:endParaRPr lang="en-US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Kent</Template>
  <TotalTime>0</TotalTime>
  <Words>815</Words>
  <Application>Microsoft Macintosh PowerPoint</Application>
  <PresentationFormat>Ekran Gösterisi (4:3)</PresentationFormat>
  <Paragraphs>217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3" baseType="lpstr">
      <vt:lpstr>Calibri</vt:lpstr>
      <vt:lpstr>Arial</vt:lpstr>
      <vt:lpstr>Georgia</vt:lpstr>
      <vt:lpstr>Wingdings 2</vt:lpstr>
      <vt:lpstr>Wingdings</vt:lpstr>
      <vt:lpstr>Kent</vt:lpstr>
      <vt:lpstr>GESTASYONEL TROFOBLASTİK HASTALIK</vt:lpstr>
      <vt:lpstr>Tanım </vt:lpstr>
      <vt:lpstr>Sınıflandırma</vt:lpstr>
      <vt:lpstr>Molar gebelik oluşumu</vt:lpstr>
      <vt:lpstr>Komplet mol</vt:lpstr>
      <vt:lpstr>Parsiyel mol</vt:lpstr>
      <vt:lpstr>Molar gebelik semptom ve bulgular</vt:lpstr>
      <vt:lpstr>Molar gebelik - Tedavi </vt:lpstr>
      <vt:lpstr>Gestasyonel Trofoblastik Neoplazi</vt:lpstr>
      <vt:lpstr>Gestasyonel Trofoblastik Neoplazi</vt:lpstr>
      <vt:lpstr>GTN</vt:lpstr>
      <vt:lpstr>GTN bulguları</vt:lpstr>
      <vt:lpstr>GTN</vt:lpstr>
      <vt:lpstr>GTN</vt:lpstr>
      <vt:lpstr>GTN</vt:lpstr>
      <vt:lpstr>GTN</vt:lpstr>
      <vt:lpstr>Metastatik GTN</vt:lpstr>
      <vt:lpstr>Evreleme</vt:lpstr>
      <vt:lpstr>WHO prognostik skorlama sistemi</vt:lpstr>
      <vt:lpstr>Yönetim </vt:lpstr>
      <vt:lpstr>Tedavi </vt:lpstr>
      <vt:lpstr>Tek ajan tedavisi sonrası…</vt:lpstr>
      <vt:lpstr>PowerPoint Sunusu</vt:lpstr>
      <vt:lpstr>Sonraki gebelikler</vt:lpstr>
      <vt:lpstr>Phantom hCG</vt:lpstr>
      <vt:lpstr>Persistan hCG</vt:lpstr>
      <vt:lpstr>Önemli noktalar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GESTASYONEL TROFOBLASTİK HASTALIK</dc:title>
  <dc:creator>bulut varli</dc:creator>
  <cp:lastModifiedBy>bulut varli</cp:lastModifiedBy>
  <cp:revision>1</cp:revision>
  <dcterms:created xsi:type="dcterms:W3CDTF">2019-10-02T11:46:06Z</dcterms:created>
  <dcterms:modified xsi:type="dcterms:W3CDTF">2019-10-02T11:46:56Z</dcterms:modified>
</cp:coreProperties>
</file>