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14" r:id="rId4"/>
    <p:sldId id="309" r:id="rId5"/>
    <p:sldId id="310" r:id="rId6"/>
    <p:sldId id="312" r:id="rId7"/>
    <p:sldId id="311" r:id="rId8"/>
    <p:sldId id="289" r:id="rId9"/>
    <p:sldId id="287" r:id="rId10"/>
    <p:sldId id="305" r:id="rId11"/>
    <p:sldId id="306" r:id="rId12"/>
    <p:sldId id="313" r:id="rId13"/>
    <p:sldId id="286" r:id="rId14"/>
    <p:sldId id="284" r:id="rId15"/>
    <p:sldId id="272" r:id="rId16"/>
    <p:sldId id="273" r:id="rId17"/>
    <p:sldId id="257" r:id="rId18"/>
    <p:sldId id="315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02" r:id="rId27"/>
    <p:sldId id="282" r:id="rId28"/>
    <p:sldId id="285" r:id="rId29"/>
    <p:sldId id="283" r:id="rId30"/>
    <p:sldId id="271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4" autoAdjust="0"/>
    <p:restoredTop sz="93867" autoAdjust="0"/>
  </p:normalViewPr>
  <p:slideViewPr>
    <p:cSldViewPr snapToGrid="0">
      <p:cViewPr varScale="1">
        <p:scale>
          <a:sx n="69" d="100"/>
          <a:sy n="69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6EE96F6-AD5A-4AD4-9764-2AA7E28AF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FA695E0-7F87-49B4-886C-EF2EE4A48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D9EAAC-F559-474E-89DC-80D6A3CC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45A71C-489D-4129-A8F0-B73EF1FA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B89AC8-5755-4E60-944E-A9857D08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63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58EA3E-BEAD-4137-853C-AF02D647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9BB88AA-D1C9-4DF7-B127-D865BF675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D9F44B-F1F4-4192-87B5-8D863FE6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6ECD09-A621-4A52-AD4E-C2EBAFF7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A829C2-644A-4860-A391-D4FE7B98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2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5E6246B-74F2-4068-9319-F60649277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597D2ED-DC1A-4AF9-B05A-AD4C990C4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22D4F3-2D9F-43B6-B261-20E3272A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77100E-487E-4F41-95AB-D09B7A47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4C752C-2743-4E00-9DF2-0B27D72F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0E0512-F4BE-483A-ADD0-3BE13329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4ADE77-9233-4C77-A4F3-B538010F0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61CBDB-B514-445F-BFDE-F8CFB34B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3D565B-F9CE-415B-9B00-40645F32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1BB334-2B67-4059-B4D8-A5289285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8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0A01D5-D185-4905-8ABF-4DAA0DF9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03D6B0-DC68-47AF-9186-5D346087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DC93C8-90D7-4C14-A37E-D5873206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123762-A3F9-4AF5-A716-C993BA0B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66E2D9-A43C-4231-8492-A86DF867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43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4596CD-3BBA-488A-B28D-11DB304E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51740B-6298-4021-8F3B-648BAE9B2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868BC7A-2B5C-43E8-A1B5-43A4DCED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EF8EF1-F890-4FA1-A87C-393DB309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D782789-B5EC-4B90-BA00-C40F3ED8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60F72E3-5A85-436B-A419-B7D6CB0F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75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FAF7A3-F9E9-4403-AF7C-6C15E1B4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881CBD-CF1F-4B70-AB50-030BDE90E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D420BB-A875-45B5-93E8-9B4844A5B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5726E26-7376-4ECE-9C9B-2FEC92095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2C9557-AEB6-40B2-8111-42F333025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8890AF6-48D6-490E-A1A7-006DB937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098C1DC-B8C7-49A2-85B7-8E02E407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481B8AC-0A4C-483C-B3FA-038DC4C0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55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AB8FFA-53AC-4539-83ED-023390EA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AF1B60D-DDAC-48AF-8AAD-C2D05D73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3F5D03-3121-4945-9FD2-F10A6BB5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90FA402-7D64-441C-93B6-4A8D9210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30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8EFF4BA-D689-4507-93CC-BF077341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8F407F1-C695-41CA-948C-A8E8DFC4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E9BE6BC-1BB4-461C-B4AB-9A4EE3EA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45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86242F-9112-4BF8-9F6C-9E085EE1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ABCF45-253E-42FE-BF74-49142A4D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F5EB5D2-D893-4FF2-A541-08C136433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2EEB070-7105-401F-9CCF-93735808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67047FA-8605-40F7-BB02-077180C9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0DE2693-D536-4CB3-801D-3280A692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09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D68CB7-8D90-42A6-980E-5BF79603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75D306A-A047-4619-8826-BBFCE2635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638B6D8-2DBF-4E01-B16D-9B70D0E31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8187EF1-526D-4648-8F82-305554EC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A10020-FC4F-491E-ACE6-A879093F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9F673E2-FE2A-4F49-AC67-3161D1D4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031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98E7C83-2AB7-4FC7-9ECB-E13BE15A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0387EB-023E-49B2-9B88-B587C8CD1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7413F3-33DB-4962-83D1-6514C3834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544F-CCCA-460E-9BEA-C4493B5D5A1C}" type="datetimeFigureOut">
              <a:rPr lang="tr-TR" smtClean="0"/>
              <a:t>24.03.2026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5F1A0E-32B3-4FC9-9647-307DD2870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24F6C4-D18A-42FA-8BA0-022D126C6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9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C6510DF5-E9BB-4482-A400-AC065AC2A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tr-TR" b="1" dirty="0"/>
              <a:t>Sinir Sistemi 4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2A454CE-704F-49EA-9BC6-5CE2B5F6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150" y="4525347"/>
            <a:ext cx="4828433" cy="1737360"/>
          </a:xfrm>
        </p:spPr>
        <p:txBody>
          <a:bodyPr anchor="ctr">
            <a:normAutofit/>
          </a:bodyPr>
          <a:lstStyle/>
          <a:p>
            <a:pPr algn="l"/>
            <a:r>
              <a:rPr lang="tr-TR" sz="2000" dirty="0"/>
              <a:t>Dr. </a:t>
            </a:r>
            <a:r>
              <a:rPr lang="tr-TR" sz="2000" dirty="0" err="1"/>
              <a:t>Öğr</a:t>
            </a:r>
            <a:r>
              <a:rPr lang="tr-TR" sz="2000" dirty="0"/>
              <a:t>. Üyesi Etkin ŞAFAK</a:t>
            </a:r>
          </a:p>
        </p:txBody>
      </p:sp>
    </p:spTree>
    <p:extLst>
      <p:ext uri="{BB962C8B-B14F-4D97-AF65-F5344CB8AC3E}">
        <p14:creationId xmlns:p14="http://schemas.microsoft.com/office/powerpoint/2010/main" val="185295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314EE5-516B-4CC4-8120-7911E3D2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İşleve Göre Sınıflandırma (Uyaran)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A0950D-F8BA-4F9C-B264-177BC3EA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84984"/>
            <a:ext cx="7104763" cy="48626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Me</a:t>
            </a:r>
            <a:r>
              <a:rPr lang="tr-TR" b="1" dirty="0"/>
              <a:t>k</a:t>
            </a:r>
            <a:r>
              <a:rPr lang="en-US" b="1" dirty="0" err="1"/>
              <a:t>anore</a:t>
            </a:r>
            <a:r>
              <a:rPr lang="tr-TR" b="1" dirty="0"/>
              <a:t>s</a:t>
            </a:r>
            <a:r>
              <a:rPr lang="en-US" b="1" dirty="0" err="1"/>
              <a:t>ept</a:t>
            </a:r>
            <a:r>
              <a:rPr lang="tr-TR" b="1" dirty="0"/>
              <a:t>ö</a:t>
            </a:r>
            <a:r>
              <a:rPr lang="en-US" b="1" dirty="0"/>
              <a:t>r</a:t>
            </a:r>
            <a:r>
              <a:rPr lang="tr-TR" b="1" dirty="0" err="1"/>
              <a:t>ler</a:t>
            </a:r>
            <a:r>
              <a:rPr lang="en-US" dirty="0"/>
              <a:t> –</a:t>
            </a:r>
            <a:r>
              <a:rPr lang="en-US" dirty="0" err="1"/>
              <a:t>dokunma</a:t>
            </a:r>
            <a:r>
              <a:rPr lang="en-US" dirty="0"/>
              <a:t>, </a:t>
            </a:r>
            <a:r>
              <a:rPr lang="en-US" dirty="0" err="1"/>
              <a:t>basınç</a:t>
            </a:r>
            <a:r>
              <a:rPr lang="en-US" dirty="0"/>
              <a:t>, </a:t>
            </a:r>
            <a:r>
              <a:rPr lang="en-US" dirty="0" err="1"/>
              <a:t>titreşim</a:t>
            </a:r>
            <a:r>
              <a:rPr lang="en-US" dirty="0"/>
              <a:t>, </a:t>
            </a:r>
            <a:r>
              <a:rPr lang="en-US" dirty="0" err="1"/>
              <a:t>esneme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kaşınmaya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tr-TR" dirty="0" err="1"/>
              <a:t>ler</a:t>
            </a:r>
            <a:endParaRPr lang="tr-TR" dirty="0"/>
          </a:p>
          <a:p>
            <a:pPr marL="0" indent="0">
              <a:buNone/>
            </a:pPr>
            <a:r>
              <a:rPr lang="en-US" b="1" dirty="0" err="1"/>
              <a:t>Termore</a:t>
            </a:r>
            <a:r>
              <a:rPr lang="tr-TR" b="1" dirty="0"/>
              <a:t>s</a:t>
            </a:r>
            <a:r>
              <a:rPr lang="en-US" b="1" dirty="0" err="1"/>
              <a:t>ept</a:t>
            </a:r>
            <a:r>
              <a:rPr lang="tr-TR" b="1" dirty="0"/>
              <a:t>ö</a:t>
            </a:r>
            <a:r>
              <a:rPr lang="en-US" b="1" dirty="0"/>
              <a:t>r</a:t>
            </a:r>
            <a:r>
              <a:rPr lang="tr-TR" b="1" dirty="0" err="1"/>
              <a:t>ler</a:t>
            </a:r>
            <a:r>
              <a:rPr lang="en-US" dirty="0"/>
              <a:t> – </a:t>
            </a:r>
            <a:r>
              <a:rPr lang="en-US" dirty="0" err="1"/>
              <a:t>sıcaklık</a:t>
            </a:r>
            <a:r>
              <a:rPr lang="en-US" dirty="0"/>
              <a:t> </a:t>
            </a:r>
            <a:r>
              <a:rPr lang="en-US" dirty="0" err="1"/>
              <a:t>değişikliklerine</a:t>
            </a:r>
            <a:r>
              <a:rPr lang="en-US" dirty="0"/>
              <a:t> </a:t>
            </a:r>
            <a:r>
              <a:rPr lang="en-US" dirty="0" err="1"/>
              <a:t>duyarlı</a:t>
            </a:r>
            <a:r>
              <a:rPr lang="tr-TR" dirty="0" err="1"/>
              <a:t>dırlar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F</a:t>
            </a:r>
            <a:r>
              <a:rPr lang="en-US" b="1" dirty="0" err="1"/>
              <a:t>otore</a:t>
            </a:r>
            <a:r>
              <a:rPr lang="tr-TR" b="1" dirty="0"/>
              <a:t>s</a:t>
            </a:r>
            <a:r>
              <a:rPr lang="en-US" b="1" dirty="0" err="1"/>
              <a:t>ept</a:t>
            </a:r>
            <a:r>
              <a:rPr lang="tr-TR" b="1" dirty="0"/>
              <a:t>ö</a:t>
            </a:r>
            <a:r>
              <a:rPr lang="en-US" b="1" dirty="0"/>
              <a:t>r</a:t>
            </a:r>
            <a:r>
              <a:rPr lang="tr-TR" b="1" dirty="0" err="1"/>
              <a:t>ler</a:t>
            </a:r>
            <a:r>
              <a:rPr lang="en-US" dirty="0"/>
              <a:t> – </a:t>
            </a:r>
            <a:r>
              <a:rPr lang="en-US" dirty="0" err="1"/>
              <a:t>ışık</a:t>
            </a:r>
            <a:r>
              <a:rPr lang="en-US" dirty="0"/>
              <a:t> </a:t>
            </a:r>
            <a:r>
              <a:rPr lang="en-US" dirty="0" err="1"/>
              <a:t>enerjisine</a:t>
            </a:r>
            <a:r>
              <a:rPr lang="en-US" dirty="0"/>
              <a:t> </a:t>
            </a:r>
            <a:r>
              <a:rPr lang="en-US" dirty="0" err="1"/>
              <a:t>tepki</a:t>
            </a:r>
            <a:r>
              <a:rPr lang="en-US" dirty="0"/>
              <a:t> </a:t>
            </a:r>
            <a:r>
              <a:rPr lang="tr-TR" dirty="0"/>
              <a:t>verirler </a:t>
            </a:r>
            <a:r>
              <a:rPr lang="en-US" dirty="0"/>
              <a:t>(</a:t>
            </a:r>
            <a:r>
              <a:rPr lang="en-US" dirty="0" err="1"/>
              <a:t>örneğin</a:t>
            </a:r>
            <a:r>
              <a:rPr lang="en-US" dirty="0"/>
              <a:t>, retina)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K</a:t>
            </a:r>
            <a:r>
              <a:rPr lang="en-US" b="1" dirty="0" err="1"/>
              <a:t>emore</a:t>
            </a:r>
            <a:r>
              <a:rPr lang="tr-TR" b="1" dirty="0"/>
              <a:t>s</a:t>
            </a:r>
            <a:r>
              <a:rPr lang="en-US" b="1" dirty="0" err="1"/>
              <a:t>ept</a:t>
            </a:r>
            <a:r>
              <a:rPr lang="tr-TR" b="1" dirty="0"/>
              <a:t>ö</a:t>
            </a:r>
            <a:r>
              <a:rPr lang="en-US" b="1" dirty="0"/>
              <a:t>r</a:t>
            </a:r>
            <a:r>
              <a:rPr lang="tr-TR" b="1" dirty="0" err="1"/>
              <a:t>ler</a:t>
            </a:r>
            <a:r>
              <a:rPr lang="en-US" dirty="0"/>
              <a:t> –</a:t>
            </a:r>
            <a:r>
              <a:rPr lang="en-US" dirty="0" err="1"/>
              <a:t>kimyasallara</a:t>
            </a:r>
            <a:r>
              <a:rPr lang="en-US" dirty="0"/>
              <a:t> </a:t>
            </a:r>
            <a:r>
              <a:rPr lang="en-US" dirty="0" err="1"/>
              <a:t>tepki</a:t>
            </a:r>
            <a:r>
              <a:rPr lang="tr-TR" dirty="0"/>
              <a:t> verirler</a:t>
            </a:r>
            <a:r>
              <a:rPr lang="en-US" dirty="0"/>
              <a:t> (</a:t>
            </a:r>
            <a:r>
              <a:rPr lang="en-US" dirty="0" err="1"/>
              <a:t>ör</a:t>
            </a:r>
            <a:r>
              <a:rPr lang="en-US" dirty="0"/>
              <a:t>. koku, tat,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kimyasındaki</a:t>
            </a:r>
            <a:r>
              <a:rPr lang="en-US" dirty="0"/>
              <a:t> </a:t>
            </a:r>
            <a:r>
              <a:rPr lang="en-US" dirty="0" err="1"/>
              <a:t>değişiklikler</a:t>
            </a:r>
            <a:r>
              <a:rPr lang="en-US" dirty="0"/>
              <a:t>)</a:t>
            </a:r>
            <a:endParaRPr lang="tr-TR" dirty="0"/>
          </a:p>
          <a:p>
            <a:pPr marL="0" indent="0">
              <a:buNone/>
            </a:pPr>
            <a:r>
              <a:rPr lang="en-US" b="1" dirty="0"/>
              <a:t>No</a:t>
            </a:r>
            <a:r>
              <a:rPr lang="tr-TR" b="1" dirty="0" err="1"/>
              <a:t>zis</a:t>
            </a:r>
            <a:r>
              <a:rPr lang="en-US" b="1" dirty="0" err="1"/>
              <a:t>ept</a:t>
            </a:r>
            <a:r>
              <a:rPr lang="tr-TR" b="1" dirty="0"/>
              <a:t>ö</a:t>
            </a:r>
            <a:r>
              <a:rPr lang="en-US" b="1" dirty="0"/>
              <a:t>r</a:t>
            </a:r>
            <a:r>
              <a:rPr lang="tr-TR" b="1" dirty="0" err="1"/>
              <a:t>ler</a:t>
            </a:r>
            <a:r>
              <a:rPr lang="en-US" dirty="0"/>
              <a:t> – </a:t>
            </a:r>
            <a:r>
              <a:rPr lang="en-US" dirty="0" err="1"/>
              <a:t>ağrıya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uyaranlara</a:t>
            </a:r>
            <a:r>
              <a:rPr lang="en-US" dirty="0"/>
              <a:t> </a:t>
            </a:r>
            <a:r>
              <a:rPr lang="en-US" dirty="0" err="1"/>
              <a:t>duyarlı</a:t>
            </a:r>
            <a:r>
              <a:rPr lang="tr-TR" dirty="0" err="1"/>
              <a:t>dırlar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O</a:t>
            </a:r>
            <a:r>
              <a:rPr lang="tr-TR" b="1" dirty="0"/>
              <a:t>z</a:t>
            </a:r>
            <a:r>
              <a:rPr lang="en-US" b="1" dirty="0"/>
              <a:t>more</a:t>
            </a:r>
            <a:r>
              <a:rPr lang="tr-TR" b="1" dirty="0"/>
              <a:t>s</a:t>
            </a:r>
            <a:r>
              <a:rPr lang="en-US" b="1" dirty="0" err="1"/>
              <a:t>ept</a:t>
            </a:r>
            <a:r>
              <a:rPr lang="tr-TR" b="1" dirty="0"/>
              <a:t>ö</a:t>
            </a:r>
            <a:r>
              <a:rPr lang="en-US" b="1" dirty="0"/>
              <a:t>r</a:t>
            </a:r>
            <a:r>
              <a:rPr lang="tr-TR" b="1" dirty="0" err="1"/>
              <a:t>ler</a:t>
            </a:r>
            <a:r>
              <a:rPr lang="en-US" dirty="0"/>
              <a:t> – </a:t>
            </a:r>
            <a:r>
              <a:rPr lang="en-US" dirty="0" err="1"/>
              <a:t>çözünenlerin</a:t>
            </a:r>
            <a:r>
              <a:rPr lang="en-US" dirty="0"/>
              <a:t> </a:t>
            </a:r>
            <a:r>
              <a:rPr lang="en-US" dirty="0" err="1"/>
              <a:t>konsantrasyonundaki</a:t>
            </a:r>
            <a:r>
              <a:rPr lang="en-US" dirty="0"/>
              <a:t> </a:t>
            </a:r>
            <a:r>
              <a:rPr lang="en-US" dirty="0" err="1"/>
              <a:t>değişiklikleri</a:t>
            </a:r>
            <a:r>
              <a:rPr lang="en-US" dirty="0"/>
              <a:t>, </a:t>
            </a:r>
            <a:r>
              <a:rPr lang="en-US" dirty="0" err="1"/>
              <a:t>ozmotik</a:t>
            </a:r>
            <a:r>
              <a:rPr lang="en-US" dirty="0"/>
              <a:t> </a:t>
            </a:r>
            <a:r>
              <a:rPr lang="en-US" dirty="0" err="1"/>
              <a:t>aktiviteyi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e</a:t>
            </a:r>
            <a:r>
              <a:rPr lang="tr-TR" dirty="0"/>
              <a:t>derler</a:t>
            </a:r>
          </a:p>
          <a:p>
            <a:pPr marL="0" indent="0">
              <a:buNone/>
            </a:pPr>
            <a:r>
              <a:rPr lang="en-US" b="1" dirty="0" err="1"/>
              <a:t>Barore</a:t>
            </a:r>
            <a:r>
              <a:rPr lang="tr-TR" b="1" dirty="0"/>
              <a:t>s</a:t>
            </a:r>
            <a:r>
              <a:rPr lang="en-US" b="1" dirty="0" err="1"/>
              <a:t>ept</a:t>
            </a:r>
            <a:r>
              <a:rPr lang="tr-TR" b="1" dirty="0"/>
              <a:t>ö</a:t>
            </a:r>
            <a:r>
              <a:rPr lang="en-US" b="1" dirty="0"/>
              <a:t>r</a:t>
            </a:r>
            <a:r>
              <a:rPr lang="tr-TR" b="1" dirty="0" err="1"/>
              <a:t>ler</a:t>
            </a:r>
            <a:r>
              <a:rPr lang="en-US" dirty="0"/>
              <a:t> – </a:t>
            </a:r>
            <a:r>
              <a:rPr lang="en-US" dirty="0" err="1"/>
              <a:t>sıvı</a:t>
            </a:r>
            <a:r>
              <a:rPr lang="en-US" dirty="0"/>
              <a:t> </a:t>
            </a:r>
            <a:r>
              <a:rPr lang="en-US" dirty="0" err="1"/>
              <a:t>basıncındaki</a:t>
            </a:r>
            <a:r>
              <a:rPr lang="en-US" dirty="0"/>
              <a:t> </a:t>
            </a:r>
            <a:r>
              <a:rPr lang="en-US" dirty="0" err="1"/>
              <a:t>değişiklikleri</a:t>
            </a:r>
            <a:r>
              <a:rPr lang="en-US" dirty="0"/>
              <a:t> </a:t>
            </a:r>
            <a:r>
              <a:rPr lang="en-US" dirty="0" err="1"/>
              <a:t>algıla</a:t>
            </a:r>
            <a:r>
              <a:rPr lang="tr-TR" dirty="0" err="1"/>
              <a:t>rlar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B02CD6E-0B21-4BB5-91D1-BB7EB392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953" y="1784984"/>
            <a:ext cx="4610986" cy="46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2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314EE5-516B-4CC4-8120-7911E3D2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Konumlarına Göre Sınıflandırma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A0950D-F8BA-4F9C-B264-177BC3EA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784984"/>
            <a:ext cx="6116674" cy="4106661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/>
              <a:t>Eksteroseptörler</a:t>
            </a:r>
            <a:r>
              <a:rPr lang="tr-TR" dirty="0"/>
              <a:t> – </a:t>
            </a:r>
          </a:p>
          <a:p>
            <a:pPr lvl="1"/>
            <a:r>
              <a:rPr lang="tr-TR" dirty="0"/>
              <a:t>Vücudun dışından gelen uyaranlara duyarlıdırlar</a:t>
            </a:r>
          </a:p>
          <a:p>
            <a:pPr lvl="1"/>
            <a:r>
              <a:rPr lang="tr-TR" dirty="0"/>
              <a:t>Vücut yüzeylerinde veya yakınında bulunurlar</a:t>
            </a:r>
          </a:p>
          <a:p>
            <a:pPr lvl="1"/>
            <a:r>
              <a:rPr lang="tr-TR" dirty="0"/>
              <a:t>Dokunma, basınç, ağrı ve sıcaklık için gelişmiş reseptörleri içerirler</a:t>
            </a:r>
          </a:p>
          <a:p>
            <a:r>
              <a:rPr lang="tr-TR" b="1" dirty="0" err="1"/>
              <a:t>İnteroseptörler</a:t>
            </a:r>
            <a:r>
              <a:rPr lang="tr-TR" b="1" dirty="0"/>
              <a:t> </a:t>
            </a:r>
            <a:r>
              <a:rPr lang="tr-TR" dirty="0"/>
              <a:t>– (</a:t>
            </a:r>
            <a:r>
              <a:rPr lang="tr-TR" dirty="0" err="1"/>
              <a:t>viseroseptörler</a:t>
            </a:r>
            <a:r>
              <a:rPr lang="tr-TR" dirty="0"/>
              <a:t>) iç organlardan ve kan damarlarından uyarı alan reseptörlerdir</a:t>
            </a:r>
          </a:p>
          <a:p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değişikliklere</a:t>
            </a:r>
            <a:r>
              <a:rPr lang="en-US" dirty="0"/>
              <a:t>, </a:t>
            </a:r>
            <a:r>
              <a:rPr lang="en-US" dirty="0" err="1"/>
              <a:t>esnemeye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sıcaklık</a:t>
            </a:r>
            <a:r>
              <a:rPr lang="en-US" dirty="0"/>
              <a:t> </a:t>
            </a:r>
            <a:r>
              <a:rPr lang="en-US" dirty="0" err="1"/>
              <a:t>değişikliklerine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tr-TR" dirty="0"/>
              <a:t>duyarlıdırlar.</a:t>
            </a:r>
          </a:p>
          <a:p>
            <a:r>
              <a:rPr lang="tr-TR" b="1" dirty="0" err="1"/>
              <a:t>Proprioseptörler</a:t>
            </a:r>
            <a:r>
              <a:rPr lang="tr-TR" dirty="0"/>
              <a:t> – </a:t>
            </a:r>
          </a:p>
          <a:p>
            <a:pPr lvl="1"/>
            <a:r>
              <a:rPr lang="tr-TR" dirty="0"/>
              <a:t>esneme derecesini izlemek için</a:t>
            </a:r>
          </a:p>
          <a:p>
            <a:pPr lvl="1"/>
            <a:r>
              <a:rPr lang="tr-TR" dirty="0"/>
              <a:t>Kas-iskelet sisteminde bulunurlar</a:t>
            </a:r>
          </a:p>
          <a:p>
            <a:pPr lvl="1"/>
            <a:r>
              <a:rPr lang="tr-TR" dirty="0"/>
              <a:t>Kişinin hareketlerinin beynine sürekli olarak bildirilmesinde görevlidirler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3E277C6-746B-4BB4-A7C6-05AC584D4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246" y="1784984"/>
            <a:ext cx="5149012" cy="39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1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95D0AE-ACEA-4E5B-B5B2-0753BDDC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Duyudan Algıya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F62A04-DE48-4982-A39E-F328F9CE9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385216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Bir duyusal sistem tarafından işlenen bilgi, uyaranın bilinçli farkındalığına yol açabilir veya açmayabilir.</a:t>
            </a:r>
          </a:p>
          <a:p>
            <a:r>
              <a:rPr lang="tr-TR" dirty="0"/>
              <a:t>Bilgi bilince ulaşıp ulaşmadığına bakılmaksızın </a:t>
            </a:r>
            <a:r>
              <a:rPr lang="tr-TR" b="1" dirty="0"/>
              <a:t>duyusal bilgi olarak adlandırılır.</a:t>
            </a:r>
          </a:p>
          <a:p>
            <a:r>
              <a:rPr lang="tr-TR" dirty="0"/>
              <a:t>Bilgi bilince ulaşırsa buna </a:t>
            </a:r>
            <a:r>
              <a:rPr lang="tr-TR" b="1" dirty="0"/>
              <a:t>duyum </a:t>
            </a:r>
            <a:r>
              <a:rPr lang="tr-TR" dirty="0"/>
              <a:t>da denilebilir.</a:t>
            </a:r>
          </a:p>
          <a:p>
            <a:r>
              <a:rPr lang="tr-TR" dirty="0"/>
              <a:t>Bir kişinin duyumun anlamını </a:t>
            </a:r>
            <a:r>
              <a:rPr lang="tr-TR" b="1" dirty="0"/>
              <a:t>anlamasına algı </a:t>
            </a:r>
            <a:r>
              <a:rPr lang="tr-TR" dirty="0"/>
              <a:t>denir.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9B8240-3E16-4B49-A61E-6A105ED6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912" y="1964037"/>
            <a:ext cx="4505008" cy="33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4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C03071-3244-4853-8F70-DF266C81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Duyudan Algıya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25890D-12B0-406B-8D4C-DC575BE7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920" y="2445385"/>
            <a:ext cx="5704840" cy="2812415"/>
          </a:xfrm>
        </p:spPr>
        <p:txBody>
          <a:bodyPr>
            <a:normAutofit/>
          </a:bodyPr>
          <a:lstStyle/>
          <a:p>
            <a:r>
              <a:rPr lang="en-US" b="1" dirty="0" err="1"/>
              <a:t>Örneğin</a:t>
            </a:r>
            <a:r>
              <a:rPr lang="en-US" b="1" dirty="0"/>
              <a:t> </a:t>
            </a:r>
            <a:r>
              <a:rPr lang="en-US" dirty="0" err="1"/>
              <a:t>ağrıyı</a:t>
            </a:r>
            <a:r>
              <a:rPr lang="en-US" dirty="0"/>
              <a:t> </a:t>
            </a:r>
            <a:r>
              <a:rPr lang="en-US" dirty="0" err="1"/>
              <a:t>hissetmek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duyudur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dişi</a:t>
            </a:r>
            <a:r>
              <a:rPr lang="tr-TR" dirty="0" err="1"/>
              <a:t>nizin</a:t>
            </a:r>
            <a:r>
              <a:rPr lang="en-US" dirty="0"/>
              <a:t> </a:t>
            </a:r>
            <a:r>
              <a:rPr lang="en-US" dirty="0" err="1"/>
              <a:t>ağrıdığının</a:t>
            </a:r>
            <a:r>
              <a:rPr lang="en-US" dirty="0"/>
              <a:t> </a:t>
            </a:r>
            <a:r>
              <a:rPr lang="en-US" dirty="0" err="1"/>
              <a:t>farkına</a:t>
            </a:r>
            <a:r>
              <a:rPr lang="en-US" dirty="0"/>
              <a:t> </a:t>
            </a:r>
            <a:r>
              <a:rPr lang="en-US" dirty="0" err="1"/>
              <a:t>varma</a:t>
            </a:r>
            <a:r>
              <a:rPr lang="tr-TR" dirty="0" err="1"/>
              <a:t>nız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algıdır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Algılar</a:t>
            </a:r>
            <a:r>
              <a:rPr lang="en-US" dirty="0"/>
              <a:t>, </a:t>
            </a:r>
            <a:r>
              <a:rPr lang="en-US" dirty="0" err="1"/>
              <a:t>duyusal</a:t>
            </a:r>
            <a:r>
              <a:rPr lang="en-US" dirty="0"/>
              <a:t> </a:t>
            </a:r>
            <a:r>
              <a:rPr lang="en-US" dirty="0" err="1"/>
              <a:t>bilgilerin</a:t>
            </a:r>
            <a:r>
              <a:rPr lang="en-US" dirty="0"/>
              <a:t> </a:t>
            </a:r>
            <a:r>
              <a:rPr lang="en-US" dirty="0" err="1"/>
              <a:t>sinirsel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işlenmesinin</a:t>
            </a:r>
            <a:r>
              <a:rPr lang="en-US" dirty="0"/>
              <a:t> </a:t>
            </a:r>
            <a:r>
              <a:rPr lang="en-US" dirty="0" err="1"/>
              <a:t>sonucudur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8AD2A02-C824-46D2-8B75-AD5DD970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681702"/>
            <a:ext cx="3901440" cy="59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7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C03071-3244-4853-8F70-DF266C81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 Narrow" panose="020B0606020202030204" pitchFamily="34" charset="0"/>
              </a:rPr>
              <a:t>Somatosensori</a:t>
            </a:r>
            <a:r>
              <a:rPr lang="tr-TR" b="1" dirty="0">
                <a:latin typeface="Arial Narrow" panose="020B0606020202030204" pitchFamily="34" charset="0"/>
              </a:rPr>
              <a:t>k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Sistemin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Organizasyonu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25890D-12B0-406B-8D4C-DC575BE7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89651" cy="4290695"/>
          </a:xfrm>
        </p:spPr>
        <p:txBody>
          <a:bodyPr>
            <a:normAutofit/>
          </a:bodyPr>
          <a:lstStyle/>
          <a:p>
            <a:r>
              <a:rPr lang="tr-TR" sz="3200" dirty="0" err="1"/>
              <a:t>Somatosensorik</a:t>
            </a:r>
            <a:r>
              <a:rPr lang="tr-TR" sz="3200" dirty="0"/>
              <a:t> sistemdeki üç ana </a:t>
            </a:r>
            <a:r>
              <a:rPr lang="tr-TR" sz="3200" dirty="0" err="1"/>
              <a:t>nöral</a:t>
            </a:r>
            <a:r>
              <a:rPr lang="tr-TR" sz="3200" dirty="0"/>
              <a:t> entegrasyon seviyesi vardır:</a:t>
            </a:r>
            <a:endParaRPr lang="en-US" sz="3200" dirty="0"/>
          </a:p>
          <a:p>
            <a:pPr lvl="1"/>
            <a:r>
              <a:rPr lang="en-US" sz="2800" b="1" dirty="0"/>
              <a:t>Re</a:t>
            </a:r>
            <a:r>
              <a:rPr lang="tr-TR" sz="2800" b="1" dirty="0"/>
              <a:t>s</a:t>
            </a:r>
            <a:r>
              <a:rPr lang="en-US" sz="2800" b="1" dirty="0" err="1"/>
              <a:t>ept</a:t>
            </a:r>
            <a:r>
              <a:rPr lang="tr-TR" sz="2800" b="1" dirty="0"/>
              <a:t>ö</a:t>
            </a:r>
            <a:r>
              <a:rPr lang="en-US" sz="2800" b="1" dirty="0"/>
              <a:t>r </a:t>
            </a:r>
            <a:r>
              <a:rPr lang="tr-TR" sz="2800" b="1" dirty="0"/>
              <a:t>seviyesi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tr-TR" sz="2800" dirty="0"/>
              <a:t>duyu reseptörleri</a:t>
            </a:r>
          </a:p>
          <a:p>
            <a:pPr lvl="1"/>
            <a:r>
              <a:rPr lang="nn-NO" sz="2800" b="1" dirty="0"/>
              <a:t>İletim- Devre seviyesi </a:t>
            </a:r>
            <a:r>
              <a:rPr lang="nn-NO" sz="2800" dirty="0"/>
              <a:t>– </a:t>
            </a:r>
            <a:r>
              <a:rPr lang="tr-TR" sz="2800" dirty="0"/>
              <a:t>çıkan</a:t>
            </a:r>
            <a:r>
              <a:rPr lang="nn-NO" sz="2800" dirty="0"/>
              <a:t> yollar</a:t>
            </a:r>
            <a:endParaRPr lang="tr-TR" sz="2800" dirty="0"/>
          </a:p>
          <a:p>
            <a:pPr lvl="1"/>
            <a:r>
              <a:rPr lang="tr-TR" sz="2800" b="1" dirty="0" err="1"/>
              <a:t>Translasyon</a:t>
            </a:r>
            <a:r>
              <a:rPr lang="tr-TR" sz="2800" b="1" dirty="0"/>
              <a:t>- algısal seviye </a:t>
            </a:r>
            <a:r>
              <a:rPr lang="tr-TR" sz="2800" dirty="0"/>
              <a:t>- </a:t>
            </a:r>
            <a:r>
              <a:rPr lang="tr-TR" sz="2800" dirty="0" err="1"/>
              <a:t>serebral</a:t>
            </a:r>
            <a:r>
              <a:rPr lang="tr-TR" sz="2800" dirty="0"/>
              <a:t> korteksteki </a:t>
            </a:r>
            <a:r>
              <a:rPr lang="tr-TR" sz="2800" dirty="0" err="1"/>
              <a:t>nöronal</a:t>
            </a:r>
            <a:r>
              <a:rPr lang="tr-TR" sz="2800" dirty="0"/>
              <a:t> devreler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EB8250D-06E4-4284-BC10-FE18A027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50" y="1690688"/>
            <a:ext cx="4239491" cy="42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4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Periferik</a:t>
            </a:r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 Sinir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987687"/>
          </a:xfrm>
        </p:spPr>
        <p:txBody>
          <a:bodyPr>
            <a:noAutofit/>
          </a:bodyPr>
          <a:lstStyle/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sinir</a:t>
            </a:r>
            <a:r>
              <a:rPr lang="en-US" dirty="0"/>
              <a:t>, </a:t>
            </a:r>
            <a:r>
              <a:rPr lang="tr-TR" b="1" dirty="0" err="1"/>
              <a:t>aferent</a:t>
            </a:r>
            <a:r>
              <a:rPr lang="en-US" b="1" dirty="0"/>
              <a:t> </a:t>
            </a:r>
            <a:r>
              <a:rPr lang="en-US" b="1" dirty="0" err="1"/>
              <a:t>nöronların</a:t>
            </a:r>
            <a:r>
              <a:rPr lang="en-US" b="1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tr-TR" b="1" dirty="0" err="1"/>
              <a:t>eferent</a:t>
            </a:r>
            <a:r>
              <a:rPr lang="en-US" b="1" dirty="0"/>
              <a:t> </a:t>
            </a:r>
            <a:r>
              <a:rPr lang="en-US" b="1" dirty="0" err="1"/>
              <a:t>nöronların</a:t>
            </a:r>
            <a:r>
              <a:rPr lang="en-US" b="1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b="1" dirty="0"/>
              <a:t>her </a:t>
            </a:r>
            <a:r>
              <a:rPr lang="en-US" b="1" dirty="0" err="1"/>
              <a:t>ikisinin</a:t>
            </a:r>
            <a:r>
              <a:rPr lang="en-US" b="1" dirty="0"/>
              <a:t> </a:t>
            </a:r>
            <a:r>
              <a:rPr lang="en-US" dirty="0" err="1"/>
              <a:t>aksonları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sinir</a:t>
            </a:r>
            <a:r>
              <a:rPr lang="en-US" dirty="0"/>
              <a:t> </a:t>
            </a:r>
            <a:r>
              <a:rPr lang="en-US" dirty="0" err="1"/>
              <a:t>liflerini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Buna </a:t>
            </a:r>
            <a:r>
              <a:rPr lang="en-US" dirty="0" err="1"/>
              <a:t>göre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sinirdeki</a:t>
            </a:r>
            <a:r>
              <a:rPr lang="en-US" dirty="0"/>
              <a:t> </a:t>
            </a:r>
            <a:r>
              <a:rPr lang="en-US" dirty="0" err="1"/>
              <a:t>lifler</a:t>
            </a:r>
            <a:r>
              <a:rPr lang="en-US" dirty="0"/>
              <a:t> </a:t>
            </a:r>
            <a:r>
              <a:rPr lang="en-US" dirty="0" err="1"/>
              <a:t>periferik</a:t>
            </a:r>
            <a:r>
              <a:rPr lang="en-US" dirty="0"/>
              <a:t> </a:t>
            </a:r>
            <a:r>
              <a:rPr lang="en-US" dirty="0" err="1"/>
              <a:t>sinir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tr-TR" b="1" dirty="0" err="1"/>
              <a:t>eferent</a:t>
            </a:r>
            <a:r>
              <a:rPr lang="en-US" b="1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tr-TR" b="1" dirty="0" err="1"/>
              <a:t>aferent</a:t>
            </a:r>
            <a:r>
              <a:rPr lang="en-US" b="1" dirty="0"/>
              <a:t> </a:t>
            </a:r>
            <a:r>
              <a:rPr lang="en-US" dirty="0" err="1"/>
              <a:t>bölümüne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sınıflandırılabilir</a:t>
            </a:r>
            <a:r>
              <a:rPr lang="en-US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99CD4E4-F261-4E2D-B242-A03A46EF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952" y="2233004"/>
            <a:ext cx="4388167" cy="32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Periferik</a:t>
            </a:r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 Sinir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7462519" cy="3195843"/>
          </a:xfrm>
        </p:spPr>
        <p:txBody>
          <a:bodyPr>
            <a:noAutofit/>
          </a:bodyPr>
          <a:lstStyle/>
          <a:p>
            <a:r>
              <a:rPr lang="en-US" sz="2400" dirty="0"/>
              <a:t>Afferent </a:t>
            </a:r>
            <a:r>
              <a:rPr lang="en-US" sz="2400" dirty="0" err="1"/>
              <a:t>nöronlar</a:t>
            </a:r>
            <a:r>
              <a:rPr lang="en-US" sz="2400" dirty="0"/>
              <a:t>, </a:t>
            </a:r>
            <a:r>
              <a:rPr lang="en-US" sz="2400" b="1" dirty="0" err="1"/>
              <a:t>duyu</a:t>
            </a:r>
            <a:r>
              <a:rPr lang="en-US" sz="2400" b="1" dirty="0"/>
              <a:t> </a:t>
            </a:r>
            <a:r>
              <a:rPr lang="en-US" sz="2400" b="1" dirty="0" err="1"/>
              <a:t>reseptörlerinden</a:t>
            </a:r>
            <a:r>
              <a:rPr lang="en-US" sz="2400" b="1" dirty="0"/>
              <a:t> </a:t>
            </a:r>
            <a:r>
              <a:rPr lang="en-US" sz="2400" dirty="0" err="1"/>
              <a:t>gelen</a:t>
            </a:r>
            <a:r>
              <a:rPr lang="en-US" sz="2400" dirty="0"/>
              <a:t> </a:t>
            </a:r>
            <a:r>
              <a:rPr lang="en-US" sz="2400" dirty="0" err="1"/>
              <a:t>bilgileri</a:t>
            </a:r>
            <a:r>
              <a:rPr lang="en-US" sz="2400" dirty="0"/>
              <a:t> </a:t>
            </a:r>
            <a:r>
              <a:rPr lang="en-US" sz="2400" dirty="0" err="1"/>
              <a:t>merkezi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sistemine</a:t>
            </a:r>
            <a:r>
              <a:rPr lang="en-US" sz="2400" dirty="0"/>
              <a:t> </a:t>
            </a:r>
            <a:r>
              <a:rPr lang="en-US" sz="2400" dirty="0" err="1"/>
              <a:t>iletir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dirty="0" err="1"/>
              <a:t>Aksonlarının</a:t>
            </a:r>
            <a:r>
              <a:rPr lang="en-US" sz="2400" dirty="0"/>
              <a:t> </a:t>
            </a:r>
            <a:r>
              <a:rPr lang="en-US" sz="2400" dirty="0" err="1"/>
              <a:t>uzun</a:t>
            </a:r>
            <a:r>
              <a:rPr lang="en-US" sz="2400" dirty="0"/>
              <a:t> </a:t>
            </a:r>
            <a:r>
              <a:rPr lang="en-US" sz="2400" dirty="0" err="1"/>
              <a:t>kısmı</a:t>
            </a:r>
            <a:r>
              <a:rPr lang="en-US" sz="2400" dirty="0"/>
              <a:t> </a:t>
            </a:r>
            <a:r>
              <a:rPr lang="tr-TR" sz="2400" dirty="0"/>
              <a:t>MS</a:t>
            </a:r>
            <a:r>
              <a:rPr lang="en-US" sz="2400" dirty="0" err="1"/>
              <a:t>S'nin</a:t>
            </a:r>
            <a:r>
              <a:rPr lang="en-US" sz="2400" dirty="0"/>
              <a:t> </a:t>
            </a:r>
            <a:r>
              <a:rPr lang="en-US" sz="2400" dirty="0" err="1"/>
              <a:t>dışındadır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periferik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sisteminin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parçasıdır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dirty="0"/>
              <a:t>Efferent </a:t>
            </a:r>
            <a:r>
              <a:rPr lang="en-US" sz="2400" dirty="0" err="1"/>
              <a:t>nöronlar</a:t>
            </a:r>
            <a:r>
              <a:rPr lang="en-US" sz="2400" dirty="0"/>
              <a:t>, </a:t>
            </a:r>
            <a:r>
              <a:rPr lang="en-US" sz="2400" dirty="0" err="1"/>
              <a:t>merkezi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sisteminden</a:t>
            </a:r>
            <a:r>
              <a:rPr lang="en-US" sz="2400" dirty="0"/>
              <a:t> </a:t>
            </a:r>
            <a:r>
              <a:rPr lang="en-US" sz="2400" u="sng" dirty="0" err="1"/>
              <a:t>kaslara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u="sng" dirty="0" err="1"/>
              <a:t>bezlere</a:t>
            </a:r>
            <a:r>
              <a:rPr lang="en-US" sz="2400" dirty="0"/>
              <a:t> </a:t>
            </a:r>
            <a:r>
              <a:rPr lang="en-US" sz="2400" dirty="0" err="1"/>
              <a:t>sinyaller</a:t>
            </a:r>
            <a:r>
              <a:rPr lang="en-US" sz="2400" dirty="0"/>
              <a:t> </a:t>
            </a:r>
            <a:r>
              <a:rPr lang="en-US" sz="2400" dirty="0" err="1"/>
              <a:t>taşır</a:t>
            </a:r>
            <a:r>
              <a:rPr lang="en-US" sz="2400" dirty="0"/>
              <a:t>. 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6144A7E-8285-435A-A800-99DF06EAF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77" y="2722060"/>
            <a:ext cx="3565901" cy="26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65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Periferik</a:t>
            </a:r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 Sinir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58" y="2329067"/>
            <a:ext cx="6115664" cy="3784651"/>
          </a:xfrm>
        </p:spPr>
        <p:txBody>
          <a:bodyPr>
            <a:noAutofit/>
          </a:bodyPr>
          <a:lstStyle/>
          <a:p>
            <a:r>
              <a:rPr lang="en-US" sz="2400" dirty="0" err="1"/>
              <a:t>Periferik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 </a:t>
            </a:r>
            <a:r>
              <a:rPr lang="en-US" sz="2400" b="1" dirty="0"/>
              <a:t>43 </a:t>
            </a:r>
            <a:r>
              <a:rPr lang="en-US" sz="2400" b="1" dirty="0" err="1"/>
              <a:t>çift</a:t>
            </a:r>
            <a:r>
              <a:rPr lang="en-US" sz="2400" b="1" dirty="0"/>
              <a:t> </a:t>
            </a:r>
            <a:r>
              <a:rPr lang="en-US" sz="2400" b="1" dirty="0" err="1"/>
              <a:t>sinirden</a:t>
            </a:r>
            <a:r>
              <a:rPr lang="en-US" sz="2400" b="1" dirty="0"/>
              <a:t> </a:t>
            </a:r>
            <a:r>
              <a:rPr lang="en-US" sz="2400" b="1" dirty="0" err="1"/>
              <a:t>oluşur</a:t>
            </a:r>
            <a:r>
              <a:rPr lang="en-US" sz="2400" dirty="0"/>
              <a:t>: </a:t>
            </a:r>
            <a:r>
              <a:rPr lang="en-US" sz="2400" b="1" dirty="0"/>
              <a:t>12 </a:t>
            </a:r>
            <a:r>
              <a:rPr lang="en-US" sz="2400" b="1" dirty="0" err="1"/>
              <a:t>çift</a:t>
            </a:r>
            <a:r>
              <a:rPr lang="en-US" sz="2400" b="1" dirty="0"/>
              <a:t> </a:t>
            </a:r>
            <a:r>
              <a:rPr lang="en-US" sz="2400" b="1" dirty="0" err="1"/>
              <a:t>kraniyal</a:t>
            </a:r>
            <a:r>
              <a:rPr lang="en-US" sz="2400" b="1" dirty="0"/>
              <a:t> </a:t>
            </a:r>
            <a:r>
              <a:rPr lang="en-US" sz="2400" b="1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omuriliğe</a:t>
            </a:r>
            <a:r>
              <a:rPr lang="en-US" sz="2400" dirty="0"/>
              <a:t> </a:t>
            </a:r>
            <a:r>
              <a:rPr lang="en-US" sz="2400" b="1" dirty="0" err="1"/>
              <a:t>omurilik</a:t>
            </a:r>
            <a:r>
              <a:rPr lang="en-US" sz="2400" b="1" dirty="0"/>
              <a:t> </a:t>
            </a:r>
            <a:r>
              <a:rPr lang="en-US" sz="2400" b="1" dirty="0" err="1"/>
              <a:t>sinirleri</a:t>
            </a:r>
            <a:r>
              <a:rPr lang="en-US" sz="2400" b="1" dirty="0"/>
              <a:t> </a:t>
            </a:r>
            <a:r>
              <a:rPr lang="en-US" sz="2400" b="1" dirty="0" err="1"/>
              <a:t>olarak</a:t>
            </a:r>
            <a:r>
              <a:rPr lang="en-US" sz="2400" b="1" dirty="0"/>
              <a:t> </a:t>
            </a:r>
            <a:r>
              <a:rPr lang="en-US" sz="2400" b="1" dirty="0" err="1"/>
              <a:t>bağlanan</a:t>
            </a:r>
            <a:r>
              <a:rPr lang="en-US" sz="2400" b="1" dirty="0"/>
              <a:t> 31 </a:t>
            </a:r>
            <a:r>
              <a:rPr lang="en-US" sz="2400" b="1" dirty="0" err="1"/>
              <a:t>çift</a:t>
            </a:r>
            <a:r>
              <a:rPr lang="en-US" sz="2400" b="1" dirty="0"/>
              <a:t>.</a:t>
            </a:r>
            <a:endParaRPr lang="tr-TR" sz="2400" b="1" dirty="0"/>
          </a:p>
          <a:p>
            <a:r>
              <a:rPr lang="en-US" sz="2400" b="1" dirty="0" err="1"/>
              <a:t>Kranial</a:t>
            </a:r>
            <a:r>
              <a:rPr lang="en-US" sz="2400" b="1" dirty="0"/>
              <a:t> </a:t>
            </a:r>
            <a:r>
              <a:rPr lang="en-US" sz="2400" b="1" dirty="0" err="1"/>
              <a:t>sinirler</a:t>
            </a:r>
            <a:r>
              <a:rPr lang="en-US" sz="2400" b="1" dirty="0"/>
              <a:t> </a:t>
            </a:r>
            <a:endParaRPr lang="tr-TR" sz="2400" b="1" dirty="0"/>
          </a:p>
          <a:p>
            <a:r>
              <a:rPr lang="tr-TR" sz="2400" dirty="0"/>
              <a:t>Kranial sinirler beyinden çıkar</a:t>
            </a:r>
          </a:p>
          <a:p>
            <a:r>
              <a:rPr lang="tr-TR" sz="2400" dirty="0"/>
              <a:t>Duyusal, motor veya hem duyusal hem de motor işlevlere sahiptirler.</a:t>
            </a:r>
          </a:p>
          <a:p>
            <a:r>
              <a:rPr lang="tr-TR" sz="2400" dirty="0"/>
              <a:t>Her sinir bir sayı (1'den 12'ye kadar) ve bir adla tanımlanır.</a:t>
            </a:r>
          </a:p>
          <a:p>
            <a:r>
              <a:rPr lang="tr-TR" sz="2400" dirty="0"/>
              <a:t>Dört </a:t>
            </a:r>
            <a:r>
              <a:rPr lang="tr-TR" sz="2400" dirty="0" err="1"/>
              <a:t>kraniyal</a:t>
            </a:r>
            <a:r>
              <a:rPr lang="tr-TR" sz="2400" dirty="0"/>
              <a:t> sinir, kaslara ve bezlere hizmet eden parasempatik lifler taşır.</a:t>
            </a:r>
            <a:endParaRPr lang="en-US" sz="24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178DB88-5269-489C-A334-854CCBB73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47" t="17922" r="9825" b="20387"/>
          <a:stretch/>
        </p:blipFill>
        <p:spPr>
          <a:xfrm>
            <a:off x="6688232" y="2329067"/>
            <a:ext cx="5329869" cy="42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1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1CE334-8A0D-48D0-900A-6FFAA3CF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SPİNAL SİNİRLER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6557B1-9CC0-4E9E-8DCE-080E5767A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667250"/>
          </a:xfrm>
        </p:spPr>
        <p:txBody>
          <a:bodyPr/>
          <a:lstStyle/>
          <a:p>
            <a:r>
              <a:rPr lang="en-US" dirty="0" err="1"/>
              <a:t>Otuz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çift</a:t>
            </a:r>
            <a:r>
              <a:rPr lang="en-US" dirty="0"/>
              <a:t> </a:t>
            </a:r>
            <a:r>
              <a:rPr lang="en-US" dirty="0" err="1"/>
              <a:t>karışık</a:t>
            </a:r>
            <a:r>
              <a:rPr lang="en-US" dirty="0"/>
              <a:t> </a:t>
            </a:r>
            <a:r>
              <a:rPr lang="en-US" dirty="0" err="1"/>
              <a:t>sinir</a:t>
            </a:r>
            <a:r>
              <a:rPr lang="en-US" dirty="0"/>
              <a:t> </a:t>
            </a:r>
            <a:r>
              <a:rPr lang="en-US" dirty="0" err="1"/>
              <a:t>omurilikten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hariç</a:t>
            </a:r>
            <a:r>
              <a:rPr lang="en-US" dirty="0"/>
              <a:t> </a:t>
            </a:r>
            <a:r>
              <a:rPr lang="en-US" dirty="0" err="1"/>
              <a:t>vücudun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bölgelerini</a:t>
            </a:r>
            <a:r>
              <a:rPr lang="en-US" dirty="0"/>
              <a:t> </a:t>
            </a:r>
            <a:r>
              <a:rPr lang="en-US" dirty="0" err="1"/>
              <a:t>besler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r>
              <a:rPr lang="en-US" b="1" dirty="0" err="1"/>
              <a:t>Çıkış</a:t>
            </a:r>
            <a:r>
              <a:rPr lang="en-US" b="1" dirty="0"/>
              <a:t> </a:t>
            </a:r>
            <a:r>
              <a:rPr lang="en-US" b="1" dirty="0" err="1"/>
              <a:t>noktalarına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isimlendirilirler</a:t>
            </a:r>
            <a:r>
              <a:rPr lang="en-US" dirty="0"/>
              <a:t>.</a:t>
            </a:r>
            <a:endParaRPr lang="tr-TR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7DB7FE4-B2B1-49BE-81EE-6C6E04CFF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48" t="16977" r="12529" b="15116"/>
          <a:stretch/>
        </p:blipFill>
        <p:spPr>
          <a:xfrm>
            <a:off x="7070649" y="499786"/>
            <a:ext cx="4497573" cy="55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5"/>
            <a:ext cx="8052745" cy="1692794"/>
          </a:xfrm>
        </p:spPr>
        <p:txBody>
          <a:bodyPr>
            <a:normAutofit/>
          </a:bodyPr>
          <a:lstStyle/>
          <a:p>
            <a:r>
              <a:rPr lang="tr-TR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Periferik</a:t>
            </a:r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 Sinir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43" y="2316480"/>
            <a:ext cx="5120113" cy="3462228"/>
          </a:xfrm>
        </p:spPr>
        <p:txBody>
          <a:bodyPr>
            <a:noAutofit/>
          </a:bodyPr>
          <a:lstStyle/>
          <a:p>
            <a:r>
              <a:rPr lang="en-US" sz="2200" dirty="0"/>
              <a:t>P</a:t>
            </a:r>
            <a:r>
              <a:rPr lang="tr-TR" sz="2200" dirty="0"/>
              <a:t>S</a:t>
            </a:r>
            <a:r>
              <a:rPr lang="en-US" sz="2200" dirty="0" err="1"/>
              <a:t>S'nin</a:t>
            </a:r>
            <a:r>
              <a:rPr lang="en-US" sz="2200" dirty="0"/>
              <a:t> efferent </a:t>
            </a:r>
            <a:r>
              <a:rPr lang="en-US" sz="2200" dirty="0" err="1"/>
              <a:t>bölümü</a:t>
            </a:r>
            <a:r>
              <a:rPr lang="en-US" sz="2200" dirty="0"/>
              <a:t>, </a:t>
            </a:r>
            <a:r>
              <a:rPr lang="en-US" sz="2200" dirty="0" err="1"/>
              <a:t>afferentten</a:t>
            </a:r>
            <a:r>
              <a:rPr lang="en-US" sz="2200" dirty="0"/>
              <a:t> </a:t>
            </a:r>
            <a:r>
              <a:rPr lang="en-US" sz="2200" dirty="0" err="1"/>
              <a:t>daha</a:t>
            </a:r>
            <a:r>
              <a:rPr lang="en-US" sz="2200" dirty="0"/>
              <a:t> </a:t>
            </a:r>
            <a:r>
              <a:rPr lang="en-US" sz="2200" dirty="0" err="1"/>
              <a:t>karmaşıktır</a:t>
            </a:r>
            <a:r>
              <a:rPr lang="en-US" sz="2200" dirty="0"/>
              <a:t>:</a:t>
            </a:r>
            <a:endParaRPr lang="tr-TR" sz="2200" dirty="0"/>
          </a:p>
          <a:p>
            <a:r>
              <a:rPr lang="en-US" sz="2200" dirty="0" err="1"/>
              <a:t>somatik</a:t>
            </a:r>
            <a:r>
              <a:rPr lang="en-US" sz="2200" dirty="0"/>
              <a:t> </a:t>
            </a:r>
            <a:r>
              <a:rPr lang="en-US" sz="2200" dirty="0" err="1"/>
              <a:t>sinir</a:t>
            </a:r>
            <a:r>
              <a:rPr lang="en-US" sz="2200" dirty="0"/>
              <a:t> </a:t>
            </a:r>
            <a:r>
              <a:rPr lang="en-US" sz="2200" dirty="0" err="1"/>
              <a:t>sistemi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otonom</a:t>
            </a:r>
            <a:r>
              <a:rPr lang="en-US" sz="2200" dirty="0"/>
              <a:t> </a:t>
            </a:r>
            <a:r>
              <a:rPr lang="en-US" sz="2200" dirty="0" err="1"/>
              <a:t>sinir</a:t>
            </a:r>
            <a:r>
              <a:rPr lang="en-US" sz="2200" dirty="0"/>
              <a:t> </a:t>
            </a:r>
            <a:r>
              <a:rPr lang="en-US" sz="2200" dirty="0" err="1"/>
              <a:t>sistemi</a:t>
            </a:r>
            <a:r>
              <a:rPr lang="en-US" sz="2200" dirty="0"/>
              <a:t> </a:t>
            </a:r>
            <a:r>
              <a:rPr lang="en-US" sz="2200" dirty="0" err="1"/>
              <a:t>olmak</a:t>
            </a:r>
            <a:r>
              <a:rPr lang="en-US" sz="2200" dirty="0"/>
              <a:t> </a:t>
            </a:r>
            <a:r>
              <a:rPr lang="en-US" sz="2200" dirty="0" err="1"/>
              <a:t>üzere</a:t>
            </a:r>
            <a:r>
              <a:rPr lang="en-US" sz="2200" dirty="0"/>
              <a:t> </a:t>
            </a:r>
            <a:r>
              <a:rPr lang="en-US" sz="2200" dirty="0" err="1"/>
              <a:t>ikiye</a:t>
            </a:r>
            <a:r>
              <a:rPr lang="en-US" sz="2200" dirty="0"/>
              <a:t> </a:t>
            </a:r>
            <a:r>
              <a:rPr lang="en-US" sz="2200" dirty="0" err="1"/>
              <a:t>ayrılır</a:t>
            </a:r>
            <a:r>
              <a:rPr lang="en-US" sz="2200" dirty="0"/>
              <a:t>.</a:t>
            </a:r>
            <a:endParaRPr lang="tr-TR" sz="2200" dirty="0"/>
          </a:p>
          <a:p>
            <a:r>
              <a:rPr lang="en-US" sz="2200" b="1" dirty="0" err="1"/>
              <a:t>Somatik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b="1" dirty="0" err="1"/>
              <a:t>otonom</a:t>
            </a:r>
            <a:r>
              <a:rPr lang="en-US" sz="2200" b="1" dirty="0"/>
              <a:t> </a:t>
            </a:r>
            <a:r>
              <a:rPr lang="en-US" sz="2200" dirty="0" err="1"/>
              <a:t>sistemler</a:t>
            </a:r>
            <a:r>
              <a:rPr lang="en-US" sz="2200" dirty="0"/>
              <a:t> </a:t>
            </a:r>
            <a:r>
              <a:rPr lang="en-US" sz="2200" dirty="0" err="1"/>
              <a:t>arasındaki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basit</a:t>
            </a:r>
            <a:r>
              <a:rPr lang="en-US" sz="2200" dirty="0"/>
              <a:t> </a:t>
            </a:r>
            <a:r>
              <a:rPr lang="en-US" sz="2200" dirty="0" err="1"/>
              <a:t>ayrım</a:t>
            </a:r>
            <a:r>
              <a:rPr lang="en-US" sz="2200" dirty="0"/>
              <a:t>, </a:t>
            </a:r>
            <a:r>
              <a:rPr lang="en-US" sz="2200" dirty="0" err="1"/>
              <a:t>somatik</a:t>
            </a:r>
            <a:r>
              <a:rPr lang="en-US" sz="2200" dirty="0"/>
              <a:t> </a:t>
            </a:r>
            <a:r>
              <a:rPr lang="tr-TR" sz="2200" dirty="0"/>
              <a:t>sistem</a:t>
            </a:r>
            <a:r>
              <a:rPr lang="en-US" sz="2200" dirty="0"/>
              <a:t> </a:t>
            </a:r>
            <a:r>
              <a:rPr lang="en-US" sz="2200" dirty="0" err="1"/>
              <a:t>nöronlarının</a:t>
            </a:r>
            <a:r>
              <a:rPr lang="en-US" sz="2200" dirty="0"/>
              <a:t> </a:t>
            </a:r>
            <a:r>
              <a:rPr lang="en-US" sz="2200" dirty="0" err="1"/>
              <a:t>iskelet</a:t>
            </a:r>
            <a:r>
              <a:rPr lang="en-US" sz="2200" dirty="0"/>
              <a:t> </a:t>
            </a:r>
            <a:r>
              <a:rPr lang="en-US" sz="2200" dirty="0" err="1"/>
              <a:t>kasını</a:t>
            </a:r>
            <a:r>
              <a:rPr lang="en-US" sz="2200" dirty="0"/>
              <a:t> innerve </a:t>
            </a:r>
            <a:r>
              <a:rPr lang="en-US" sz="2200" dirty="0" err="1"/>
              <a:t>etmesidir</a:t>
            </a:r>
            <a:r>
              <a:rPr lang="en-US" sz="2200" dirty="0"/>
              <a:t>.</a:t>
            </a:r>
            <a:endParaRPr lang="tr-TR" sz="2200" dirty="0"/>
          </a:p>
          <a:p>
            <a:r>
              <a:rPr lang="tr-TR" sz="2200" dirty="0"/>
              <a:t>Otonom sinirler, </a:t>
            </a:r>
            <a:r>
              <a:rPr lang="tr-TR" sz="2200" dirty="0" err="1"/>
              <a:t>gastrointestinal</a:t>
            </a:r>
            <a:r>
              <a:rPr lang="tr-TR" sz="2200" dirty="0"/>
              <a:t> sistemdeki düz kasları ve kalp kasını, bezleri ve nöronları </a:t>
            </a:r>
            <a:r>
              <a:rPr lang="tr-TR" sz="2200" dirty="0" err="1"/>
              <a:t>innerve</a:t>
            </a:r>
            <a:r>
              <a:rPr lang="tr-TR" sz="2200" dirty="0"/>
              <a:t> eder.</a:t>
            </a:r>
            <a:endParaRPr lang="en-US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251DECC-8A1C-48D0-B1E3-D3068E8D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16480"/>
            <a:ext cx="5939395" cy="38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3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6B5D41E-B86F-4ED2-94F3-92797F77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</a:rPr>
              <a:t>Omurilik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C2A593-C696-4A21-9557-F6C142E6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904280"/>
            <a:ext cx="5424380" cy="4953719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Beyin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vücut</a:t>
            </a:r>
            <a:r>
              <a:rPr lang="en-US" sz="2400" b="1" dirty="0"/>
              <a:t> </a:t>
            </a:r>
            <a:r>
              <a:rPr lang="en-US" sz="2400" b="1" dirty="0" err="1"/>
              <a:t>arasındaki</a:t>
            </a:r>
            <a:r>
              <a:rPr lang="en-US" sz="2400" b="1" dirty="0"/>
              <a:t> </a:t>
            </a:r>
            <a:r>
              <a:rPr lang="en-US" sz="2400" b="1" dirty="0" err="1"/>
              <a:t>bilgi</a:t>
            </a:r>
            <a:r>
              <a:rPr lang="en-US" sz="2400" b="1" dirty="0"/>
              <a:t> </a:t>
            </a:r>
            <a:r>
              <a:rPr lang="en-US" sz="2400" b="1" dirty="0" err="1"/>
              <a:t>otoyolu</a:t>
            </a:r>
            <a:r>
              <a:rPr lang="tr-TR" sz="2400" b="1" dirty="0"/>
              <a:t>dur.</a:t>
            </a:r>
          </a:p>
          <a:p>
            <a:r>
              <a:rPr lang="en-US" sz="2400" dirty="0"/>
              <a:t>Foramen </a:t>
            </a:r>
            <a:r>
              <a:rPr lang="en-US" sz="2400" dirty="0" err="1"/>
              <a:t>magnumdan</a:t>
            </a:r>
            <a:r>
              <a:rPr lang="en-US" sz="2400" dirty="0"/>
              <a:t> L1'e vertebral </a:t>
            </a:r>
            <a:r>
              <a:rPr lang="en-US" sz="2400" dirty="0" err="1"/>
              <a:t>kanal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uzanır</a:t>
            </a:r>
            <a:endParaRPr lang="tr-TR" sz="2400" dirty="0"/>
          </a:p>
          <a:p>
            <a:r>
              <a:rPr lang="en-US" sz="2400" dirty="0"/>
              <a:t>Her </a:t>
            </a:r>
            <a:r>
              <a:rPr lang="en-US" sz="2400" dirty="0" err="1"/>
              <a:t>bir</a:t>
            </a:r>
            <a:r>
              <a:rPr lang="en-US" sz="2400" dirty="0"/>
              <a:t> spinal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çifti</a:t>
            </a:r>
            <a:r>
              <a:rPr lang="en-US" sz="2400" dirty="0"/>
              <a:t> </a:t>
            </a:r>
            <a:r>
              <a:rPr lang="en-US" sz="2400" dirty="0" err="1"/>
              <a:t>duyusal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alır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kaslara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bezlere</a:t>
            </a:r>
            <a:r>
              <a:rPr lang="en-US" sz="2400" dirty="0"/>
              <a:t> motor </a:t>
            </a:r>
            <a:r>
              <a:rPr lang="en-US" sz="2400" dirty="0" err="1"/>
              <a:t>sinyaller</a:t>
            </a:r>
            <a:r>
              <a:rPr lang="en-US" sz="2400" dirty="0"/>
              <a:t> </a:t>
            </a:r>
            <a:r>
              <a:rPr lang="en-US" sz="2400" dirty="0" err="1"/>
              <a:t>gönderir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b="1" dirty="0" err="1"/>
              <a:t>Omurilik</a:t>
            </a:r>
            <a:r>
              <a:rPr lang="en-US" sz="2400" b="1" dirty="0"/>
              <a:t>, </a:t>
            </a:r>
            <a:r>
              <a:rPr lang="en-US" sz="2400" b="1" dirty="0" err="1"/>
              <a:t>Merkezi</a:t>
            </a:r>
            <a:r>
              <a:rPr lang="en-US" sz="2400" b="1" dirty="0"/>
              <a:t> </a:t>
            </a:r>
            <a:r>
              <a:rPr lang="en-US" sz="2400" b="1" dirty="0" err="1"/>
              <a:t>Sinir</a:t>
            </a:r>
            <a:r>
              <a:rPr lang="en-US" sz="2400" b="1" dirty="0"/>
              <a:t> </a:t>
            </a:r>
            <a:r>
              <a:rPr lang="en-US" sz="2400" b="1" dirty="0" err="1"/>
              <a:t>Sisteminin</a:t>
            </a:r>
            <a:r>
              <a:rPr lang="en-US" sz="2400" b="1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bileşeni</a:t>
            </a:r>
            <a:r>
              <a:rPr lang="tr-TR" sz="2400" dirty="0" err="1"/>
              <a:t>yken</a:t>
            </a:r>
            <a:r>
              <a:rPr lang="en-US" sz="2400" dirty="0"/>
              <a:t>, </a:t>
            </a:r>
            <a:r>
              <a:rPr lang="en-US" sz="2400" b="1" dirty="0" err="1"/>
              <a:t>omurilik</a:t>
            </a:r>
            <a:r>
              <a:rPr lang="en-US" sz="2400" b="1" dirty="0"/>
              <a:t> </a:t>
            </a:r>
            <a:r>
              <a:rPr lang="en-US" sz="2400" b="1" dirty="0" err="1"/>
              <a:t>sinirleri</a:t>
            </a:r>
            <a:r>
              <a:rPr lang="en-US" sz="2400" b="1" dirty="0"/>
              <a:t> </a:t>
            </a:r>
            <a:r>
              <a:rPr lang="en-US" sz="2400" b="1" dirty="0" err="1"/>
              <a:t>ise</a:t>
            </a:r>
            <a:r>
              <a:rPr lang="en-US" sz="2400" b="1" dirty="0"/>
              <a:t> </a:t>
            </a:r>
            <a:r>
              <a:rPr lang="en-US" sz="2400" b="1" dirty="0" err="1"/>
              <a:t>Periferik</a:t>
            </a:r>
            <a:r>
              <a:rPr lang="en-US" sz="2400" b="1" dirty="0"/>
              <a:t> </a:t>
            </a:r>
            <a:r>
              <a:rPr lang="en-US" sz="2400" b="1" dirty="0" err="1"/>
              <a:t>Sinir</a:t>
            </a:r>
            <a:r>
              <a:rPr lang="en-US" sz="2400" b="1" dirty="0"/>
              <a:t> </a:t>
            </a:r>
            <a:r>
              <a:rPr lang="en-US" sz="2400" b="1" dirty="0" err="1"/>
              <a:t>Sisteminin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parçasıdır</a:t>
            </a:r>
            <a:r>
              <a:rPr lang="en-US" sz="2400" dirty="0"/>
              <a:t>.</a:t>
            </a:r>
            <a:endParaRPr lang="tr-TR" sz="1700" b="1" dirty="0"/>
          </a:p>
        </p:txBody>
      </p:sp>
      <p:pic>
        <p:nvPicPr>
          <p:cNvPr id="1026" name="Picture 2" descr="Reflex Action and Reflex Arc">
            <a:extLst>
              <a:ext uri="{FF2B5EF4-FFF2-40B4-BE49-F238E27FC236}">
                <a16:creationId xmlns:a16="http://schemas.microsoft.com/office/drawing/2014/main" id="{2E1DA70B-B204-C9C3-95FD-67E00E5E5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44" y="1904280"/>
            <a:ext cx="5981304" cy="32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3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5"/>
            <a:ext cx="5769543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SOMATİK SİNİR SİSTEMİ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316480"/>
            <a:ext cx="5120113" cy="3462228"/>
          </a:xfrm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tr-TR" sz="2400" dirty="0"/>
              <a:t>S</a:t>
            </a:r>
            <a:r>
              <a:rPr lang="en-US" sz="2400" dirty="0" err="1"/>
              <a:t>S'nin</a:t>
            </a:r>
            <a:r>
              <a:rPr lang="en-US" sz="2400" dirty="0"/>
              <a:t> </a:t>
            </a:r>
            <a:r>
              <a:rPr lang="en-US" sz="2400" dirty="0" err="1"/>
              <a:t>somatik</a:t>
            </a:r>
            <a:r>
              <a:rPr lang="en-US" sz="2400" dirty="0"/>
              <a:t> </a:t>
            </a:r>
            <a:r>
              <a:rPr lang="en-US" sz="2400" dirty="0" err="1"/>
              <a:t>kısmı</a:t>
            </a:r>
            <a:r>
              <a:rPr lang="en-US" sz="2400" dirty="0"/>
              <a:t>, </a:t>
            </a:r>
            <a:r>
              <a:rPr lang="en-US" sz="2400" dirty="0" err="1"/>
              <a:t>merkezi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sisteminden</a:t>
            </a:r>
            <a:r>
              <a:rPr lang="en-US" sz="2400" dirty="0"/>
              <a:t> </a:t>
            </a:r>
            <a:r>
              <a:rPr lang="en-US" sz="2400" dirty="0" err="1"/>
              <a:t>iskelet</a:t>
            </a:r>
            <a:r>
              <a:rPr lang="en-US" sz="2400" dirty="0"/>
              <a:t> </a:t>
            </a:r>
            <a:r>
              <a:rPr lang="en-US" sz="2400" dirty="0" err="1"/>
              <a:t>kası</a:t>
            </a:r>
            <a:r>
              <a:rPr lang="en-US" sz="2400" dirty="0"/>
              <a:t> </a:t>
            </a:r>
            <a:r>
              <a:rPr lang="en-US" sz="2400" dirty="0" err="1"/>
              <a:t>hücrelerine</a:t>
            </a:r>
            <a:r>
              <a:rPr lang="en-US" sz="2400" dirty="0"/>
              <a:t> </a:t>
            </a:r>
            <a:r>
              <a:rPr lang="en-US" sz="2400" dirty="0" err="1"/>
              <a:t>giden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liflerinden</a:t>
            </a:r>
            <a:r>
              <a:rPr lang="en-US" sz="2400" dirty="0"/>
              <a:t> </a:t>
            </a:r>
            <a:r>
              <a:rPr lang="en-US" sz="2400" dirty="0" err="1"/>
              <a:t>oluşur</a:t>
            </a:r>
            <a:r>
              <a:rPr lang="en-US" sz="2400" dirty="0"/>
              <a:t>.</a:t>
            </a:r>
          </a:p>
          <a:p>
            <a:r>
              <a:rPr lang="en-US" sz="2400" dirty="0"/>
              <a:t>Bu </a:t>
            </a:r>
            <a:r>
              <a:rPr lang="en-US" sz="2400" dirty="0" err="1"/>
              <a:t>nöronların</a:t>
            </a:r>
            <a:r>
              <a:rPr lang="en-US" sz="2400" dirty="0"/>
              <a:t> </a:t>
            </a:r>
            <a:r>
              <a:rPr lang="en-US" sz="2400" dirty="0" err="1"/>
              <a:t>hücre</a:t>
            </a:r>
            <a:r>
              <a:rPr lang="en-US" sz="2400" dirty="0"/>
              <a:t> </a:t>
            </a:r>
            <a:r>
              <a:rPr lang="en-US" sz="2400" dirty="0" err="1"/>
              <a:t>gövdeleri</a:t>
            </a:r>
            <a:r>
              <a:rPr lang="en-US" sz="2400" dirty="0"/>
              <a:t>, </a:t>
            </a:r>
            <a:r>
              <a:rPr lang="en-US" sz="2400" b="1" dirty="0" err="1"/>
              <a:t>beyin</a:t>
            </a:r>
            <a:r>
              <a:rPr lang="en-US" sz="2400" b="1" dirty="0"/>
              <a:t> </a:t>
            </a:r>
            <a:r>
              <a:rPr lang="en-US" sz="2400" b="1" dirty="0" err="1"/>
              <a:t>sapı</a:t>
            </a:r>
            <a:r>
              <a:rPr lang="en-US" sz="2400" b="1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b="1" dirty="0" err="1"/>
              <a:t>omurilikte</a:t>
            </a:r>
            <a:r>
              <a:rPr lang="en-US" sz="2400" dirty="0"/>
              <a:t> </a:t>
            </a:r>
            <a:r>
              <a:rPr lang="en-US" sz="2400" dirty="0" err="1"/>
              <a:t>gruplar</a:t>
            </a:r>
            <a:r>
              <a:rPr lang="en-US" sz="2400" dirty="0"/>
              <a:t> </a:t>
            </a:r>
            <a:r>
              <a:rPr lang="en-US" sz="2400" dirty="0" err="1"/>
              <a:t>halinde</a:t>
            </a:r>
            <a:r>
              <a:rPr lang="en-US" sz="2400" dirty="0"/>
              <a:t> </a:t>
            </a:r>
            <a:r>
              <a:rPr lang="en-US" sz="2400" dirty="0" err="1"/>
              <a:t>bulunur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Geniş</a:t>
            </a:r>
            <a:r>
              <a:rPr lang="en-US" sz="2400" dirty="0"/>
              <a:t> </a:t>
            </a:r>
            <a:r>
              <a:rPr lang="en-US" sz="2400" dirty="0" err="1"/>
              <a:t>çaplı</a:t>
            </a:r>
            <a:r>
              <a:rPr lang="en-US" sz="2400" dirty="0"/>
              <a:t>, </a:t>
            </a:r>
            <a:r>
              <a:rPr lang="en-US" sz="2400" dirty="0" err="1"/>
              <a:t>miyelinli</a:t>
            </a:r>
            <a:r>
              <a:rPr lang="en-US" sz="2400" dirty="0"/>
              <a:t> </a:t>
            </a:r>
            <a:r>
              <a:rPr lang="en-US" sz="2400" dirty="0" err="1"/>
              <a:t>aksonları</a:t>
            </a:r>
            <a:r>
              <a:rPr lang="en-US" sz="2400" dirty="0"/>
              <a:t>, </a:t>
            </a:r>
            <a:r>
              <a:rPr lang="en-US" sz="2400" dirty="0" err="1"/>
              <a:t>merkezi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sisteminden</a:t>
            </a:r>
            <a:r>
              <a:rPr lang="en-US" sz="2400" dirty="0"/>
              <a:t> </a:t>
            </a:r>
            <a:r>
              <a:rPr lang="en-US" sz="2400" dirty="0" err="1"/>
              <a:t>ayrıl</a:t>
            </a:r>
            <a:r>
              <a:rPr lang="tr-TR" sz="2400" dirty="0" err="1"/>
              <a:t>dıktan</a:t>
            </a:r>
            <a:r>
              <a:rPr lang="tr-TR" sz="2400" dirty="0"/>
              <a:t> sonra</a:t>
            </a:r>
            <a:r>
              <a:rPr lang="en-US" sz="2400" dirty="0"/>
              <a:t> </a:t>
            </a:r>
            <a:r>
              <a:rPr lang="en-US" sz="2400" b="1" dirty="0" err="1"/>
              <a:t>herhangi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sinaps</a:t>
            </a:r>
            <a:r>
              <a:rPr lang="en-US" sz="2400" b="1" dirty="0"/>
              <a:t> </a:t>
            </a:r>
            <a:r>
              <a:rPr lang="tr-TR" sz="2400" b="1" dirty="0"/>
              <a:t>yap</a:t>
            </a:r>
            <a:r>
              <a:rPr lang="en-US" sz="2400" b="1" dirty="0" err="1"/>
              <a:t>maksızın</a:t>
            </a:r>
            <a:r>
              <a:rPr lang="en-US" sz="2400" dirty="0"/>
              <a:t> </a:t>
            </a:r>
            <a:r>
              <a:rPr lang="en-US" sz="2400" dirty="0" err="1"/>
              <a:t>iskeletkas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hücrelerine</a:t>
            </a:r>
            <a:r>
              <a:rPr lang="en-US" sz="2400" dirty="0"/>
              <a:t> g</a:t>
            </a:r>
            <a:r>
              <a:rPr lang="tr-TR" sz="2400" dirty="0"/>
              <a:t>ide</a:t>
            </a:r>
            <a:r>
              <a:rPr lang="en-US" sz="2400" dirty="0"/>
              <a:t>r.</a:t>
            </a:r>
          </a:p>
        </p:txBody>
      </p:sp>
      <p:pic>
        <p:nvPicPr>
          <p:cNvPr id="1030" name="Picture 6" descr="somatic and autonomic nervous system ile ilgili görsel sonucu">
            <a:extLst>
              <a:ext uri="{FF2B5EF4-FFF2-40B4-BE49-F238E27FC236}">
                <a16:creationId xmlns:a16="http://schemas.microsoft.com/office/drawing/2014/main" id="{A7958E86-7CB4-4447-9093-281266C4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13" y="1766356"/>
            <a:ext cx="6522787" cy="48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73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SOMATİK SİNİR SİSTEMİ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/>
              <a:t>Somatik</a:t>
            </a:r>
            <a:r>
              <a:rPr lang="en-US" sz="2400" dirty="0"/>
              <a:t> </a:t>
            </a:r>
            <a:r>
              <a:rPr lang="en-US" sz="2400" dirty="0" err="1"/>
              <a:t>nöronlar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salınan</a:t>
            </a:r>
            <a:r>
              <a:rPr lang="en-US" sz="2400" dirty="0"/>
              <a:t> </a:t>
            </a:r>
            <a:r>
              <a:rPr lang="en-US" sz="2400" dirty="0" err="1"/>
              <a:t>nörotransmitter</a:t>
            </a:r>
            <a:r>
              <a:rPr lang="en-US" sz="2400" dirty="0"/>
              <a:t> </a:t>
            </a:r>
            <a:r>
              <a:rPr lang="tr-TR" sz="2400" dirty="0"/>
              <a:t>madde </a:t>
            </a:r>
            <a:r>
              <a:rPr lang="en-US" sz="2400" b="1" dirty="0" err="1"/>
              <a:t>asetilkolindir</a:t>
            </a:r>
            <a:r>
              <a:rPr lang="en-US" sz="2400" b="1" dirty="0"/>
              <a:t>.</a:t>
            </a:r>
            <a:endParaRPr lang="tr-TR" sz="2400" b="1" dirty="0"/>
          </a:p>
          <a:p>
            <a:pPr algn="just"/>
            <a:r>
              <a:rPr lang="en-US" sz="2400" dirty="0" err="1"/>
              <a:t>Somatik</a:t>
            </a:r>
            <a:r>
              <a:rPr lang="en-US" sz="2400" dirty="0"/>
              <a:t> </a:t>
            </a:r>
            <a:r>
              <a:rPr lang="en-US" sz="2400" dirty="0" err="1"/>
              <a:t>nöronlardaki</a:t>
            </a:r>
            <a:r>
              <a:rPr lang="en-US" sz="2400" dirty="0"/>
              <a:t> </a:t>
            </a:r>
            <a:r>
              <a:rPr lang="en-US" sz="2400" dirty="0" err="1"/>
              <a:t>aktivite</a:t>
            </a:r>
            <a:r>
              <a:rPr lang="en-US" sz="2400" dirty="0"/>
              <a:t>, innerve </a:t>
            </a:r>
            <a:r>
              <a:rPr lang="en-US" sz="2400" dirty="0" err="1"/>
              <a:t>edilmiş</a:t>
            </a:r>
            <a:r>
              <a:rPr lang="en-US" sz="2400" dirty="0"/>
              <a:t> </a:t>
            </a:r>
            <a:r>
              <a:rPr lang="en-US" sz="2400" dirty="0" err="1"/>
              <a:t>iskelet</a:t>
            </a:r>
            <a:r>
              <a:rPr lang="en-US" sz="2400" dirty="0"/>
              <a:t> </a:t>
            </a:r>
            <a:r>
              <a:rPr lang="en-US" sz="2400" dirty="0" err="1"/>
              <a:t>kası</a:t>
            </a:r>
            <a:r>
              <a:rPr lang="en-US" sz="2400" dirty="0"/>
              <a:t> </a:t>
            </a:r>
            <a:r>
              <a:rPr lang="en-US" sz="2400" dirty="0" err="1"/>
              <a:t>hücrelerinin</a:t>
            </a:r>
            <a:r>
              <a:rPr lang="en-US" sz="2400" dirty="0"/>
              <a:t> </a:t>
            </a:r>
            <a:r>
              <a:rPr lang="en-US" sz="2400" dirty="0" err="1"/>
              <a:t>kasılmasına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açtığı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nöronlara</a:t>
            </a:r>
            <a:r>
              <a:rPr lang="en-US" sz="2400" dirty="0"/>
              <a:t> </a:t>
            </a:r>
            <a:r>
              <a:rPr lang="en-US" sz="2400" b="1" dirty="0"/>
              <a:t>motor </a:t>
            </a:r>
            <a:r>
              <a:rPr lang="en-US" sz="2400" b="1" dirty="0" err="1"/>
              <a:t>nöronlar</a:t>
            </a:r>
            <a:r>
              <a:rPr lang="en-US" sz="2400" b="1" dirty="0"/>
              <a:t> </a:t>
            </a:r>
            <a:r>
              <a:rPr lang="en-US" sz="2400" dirty="0" err="1"/>
              <a:t>denir</a:t>
            </a:r>
            <a:r>
              <a:rPr lang="en-US" sz="2400" dirty="0"/>
              <a:t>.</a:t>
            </a:r>
            <a:endParaRPr lang="tr-TR" sz="2400" dirty="0"/>
          </a:p>
          <a:p>
            <a:pPr algn="just"/>
            <a:r>
              <a:rPr lang="en-US" sz="2400" dirty="0"/>
              <a:t>Motor </a:t>
            </a:r>
            <a:r>
              <a:rPr lang="en-US" sz="2400" dirty="0" err="1"/>
              <a:t>nöronların</a:t>
            </a:r>
            <a:r>
              <a:rPr lang="en-US" sz="2400" dirty="0"/>
              <a:t> </a:t>
            </a:r>
            <a:r>
              <a:rPr lang="en-US" sz="2400" dirty="0" err="1"/>
              <a:t>uyarılması</a:t>
            </a:r>
            <a:r>
              <a:rPr lang="en-US" sz="2400" dirty="0"/>
              <a:t>, </a:t>
            </a:r>
            <a:r>
              <a:rPr lang="en-US" sz="2400" dirty="0" err="1"/>
              <a:t>yalnızca</a:t>
            </a:r>
            <a:r>
              <a:rPr lang="en-US" sz="2400" dirty="0"/>
              <a:t> </a:t>
            </a:r>
            <a:r>
              <a:rPr lang="en-US" sz="2400" dirty="0" err="1"/>
              <a:t>iskelet</a:t>
            </a:r>
            <a:r>
              <a:rPr lang="en-US" sz="2400" dirty="0"/>
              <a:t> </a:t>
            </a:r>
            <a:r>
              <a:rPr lang="en-US" sz="2400" dirty="0" err="1"/>
              <a:t>kası</a:t>
            </a:r>
            <a:r>
              <a:rPr lang="en-US" sz="2400" dirty="0"/>
              <a:t> </a:t>
            </a:r>
            <a:r>
              <a:rPr lang="en-US" sz="2400" dirty="0" err="1"/>
              <a:t>hücrelerinin</a:t>
            </a:r>
            <a:r>
              <a:rPr lang="en-US" sz="2400" dirty="0"/>
              <a:t> </a:t>
            </a:r>
            <a:r>
              <a:rPr lang="en-US" sz="2400" dirty="0" err="1"/>
              <a:t>kasılmasına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açar</a:t>
            </a:r>
            <a:r>
              <a:rPr lang="en-US" sz="2400" dirty="0"/>
              <a:t>; </a:t>
            </a:r>
            <a:r>
              <a:rPr lang="en-US" sz="2400" b="1" dirty="0" err="1"/>
              <a:t>iskelet</a:t>
            </a:r>
            <a:r>
              <a:rPr lang="en-US" sz="2400" b="1" dirty="0"/>
              <a:t> </a:t>
            </a:r>
            <a:r>
              <a:rPr lang="en-US" sz="2400" b="1" dirty="0" err="1"/>
              <a:t>kaslarını</a:t>
            </a:r>
            <a:r>
              <a:rPr lang="en-US" sz="2400" b="1" dirty="0"/>
              <a:t> </a:t>
            </a:r>
            <a:r>
              <a:rPr lang="tr-TR" sz="2400" b="1" dirty="0" err="1"/>
              <a:t>inhibe</a:t>
            </a:r>
            <a:r>
              <a:rPr lang="tr-TR" sz="2400" b="1" dirty="0"/>
              <a:t> eden</a:t>
            </a:r>
            <a:r>
              <a:rPr lang="en-US" sz="2400" b="1" dirty="0"/>
              <a:t> </a:t>
            </a:r>
            <a:r>
              <a:rPr lang="en-US" sz="2400" b="1" dirty="0" err="1"/>
              <a:t>somatik</a:t>
            </a:r>
            <a:r>
              <a:rPr lang="en-US" sz="2400" b="1" dirty="0"/>
              <a:t> </a:t>
            </a:r>
            <a:r>
              <a:rPr lang="en-US" sz="2400" b="1" dirty="0" err="1"/>
              <a:t>nöronlar</a:t>
            </a:r>
            <a:r>
              <a:rPr lang="en-US" sz="2400" b="1" dirty="0"/>
              <a:t> </a:t>
            </a:r>
            <a:r>
              <a:rPr lang="en-US" sz="2400" b="1" dirty="0" err="1"/>
              <a:t>yoktur</a:t>
            </a:r>
            <a:r>
              <a:rPr lang="en-US" sz="2400" b="1" dirty="0"/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B69529E-BB3F-487E-BEEE-F4103F02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434" y="1845530"/>
            <a:ext cx="6301504" cy="47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46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215880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SOMATİK VE OTONOMİK BÖLÜMLER ARASINDAKİ FARKLAR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310882"/>
            <a:ext cx="10881360" cy="2728478"/>
          </a:xfrm>
        </p:spPr>
        <p:txBody>
          <a:bodyPr>
            <a:noAutofit/>
          </a:bodyPr>
          <a:lstStyle/>
          <a:p>
            <a:r>
              <a:rPr lang="en-US" sz="2400" b="1" dirty="0" err="1"/>
              <a:t>Somati</a:t>
            </a:r>
            <a:r>
              <a:rPr lang="tr-TR" sz="2400" b="1" dirty="0"/>
              <a:t>k:</a:t>
            </a:r>
          </a:p>
          <a:p>
            <a:r>
              <a:rPr lang="en-US" sz="2400" dirty="0"/>
              <a:t>1. </a:t>
            </a:r>
            <a:r>
              <a:rPr lang="nn-NO" sz="2400" dirty="0"/>
              <a:t>Merkezi sinir sistemi ile iskelet</a:t>
            </a:r>
            <a:r>
              <a:rPr lang="tr-TR" sz="2400" dirty="0"/>
              <a:t>kası</a:t>
            </a:r>
            <a:r>
              <a:rPr lang="nn-NO" sz="2400" dirty="0"/>
              <a:t> hücreleri arasındaki tek bir nörondan oluşur.</a:t>
            </a:r>
            <a:endParaRPr lang="tr-TR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İskelet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tr-TR" sz="2400" dirty="0" err="1"/>
              <a:t>larını</a:t>
            </a:r>
            <a:r>
              <a:rPr lang="en-US" sz="2400" dirty="0"/>
              <a:t> innerve </a:t>
            </a:r>
            <a:r>
              <a:rPr lang="en-US" sz="2400" dirty="0" err="1"/>
              <a:t>eder</a:t>
            </a:r>
            <a:endParaRPr lang="tr-TR" sz="2400" dirty="0"/>
          </a:p>
          <a:p>
            <a:r>
              <a:rPr lang="en-US" sz="2400" dirty="0"/>
              <a:t>3.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uyarılmasına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açabilir</a:t>
            </a:r>
            <a:endParaRPr lang="tr-TR" sz="2400" dirty="0"/>
          </a:p>
          <a:p>
            <a:r>
              <a:rPr lang="tr-TR" sz="2400" b="1" dirty="0"/>
              <a:t>Otonom:</a:t>
            </a:r>
          </a:p>
          <a:p>
            <a:r>
              <a:rPr lang="en-US" sz="2400" dirty="0"/>
              <a:t> 1. </a:t>
            </a:r>
            <a:r>
              <a:rPr lang="en-US" sz="2400" dirty="0" err="1"/>
              <a:t>Merkezi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efektör</a:t>
            </a:r>
            <a:r>
              <a:rPr lang="en-US" sz="2400" dirty="0"/>
              <a:t> organ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nöron</a:t>
            </a:r>
            <a:r>
              <a:rPr lang="en-US" sz="2400" dirty="0"/>
              <a:t> </a:t>
            </a:r>
            <a:r>
              <a:rPr lang="en-US" sz="2400" dirty="0" err="1"/>
              <a:t>zincirine</a:t>
            </a:r>
            <a:r>
              <a:rPr lang="en-US" sz="2400" dirty="0"/>
              <a:t> (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sinapsla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) </a:t>
            </a:r>
            <a:r>
              <a:rPr lang="en-US" sz="2400" dirty="0" err="1"/>
              <a:t>sahiptir</a:t>
            </a:r>
            <a:endParaRPr lang="tr-TR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Düz</a:t>
            </a:r>
            <a:r>
              <a:rPr lang="tr-TR" sz="2400" dirty="0"/>
              <a:t> kasları,</a:t>
            </a:r>
            <a:r>
              <a:rPr lang="en-US" sz="2400" dirty="0"/>
              <a:t> </a:t>
            </a:r>
            <a:r>
              <a:rPr lang="en-US" sz="2400" dirty="0" err="1"/>
              <a:t>kalp</a:t>
            </a:r>
            <a:r>
              <a:rPr lang="en-US" sz="2400" dirty="0"/>
              <a:t> </a:t>
            </a:r>
            <a:r>
              <a:rPr lang="en-US" sz="2400" dirty="0" err="1"/>
              <a:t>kasını</a:t>
            </a:r>
            <a:r>
              <a:rPr lang="en-US" sz="2400" dirty="0"/>
              <a:t>, </a:t>
            </a:r>
            <a:r>
              <a:rPr lang="en-US" sz="2400" dirty="0" err="1"/>
              <a:t>bezleri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G</a:t>
            </a:r>
            <a:r>
              <a:rPr lang="tr-TR" sz="2400" dirty="0"/>
              <a:t>İ</a:t>
            </a:r>
            <a:r>
              <a:rPr lang="en-US" sz="2400" dirty="0"/>
              <a:t> </a:t>
            </a:r>
            <a:r>
              <a:rPr lang="en-US" sz="2400" dirty="0" err="1"/>
              <a:t>nöronları</a:t>
            </a:r>
            <a:r>
              <a:rPr lang="en-US" sz="2400" dirty="0"/>
              <a:t> innerve </a:t>
            </a:r>
            <a:r>
              <a:rPr lang="en-US" sz="2400" dirty="0" err="1"/>
              <a:t>eder</a:t>
            </a:r>
            <a:endParaRPr lang="tr-TR" sz="2400" dirty="0"/>
          </a:p>
          <a:p>
            <a:r>
              <a:rPr lang="en-US" sz="2400" dirty="0"/>
              <a:t>3. </a:t>
            </a:r>
            <a:r>
              <a:rPr lang="en-US" sz="2400" dirty="0" err="1"/>
              <a:t>Uyarıcı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inhibitör</a:t>
            </a:r>
            <a:r>
              <a:rPr lang="tr-TR" sz="2400" dirty="0" err="1"/>
              <a:t>ik</a:t>
            </a:r>
            <a:r>
              <a:rPr lang="en-US" sz="2400" dirty="0"/>
              <a:t> </a:t>
            </a:r>
            <a:r>
              <a:rPr lang="en-US" sz="2400" dirty="0" err="1"/>
              <a:t>olabilir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264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Otonom Sinir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r>
              <a:rPr lang="en-US" sz="2400" dirty="0" err="1"/>
              <a:t>İskelet</a:t>
            </a:r>
            <a:r>
              <a:rPr lang="en-US" sz="2400" dirty="0"/>
              <a:t> </a:t>
            </a:r>
            <a:r>
              <a:rPr lang="en-US" sz="2400" dirty="0" err="1"/>
              <a:t>kası</a:t>
            </a:r>
            <a:r>
              <a:rPr lang="en-US" sz="2400" dirty="0"/>
              <a:t> </a:t>
            </a:r>
            <a:r>
              <a:rPr lang="en-US" sz="2400" dirty="0" err="1"/>
              <a:t>dışındaki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dokuların</a:t>
            </a:r>
            <a:r>
              <a:rPr lang="en-US" sz="2400" dirty="0"/>
              <a:t> efferent </a:t>
            </a:r>
            <a:r>
              <a:rPr lang="en-US" sz="2400" dirty="0" err="1"/>
              <a:t>innervasyonu</a:t>
            </a:r>
            <a:r>
              <a:rPr lang="en-US" sz="2400" dirty="0"/>
              <a:t> </a:t>
            </a:r>
            <a:r>
              <a:rPr lang="en-US" sz="2400" dirty="0" err="1"/>
              <a:t>otonom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 </a:t>
            </a:r>
            <a:r>
              <a:rPr lang="en-US" sz="2400" dirty="0" err="1"/>
              <a:t>yoluyla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dirty="0" err="1"/>
              <a:t>Otonomik</a:t>
            </a:r>
            <a:r>
              <a:rPr lang="en-US" sz="2400" dirty="0"/>
              <a:t> </a:t>
            </a:r>
            <a:r>
              <a:rPr lang="en-US" sz="2400" dirty="0" err="1"/>
              <a:t>nöronların</a:t>
            </a:r>
            <a:r>
              <a:rPr lang="en-US" sz="2400" dirty="0"/>
              <a:t> </a:t>
            </a:r>
            <a:r>
              <a:rPr lang="en-US" sz="2400" dirty="0" err="1"/>
              <a:t>bağırsak</a:t>
            </a:r>
            <a:r>
              <a:rPr lang="tr-TR" sz="2400" dirty="0" err="1"/>
              <a:t>ların</a:t>
            </a:r>
            <a:r>
              <a:rPr lang="tr-TR" sz="2400" dirty="0"/>
              <a:t> </a:t>
            </a:r>
            <a:r>
              <a:rPr lang="en-US" sz="2400" dirty="0" err="1"/>
              <a:t>duvarındaki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ağını</a:t>
            </a:r>
            <a:r>
              <a:rPr lang="en-US" sz="2400" dirty="0"/>
              <a:t> innerve </a:t>
            </a:r>
            <a:r>
              <a:rPr lang="en-US" sz="2400" dirty="0" err="1"/>
              <a:t>ettiği</a:t>
            </a:r>
            <a:r>
              <a:rPr lang="en-US" sz="2400" dirty="0"/>
              <a:t> gastrointestinal </a:t>
            </a:r>
            <a:r>
              <a:rPr lang="en-US" sz="2400" dirty="0" err="1"/>
              <a:t>sistemde</a:t>
            </a:r>
            <a:r>
              <a:rPr lang="en-US" sz="2400" dirty="0"/>
              <a:t> </a:t>
            </a:r>
            <a:r>
              <a:rPr lang="en-US" sz="2400" dirty="0" err="1"/>
              <a:t>özel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durum </a:t>
            </a:r>
            <a:r>
              <a:rPr lang="en-US" sz="2400" dirty="0" err="1"/>
              <a:t>meydana</a:t>
            </a:r>
            <a:r>
              <a:rPr lang="en-US" sz="2400" dirty="0"/>
              <a:t> </a:t>
            </a:r>
            <a:r>
              <a:rPr lang="en-US" sz="2400" dirty="0" err="1"/>
              <a:t>gelir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tr-TR" sz="2400" dirty="0"/>
              <a:t>Bu ağ </a:t>
            </a:r>
            <a:r>
              <a:rPr lang="tr-TR" sz="2400" b="1" dirty="0"/>
              <a:t>e</a:t>
            </a:r>
            <a:r>
              <a:rPr lang="en-US" sz="2400" b="1" dirty="0" err="1"/>
              <a:t>nterik</a:t>
            </a:r>
            <a:r>
              <a:rPr lang="en-US" sz="2400" b="1" dirty="0"/>
              <a:t> </a:t>
            </a:r>
            <a:r>
              <a:rPr lang="en-US" sz="2400" b="1" dirty="0" err="1"/>
              <a:t>sinir</a:t>
            </a:r>
            <a:r>
              <a:rPr lang="en-US" sz="2400" b="1" dirty="0"/>
              <a:t> </a:t>
            </a:r>
            <a:r>
              <a:rPr lang="en-US" sz="2400" b="1" dirty="0" err="1"/>
              <a:t>sistemi</a:t>
            </a:r>
            <a:r>
              <a:rPr lang="en-US" sz="2400" b="1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adlandırıl</a:t>
            </a:r>
            <a:r>
              <a:rPr lang="tr-TR" sz="2400" dirty="0" err="1"/>
              <a:t>ır</a:t>
            </a:r>
            <a:endParaRPr lang="en-US" sz="2400" b="1" dirty="0"/>
          </a:p>
        </p:txBody>
      </p:sp>
      <p:pic>
        <p:nvPicPr>
          <p:cNvPr id="5" name="Picture 2" descr="somatic autonomic nerves ile ilgili görsel sonucu">
            <a:extLst>
              <a:ext uri="{FF2B5EF4-FFF2-40B4-BE49-F238E27FC236}">
                <a16:creationId xmlns:a16="http://schemas.microsoft.com/office/drawing/2014/main" id="{C9280CEB-72E2-461E-841A-A9AE3059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58" y="1918339"/>
            <a:ext cx="6360842" cy="47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Otonom Sinir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2316480"/>
            <a:ext cx="8138160" cy="4253278"/>
          </a:xfrm>
        </p:spPr>
        <p:txBody>
          <a:bodyPr>
            <a:noAutofit/>
          </a:bodyPr>
          <a:lstStyle/>
          <a:p>
            <a:r>
              <a:rPr lang="en-US" sz="2600" dirty="0" err="1"/>
              <a:t>Otonom</a:t>
            </a:r>
            <a:r>
              <a:rPr lang="en-US" sz="2600" dirty="0"/>
              <a:t> </a:t>
            </a:r>
            <a:r>
              <a:rPr lang="en-US" sz="2600" dirty="0" err="1"/>
              <a:t>sinir</a:t>
            </a:r>
            <a:r>
              <a:rPr lang="en-US" sz="2600" dirty="0"/>
              <a:t> </a:t>
            </a:r>
            <a:r>
              <a:rPr lang="en-US" sz="2600" dirty="0" err="1"/>
              <a:t>sisteminde</a:t>
            </a:r>
            <a:r>
              <a:rPr lang="en-US" sz="2600" dirty="0"/>
              <a:t> </a:t>
            </a:r>
            <a:r>
              <a:rPr lang="en-US" sz="2600" dirty="0" err="1"/>
              <a:t>paralel</a:t>
            </a:r>
            <a:r>
              <a:rPr lang="en-US" sz="2600" dirty="0"/>
              <a:t> </a:t>
            </a:r>
            <a:r>
              <a:rPr lang="en-US" sz="2600" dirty="0" err="1"/>
              <a:t>zincirler</a:t>
            </a:r>
            <a:r>
              <a:rPr lang="en-US" sz="2600" dirty="0"/>
              <a:t>, </a:t>
            </a:r>
            <a:r>
              <a:rPr lang="en-US" sz="2600" dirty="0" err="1"/>
              <a:t>merkezi</a:t>
            </a:r>
            <a:r>
              <a:rPr lang="en-US" sz="2600" dirty="0"/>
              <a:t> </a:t>
            </a:r>
            <a:r>
              <a:rPr lang="en-US" sz="2600" dirty="0" err="1"/>
              <a:t>sinir</a:t>
            </a:r>
            <a:r>
              <a:rPr lang="en-US" sz="2600" dirty="0"/>
              <a:t> </a:t>
            </a:r>
            <a:r>
              <a:rPr lang="en-US" sz="2600" dirty="0" err="1"/>
              <a:t>sistemi</a:t>
            </a:r>
            <a:r>
              <a:rPr lang="en-US" sz="2600" dirty="0"/>
              <a:t> </a:t>
            </a:r>
            <a:r>
              <a:rPr lang="en-US" sz="2600" dirty="0" err="1"/>
              <a:t>ile</a:t>
            </a:r>
            <a:r>
              <a:rPr lang="en-US" sz="2600" dirty="0"/>
              <a:t> </a:t>
            </a:r>
            <a:r>
              <a:rPr lang="en-US" sz="2600" dirty="0" err="1"/>
              <a:t>efektör</a:t>
            </a:r>
            <a:r>
              <a:rPr lang="en-US" sz="2600" dirty="0"/>
              <a:t> </a:t>
            </a:r>
            <a:r>
              <a:rPr lang="en-US" sz="2600" dirty="0" err="1"/>
              <a:t>hücreleri</a:t>
            </a:r>
            <a:r>
              <a:rPr lang="en-US" sz="2600" dirty="0"/>
              <a:t> </a:t>
            </a:r>
            <a:r>
              <a:rPr lang="en-US" sz="2600" dirty="0" err="1"/>
              <a:t>birbirine</a:t>
            </a:r>
            <a:r>
              <a:rPr lang="en-US" sz="2600" dirty="0"/>
              <a:t> </a:t>
            </a:r>
            <a:r>
              <a:rPr lang="en-US" sz="2600" dirty="0" err="1"/>
              <a:t>bağlar</a:t>
            </a:r>
            <a:r>
              <a:rPr lang="en-US" sz="2600" dirty="0"/>
              <a:t>.</a:t>
            </a:r>
            <a:endParaRPr lang="tr-TR" sz="2600" dirty="0"/>
          </a:p>
          <a:p>
            <a:r>
              <a:rPr lang="en-US" sz="2600" dirty="0"/>
              <a:t>İlk </a:t>
            </a:r>
            <a:r>
              <a:rPr lang="en-US" sz="2600" dirty="0" err="1"/>
              <a:t>nöronun</a:t>
            </a:r>
            <a:r>
              <a:rPr lang="en-US" sz="2600" dirty="0"/>
              <a:t> </a:t>
            </a:r>
            <a:r>
              <a:rPr lang="en-US" sz="2600" dirty="0" err="1"/>
              <a:t>hücre</a:t>
            </a:r>
            <a:r>
              <a:rPr lang="en-US" sz="2600" dirty="0"/>
              <a:t> </a:t>
            </a:r>
            <a:r>
              <a:rPr lang="en-US" sz="2600" dirty="0" err="1"/>
              <a:t>gövdesi</a:t>
            </a:r>
            <a:r>
              <a:rPr lang="en-US" sz="2600" dirty="0"/>
              <a:t> </a:t>
            </a:r>
            <a:r>
              <a:rPr lang="en-US" sz="2600" dirty="0" err="1"/>
              <a:t>merkezi</a:t>
            </a:r>
            <a:r>
              <a:rPr lang="en-US" sz="2600" dirty="0"/>
              <a:t> </a:t>
            </a:r>
            <a:r>
              <a:rPr lang="en-US" sz="2600" dirty="0" err="1"/>
              <a:t>sinir</a:t>
            </a:r>
            <a:r>
              <a:rPr lang="en-US" sz="2600" dirty="0"/>
              <a:t> </a:t>
            </a:r>
            <a:r>
              <a:rPr lang="en-US" sz="2600" dirty="0" err="1"/>
              <a:t>sisteminde</a:t>
            </a:r>
            <a:r>
              <a:rPr lang="en-US" sz="2600" dirty="0"/>
              <a:t> </a:t>
            </a:r>
            <a:r>
              <a:rPr lang="en-US" sz="2600" dirty="0" err="1"/>
              <a:t>bulunur</a:t>
            </a:r>
            <a:r>
              <a:rPr lang="en-US" sz="2600" dirty="0"/>
              <a:t>. </a:t>
            </a:r>
            <a:endParaRPr lang="tr-TR" sz="2600" dirty="0"/>
          </a:p>
          <a:p>
            <a:r>
              <a:rPr lang="en-US" sz="2600" dirty="0" err="1"/>
              <a:t>İki</a:t>
            </a:r>
            <a:r>
              <a:rPr lang="en-US" sz="2600" dirty="0"/>
              <a:t> </a:t>
            </a:r>
            <a:r>
              <a:rPr lang="en-US" sz="2600" dirty="0" err="1"/>
              <a:t>nöron</a:t>
            </a:r>
            <a:r>
              <a:rPr lang="en-US" sz="2600" dirty="0"/>
              <a:t> </a:t>
            </a:r>
            <a:r>
              <a:rPr lang="en-US" sz="2600" dirty="0" err="1"/>
              <a:t>arasındaki</a:t>
            </a:r>
            <a:r>
              <a:rPr lang="en-US" sz="2600" dirty="0"/>
              <a:t> </a:t>
            </a:r>
            <a:r>
              <a:rPr lang="en-US" sz="2600" b="1" dirty="0" err="1"/>
              <a:t>sinaps</a:t>
            </a:r>
            <a:r>
              <a:rPr lang="en-US" sz="2600" dirty="0"/>
              <a:t>, </a:t>
            </a:r>
            <a:r>
              <a:rPr lang="en-US" sz="2600" dirty="0" err="1"/>
              <a:t>merkezi</a:t>
            </a:r>
            <a:r>
              <a:rPr lang="en-US" sz="2600" dirty="0"/>
              <a:t> </a:t>
            </a:r>
            <a:r>
              <a:rPr lang="en-US" sz="2600" dirty="0" err="1"/>
              <a:t>sinir</a:t>
            </a:r>
            <a:r>
              <a:rPr lang="en-US" sz="2600" dirty="0"/>
              <a:t> </a:t>
            </a:r>
            <a:r>
              <a:rPr lang="en-US" sz="2600" dirty="0" err="1"/>
              <a:t>sisteminin</a:t>
            </a:r>
            <a:r>
              <a:rPr lang="en-US" sz="2600" dirty="0"/>
              <a:t> </a:t>
            </a:r>
            <a:r>
              <a:rPr lang="en-US" sz="2600" dirty="0" err="1"/>
              <a:t>dışında</a:t>
            </a:r>
            <a:r>
              <a:rPr lang="en-US" sz="2600" dirty="0"/>
              <a:t>, </a:t>
            </a:r>
            <a:r>
              <a:rPr lang="en-US" sz="2600" b="1" dirty="0" err="1"/>
              <a:t>otonomik</a:t>
            </a:r>
            <a:r>
              <a:rPr lang="en-US" sz="2600" b="1" dirty="0"/>
              <a:t> ganglion</a:t>
            </a:r>
            <a:r>
              <a:rPr lang="en-US" sz="2600" dirty="0"/>
              <a:t> </a:t>
            </a:r>
            <a:r>
              <a:rPr lang="en-US" sz="2600" dirty="0" err="1"/>
              <a:t>adı</a:t>
            </a:r>
            <a:r>
              <a:rPr lang="en-US" sz="2600" dirty="0"/>
              <a:t> </a:t>
            </a:r>
            <a:r>
              <a:rPr lang="en-US" sz="2600" dirty="0" err="1"/>
              <a:t>verilen</a:t>
            </a:r>
            <a:r>
              <a:rPr lang="en-US" sz="2600" dirty="0"/>
              <a:t> </a:t>
            </a:r>
            <a:r>
              <a:rPr lang="en-US" sz="2600" dirty="0" err="1"/>
              <a:t>bir</a:t>
            </a:r>
            <a:r>
              <a:rPr lang="en-US" sz="2600" dirty="0"/>
              <a:t> </a:t>
            </a:r>
            <a:r>
              <a:rPr lang="en-US" sz="2600" dirty="0" err="1"/>
              <a:t>hücre</a:t>
            </a:r>
            <a:r>
              <a:rPr lang="en-US" sz="2600" dirty="0"/>
              <a:t> </a:t>
            </a:r>
            <a:r>
              <a:rPr lang="en-US" sz="2600" dirty="0" err="1"/>
              <a:t>kümesindedir</a:t>
            </a:r>
            <a:r>
              <a:rPr lang="en-US" sz="2600" dirty="0"/>
              <a:t>.</a:t>
            </a:r>
            <a:endParaRPr lang="tr-TR" sz="2600" dirty="0"/>
          </a:p>
          <a:p>
            <a:r>
              <a:rPr lang="tr-TR" sz="2600" dirty="0"/>
              <a:t>Merkezi </a:t>
            </a:r>
            <a:r>
              <a:rPr lang="en-US" sz="2600" dirty="0" err="1"/>
              <a:t>sinir</a:t>
            </a:r>
            <a:r>
              <a:rPr lang="en-US" sz="2600" dirty="0"/>
              <a:t> </a:t>
            </a:r>
            <a:r>
              <a:rPr lang="en-US" sz="2600" dirty="0" err="1"/>
              <a:t>sistemi</a:t>
            </a:r>
            <a:r>
              <a:rPr lang="en-US" sz="2600" dirty="0"/>
              <a:t> </a:t>
            </a:r>
            <a:r>
              <a:rPr lang="en-US" sz="2600" dirty="0" err="1"/>
              <a:t>ile</a:t>
            </a:r>
            <a:r>
              <a:rPr lang="en-US" sz="2600" dirty="0"/>
              <a:t> </a:t>
            </a:r>
            <a:r>
              <a:rPr lang="en-US" sz="2600" dirty="0" err="1"/>
              <a:t>ganglionlar</a:t>
            </a:r>
            <a:r>
              <a:rPr lang="en-US" sz="2600" dirty="0"/>
              <a:t> </a:t>
            </a:r>
            <a:r>
              <a:rPr lang="en-US" sz="2600" dirty="0" err="1"/>
              <a:t>arasından</a:t>
            </a:r>
            <a:r>
              <a:rPr lang="en-US" sz="2600" dirty="0"/>
              <a:t> </a:t>
            </a:r>
            <a:r>
              <a:rPr lang="tr-TR" sz="2600" dirty="0"/>
              <a:t>bulunan</a:t>
            </a:r>
            <a:r>
              <a:rPr lang="en-US" sz="2600" dirty="0"/>
              <a:t> </a:t>
            </a:r>
            <a:r>
              <a:rPr lang="en-US" sz="2600" dirty="0" err="1"/>
              <a:t>sinir</a:t>
            </a:r>
            <a:r>
              <a:rPr lang="en-US" sz="2600" dirty="0"/>
              <a:t> </a:t>
            </a:r>
            <a:r>
              <a:rPr lang="en-US" sz="2600" dirty="0" err="1"/>
              <a:t>liflerine</a:t>
            </a:r>
            <a:r>
              <a:rPr lang="en-US" sz="2600" dirty="0"/>
              <a:t> </a:t>
            </a:r>
            <a:r>
              <a:rPr lang="en-US" sz="2600" b="1" dirty="0" err="1"/>
              <a:t>preganglionik</a:t>
            </a:r>
            <a:r>
              <a:rPr lang="en-US" sz="2600" b="1" dirty="0"/>
              <a:t> </a:t>
            </a:r>
            <a:r>
              <a:rPr lang="en-US" sz="2600" b="1" dirty="0" err="1"/>
              <a:t>lifler</a:t>
            </a:r>
            <a:r>
              <a:rPr lang="en-US" sz="2600" b="1" dirty="0"/>
              <a:t> </a:t>
            </a:r>
            <a:r>
              <a:rPr lang="en-US" sz="2600" dirty="0" err="1"/>
              <a:t>denir</a:t>
            </a:r>
            <a:r>
              <a:rPr lang="en-US" sz="2600" dirty="0"/>
              <a:t>; </a:t>
            </a:r>
            <a:r>
              <a:rPr lang="en-US" sz="2600" dirty="0" err="1"/>
              <a:t>gangliyonlar</a:t>
            </a:r>
            <a:r>
              <a:rPr lang="en-US" sz="2600" dirty="0"/>
              <a:t> </a:t>
            </a:r>
            <a:r>
              <a:rPr lang="en-US" sz="2600" dirty="0" err="1"/>
              <a:t>ile</a:t>
            </a:r>
            <a:r>
              <a:rPr lang="en-US" sz="2600" dirty="0"/>
              <a:t> </a:t>
            </a:r>
            <a:r>
              <a:rPr lang="en-US" sz="2600" dirty="0" err="1"/>
              <a:t>efektör</a:t>
            </a:r>
            <a:r>
              <a:rPr lang="en-US" sz="2600" dirty="0"/>
              <a:t> </a:t>
            </a:r>
            <a:r>
              <a:rPr lang="en-US" sz="2600" dirty="0" err="1"/>
              <a:t>hücreler</a:t>
            </a:r>
            <a:r>
              <a:rPr lang="en-US" sz="2600" dirty="0"/>
              <a:t> </a:t>
            </a:r>
            <a:r>
              <a:rPr lang="en-US" sz="2600" dirty="0" err="1"/>
              <a:t>arasından</a:t>
            </a:r>
            <a:r>
              <a:rPr lang="en-US" sz="2600" dirty="0"/>
              <a:t> </a:t>
            </a:r>
            <a:r>
              <a:rPr lang="tr-TR" sz="2600" dirty="0"/>
              <a:t>bulunanlar</a:t>
            </a:r>
            <a:r>
              <a:rPr lang="en-US" sz="2600" dirty="0"/>
              <a:t> </a:t>
            </a:r>
            <a:r>
              <a:rPr lang="en-US" sz="2600" dirty="0" err="1"/>
              <a:t>ise</a:t>
            </a:r>
            <a:r>
              <a:rPr lang="en-US" sz="2600" dirty="0"/>
              <a:t> </a:t>
            </a:r>
            <a:r>
              <a:rPr lang="en-US" sz="2600" b="1" dirty="0" err="1"/>
              <a:t>postgangliyonik</a:t>
            </a:r>
            <a:r>
              <a:rPr lang="en-US" sz="2600" dirty="0"/>
              <a:t> </a:t>
            </a:r>
            <a:r>
              <a:rPr lang="en-US" sz="2600" dirty="0" err="1"/>
              <a:t>liflerdir</a:t>
            </a:r>
            <a:r>
              <a:rPr lang="en-US" sz="2600" dirty="0"/>
              <a:t>.</a:t>
            </a:r>
            <a:endParaRPr lang="en-US" sz="2400" dirty="0"/>
          </a:p>
        </p:txBody>
      </p:sp>
      <p:pic>
        <p:nvPicPr>
          <p:cNvPr id="5" name="Picture 2" descr="somatic autonomic nerves ile ilgili görsel sonucu">
            <a:extLst>
              <a:ext uri="{FF2B5EF4-FFF2-40B4-BE49-F238E27FC236}">
                <a16:creationId xmlns:a16="http://schemas.microsoft.com/office/drawing/2014/main" id="{362EA624-BD1A-45F1-967B-F0625EFFA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12055"/>
          <a:stretch/>
        </p:blipFill>
        <p:spPr bwMode="auto">
          <a:xfrm>
            <a:off x="8514081" y="1686571"/>
            <a:ext cx="3677919" cy="46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2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84150"/>
            <a:ext cx="7602855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Otonom Sinir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72" y="1601588"/>
            <a:ext cx="6447154" cy="3379469"/>
          </a:xfrm>
        </p:spPr>
        <p:txBody>
          <a:bodyPr>
            <a:noAutofit/>
          </a:bodyPr>
          <a:lstStyle/>
          <a:p>
            <a:pPr algn="just"/>
            <a:r>
              <a:rPr lang="en-US" sz="2200" dirty="0" err="1"/>
              <a:t>Otonom</a:t>
            </a:r>
            <a:r>
              <a:rPr lang="en-US" sz="2200" dirty="0"/>
              <a:t> </a:t>
            </a:r>
            <a:r>
              <a:rPr lang="en-US" sz="2200" dirty="0" err="1"/>
              <a:t>sinir</a:t>
            </a:r>
            <a:r>
              <a:rPr lang="en-US" sz="2200" dirty="0"/>
              <a:t> </a:t>
            </a:r>
            <a:r>
              <a:rPr lang="en-US" sz="2200" dirty="0" err="1"/>
              <a:t>sistemi</a:t>
            </a:r>
            <a:r>
              <a:rPr lang="en-US" sz="2200" dirty="0"/>
              <a:t> </a:t>
            </a:r>
            <a:r>
              <a:rPr lang="en-US" sz="2200" dirty="0" err="1"/>
              <a:t>içindeki</a:t>
            </a:r>
            <a:r>
              <a:rPr lang="en-US" sz="2200" dirty="0"/>
              <a:t> </a:t>
            </a:r>
            <a:r>
              <a:rPr lang="en-US" sz="2200" dirty="0" err="1"/>
              <a:t>anatomik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fizyolojik</a:t>
            </a:r>
            <a:r>
              <a:rPr lang="en-US" sz="2200" dirty="0"/>
              <a:t> </a:t>
            </a:r>
            <a:r>
              <a:rPr lang="en-US" sz="2200" dirty="0" err="1"/>
              <a:t>farklılıklar</a:t>
            </a:r>
            <a:r>
              <a:rPr lang="en-US" sz="2200" dirty="0"/>
              <a:t>, </a:t>
            </a:r>
            <a:r>
              <a:rPr lang="en-US" sz="2200" b="1" dirty="0" err="1"/>
              <a:t>sempatik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b="1" dirty="0" err="1"/>
              <a:t>parasempatik</a:t>
            </a:r>
            <a:r>
              <a:rPr lang="en-US" sz="2200" dirty="0"/>
              <a:t> </a:t>
            </a:r>
            <a:r>
              <a:rPr lang="tr-TR" sz="2200" dirty="0"/>
              <a:t>alt </a:t>
            </a:r>
            <a:r>
              <a:rPr lang="en-US" sz="2200" dirty="0" err="1"/>
              <a:t>bileşenlere</a:t>
            </a:r>
            <a:r>
              <a:rPr lang="en-US" sz="2200" dirty="0"/>
              <a:t> </a:t>
            </a:r>
            <a:r>
              <a:rPr lang="en-US" sz="2200" dirty="0" err="1"/>
              <a:t>bölünmesinin</a:t>
            </a:r>
            <a:r>
              <a:rPr lang="en-US" sz="2200" dirty="0"/>
              <a:t> </a:t>
            </a:r>
            <a:r>
              <a:rPr lang="en-US" sz="2200" dirty="0" err="1"/>
              <a:t>temelini</a:t>
            </a:r>
            <a:r>
              <a:rPr lang="en-US" sz="2200" dirty="0"/>
              <a:t> </a:t>
            </a:r>
            <a:r>
              <a:rPr lang="en-US" sz="2200" dirty="0" err="1"/>
              <a:t>oluşturur</a:t>
            </a:r>
            <a:r>
              <a:rPr lang="en-US" sz="2200" dirty="0"/>
              <a:t>.</a:t>
            </a:r>
            <a:endParaRPr lang="tr-TR" sz="2200" dirty="0"/>
          </a:p>
          <a:p>
            <a:r>
              <a:rPr lang="en-US" sz="2200" dirty="0" err="1"/>
              <a:t>Sempatik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parasempatik</a:t>
            </a:r>
            <a:r>
              <a:rPr lang="en-US" sz="2200" dirty="0"/>
              <a:t> </a:t>
            </a:r>
            <a:r>
              <a:rPr lang="en-US" sz="2200" dirty="0" err="1"/>
              <a:t>bileşenlerin</a:t>
            </a:r>
            <a:r>
              <a:rPr lang="en-US" sz="2200" dirty="0"/>
              <a:t> </a:t>
            </a:r>
            <a:r>
              <a:rPr lang="en-US" sz="2200" dirty="0" err="1"/>
              <a:t>sinir</a:t>
            </a:r>
            <a:r>
              <a:rPr lang="en-US" sz="2200" dirty="0"/>
              <a:t> </a:t>
            </a:r>
            <a:r>
              <a:rPr lang="en-US" sz="2200" dirty="0" err="1"/>
              <a:t>lifleri</a:t>
            </a:r>
            <a:r>
              <a:rPr lang="en-US" sz="2200" dirty="0"/>
              <a:t>, </a:t>
            </a:r>
            <a:r>
              <a:rPr lang="en-US" sz="2200" dirty="0" err="1"/>
              <a:t>merkezi</a:t>
            </a:r>
            <a:r>
              <a:rPr lang="en-US" sz="2200" dirty="0"/>
              <a:t> </a:t>
            </a:r>
            <a:r>
              <a:rPr lang="en-US" sz="2200" dirty="0" err="1"/>
              <a:t>sinir</a:t>
            </a:r>
            <a:r>
              <a:rPr lang="en-US" sz="2200" dirty="0"/>
              <a:t> </a:t>
            </a:r>
            <a:r>
              <a:rPr lang="en-US" sz="2200" dirty="0" err="1"/>
              <a:t>sistemini</a:t>
            </a:r>
            <a:r>
              <a:rPr lang="en-US" sz="2200" dirty="0"/>
              <a:t> </a:t>
            </a:r>
            <a:r>
              <a:rPr lang="en-US" sz="2200" dirty="0" err="1"/>
              <a:t>farklı</a:t>
            </a:r>
            <a:r>
              <a:rPr lang="en-US" sz="2200" dirty="0"/>
              <a:t> </a:t>
            </a:r>
            <a:r>
              <a:rPr lang="en-US" sz="2200" dirty="0" err="1"/>
              <a:t>seviyelerde</a:t>
            </a:r>
            <a:r>
              <a:rPr lang="en-US" sz="2200" dirty="0"/>
              <a:t> </a:t>
            </a:r>
            <a:r>
              <a:rPr lang="en-US" sz="2200" dirty="0" err="1"/>
              <a:t>terk</a:t>
            </a:r>
            <a:r>
              <a:rPr lang="en-US" sz="2200" dirty="0"/>
              <a:t> </a:t>
            </a:r>
            <a:r>
              <a:rPr lang="en-US" sz="2200" dirty="0" err="1"/>
              <a:t>eder</a:t>
            </a:r>
            <a:r>
              <a:rPr lang="en-US" sz="2200" dirty="0"/>
              <a:t>;</a:t>
            </a:r>
            <a:endParaRPr lang="tr-T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err="1"/>
              <a:t>omuriliğin</a:t>
            </a:r>
            <a:r>
              <a:rPr lang="en-US" sz="2200" dirty="0"/>
              <a:t> </a:t>
            </a:r>
            <a:r>
              <a:rPr lang="en-US" sz="2200" dirty="0" err="1"/>
              <a:t>torasik</a:t>
            </a:r>
            <a:r>
              <a:rPr lang="en-US" sz="2200" dirty="0"/>
              <a:t> (</a:t>
            </a:r>
            <a:r>
              <a:rPr lang="en-US" sz="2200" dirty="0" err="1"/>
              <a:t>göğüs</a:t>
            </a:r>
            <a:r>
              <a:rPr lang="en-US" sz="2200" dirty="0"/>
              <a:t>) </a:t>
            </a:r>
            <a:r>
              <a:rPr lang="en-US" sz="2200" dirty="0" err="1"/>
              <a:t>ve</a:t>
            </a:r>
            <a:r>
              <a:rPr lang="en-US" sz="2200" dirty="0"/>
              <a:t> l</a:t>
            </a:r>
            <a:r>
              <a:rPr lang="tr-TR" sz="2200" dirty="0"/>
              <a:t>u</a:t>
            </a:r>
            <a:r>
              <a:rPr lang="en-US" sz="2200" dirty="0" err="1"/>
              <a:t>mb</a:t>
            </a:r>
            <a:r>
              <a:rPr lang="tr-TR" sz="2200" dirty="0"/>
              <a:t>al</a:t>
            </a:r>
            <a:r>
              <a:rPr lang="en-US" sz="2200" dirty="0"/>
              <a:t> </a:t>
            </a:r>
            <a:r>
              <a:rPr lang="en-US" sz="2200" dirty="0" err="1"/>
              <a:t>bölgelerinden</a:t>
            </a:r>
            <a:r>
              <a:rPr lang="en-US" sz="2200" dirty="0"/>
              <a:t> </a:t>
            </a:r>
            <a:r>
              <a:rPr lang="en-US" sz="2200" dirty="0" err="1"/>
              <a:t>gelen</a:t>
            </a:r>
            <a:r>
              <a:rPr lang="en-US" sz="2200" dirty="0"/>
              <a:t> </a:t>
            </a:r>
            <a:r>
              <a:rPr lang="en-US" sz="2200" dirty="0" err="1"/>
              <a:t>sempatik</a:t>
            </a:r>
            <a:r>
              <a:rPr lang="en-US" sz="2200" dirty="0"/>
              <a:t> </a:t>
            </a:r>
            <a:r>
              <a:rPr lang="en-US" sz="2200" dirty="0" err="1"/>
              <a:t>lifler</a:t>
            </a:r>
            <a:r>
              <a:rPr lang="en-US" sz="2200" dirty="0"/>
              <a:t>,</a:t>
            </a:r>
            <a:endParaRPr lang="tr-T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beyinden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omuriliğin</a:t>
            </a:r>
            <a:r>
              <a:rPr lang="en-US" sz="2200" dirty="0"/>
              <a:t> </a:t>
            </a:r>
            <a:r>
              <a:rPr lang="en-US" sz="2200" dirty="0" err="1"/>
              <a:t>sakral</a:t>
            </a:r>
            <a:r>
              <a:rPr lang="en-US" sz="2200" dirty="0"/>
              <a:t> </a:t>
            </a:r>
            <a:r>
              <a:rPr lang="en-US" sz="2200" dirty="0" err="1"/>
              <a:t>kısmından</a:t>
            </a:r>
            <a:r>
              <a:rPr lang="en-US" sz="2200" dirty="0"/>
              <a:t> </a:t>
            </a:r>
            <a:r>
              <a:rPr lang="en-US" sz="2200" dirty="0" err="1"/>
              <a:t>gelen</a:t>
            </a:r>
            <a:r>
              <a:rPr lang="en-US" sz="2200" dirty="0"/>
              <a:t> </a:t>
            </a:r>
            <a:r>
              <a:rPr lang="en-US" sz="2200" dirty="0" err="1"/>
              <a:t>parasempatik</a:t>
            </a:r>
            <a:r>
              <a:rPr lang="en-US" sz="2200" dirty="0"/>
              <a:t> </a:t>
            </a:r>
            <a:r>
              <a:rPr lang="en-US" sz="2200" dirty="0" err="1"/>
              <a:t>lifler</a:t>
            </a:r>
            <a:endParaRPr lang="tr-TR" sz="2200" dirty="0"/>
          </a:p>
          <a:p>
            <a:pPr>
              <a:buFont typeface="Wingdings" panose="05000000000000000000" pitchFamily="2" charset="2"/>
              <a:buChar char="ü"/>
            </a:pPr>
            <a:endParaRPr lang="tr-TR" sz="2200" dirty="0"/>
          </a:p>
          <a:p>
            <a:r>
              <a:rPr lang="en-US" sz="2200" dirty="0"/>
              <a:t>Bu </a:t>
            </a:r>
            <a:r>
              <a:rPr lang="en-US" sz="2200" dirty="0" err="1"/>
              <a:t>nedenle</a:t>
            </a:r>
            <a:r>
              <a:rPr lang="en-US" sz="2200" dirty="0"/>
              <a:t>, </a:t>
            </a:r>
            <a:r>
              <a:rPr lang="en-US" sz="2200" b="1" dirty="0" err="1"/>
              <a:t>sempatik</a:t>
            </a:r>
            <a:r>
              <a:rPr lang="en-US" sz="2200" b="1" dirty="0"/>
              <a:t> </a:t>
            </a:r>
            <a:r>
              <a:rPr lang="en-US" sz="2200" b="1" dirty="0" err="1"/>
              <a:t>bölüme</a:t>
            </a:r>
            <a:r>
              <a:rPr lang="en-US" sz="2200" b="1" dirty="0"/>
              <a:t> </a:t>
            </a:r>
            <a:r>
              <a:rPr lang="en-US" sz="2200" b="1" dirty="0" err="1"/>
              <a:t>torakol</a:t>
            </a:r>
            <a:r>
              <a:rPr lang="tr-TR" sz="2200" b="1" dirty="0"/>
              <a:t>u</a:t>
            </a:r>
            <a:r>
              <a:rPr lang="en-US" sz="2200" b="1" dirty="0" err="1"/>
              <a:t>mb</a:t>
            </a:r>
            <a:r>
              <a:rPr lang="tr-TR" sz="2200" b="1" dirty="0"/>
              <a:t>al</a:t>
            </a:r>
            <a:r>
              <a:rPr lang="en-US" sz="2200" b="1" dirty="0"/>
              <a:t> </a:t>
            </a:r>
            <a:r>
              <a:rPr lang="en-US" sz="2200" b="1" dirty="0" err="1"/>
              <a:t>bölüm</a:t>
            </a:r>
            <a:r>
              <a:rPr lang="en-US" sz="2200" dirty="0"/>
              <a:t>, </a:t>
            </a:r>
            <a:r>
              <a:rPr lang="en-US" sz="2200" b="1" dirty="0" err="1"/>
              <a:t>parasempatik</a:t>
            </a:r>
            <a:r>
              <a:rPr lang="en-US" sz="2200" b="1" dirty="0"/>
              <a:t> </a:t>
            </a:r>
            <a:r>
              <a:rPr lang="en-US" sz="2200" b="1" dirty="0" err="1"/>
              <a:t>bölüme</a:t>
            </a:r>
            <a:r>
              <a:rPr lang="en-US" sz="2200" b="1" dirty="0"/>
              <a:t> de </a:t>
            </a:r>
            <a:r>
              <a:rPr lang="en-US" sz="2200" b="1" dirty="0" err="1"/>
              <a:t>kraniyosakral</a:t>
            </a:r>
            <a:r>
              <a:rPr lang="en-US" sz="2200" b="1" dirty="0"/>
              <a:t> </a:t>
            </a:r>
            <a:r>
              <a:rPr lang="en-US" sz="2200" b="1" dirty="0" err="1"/>
              <a:t>bölüm</a:t>
            </a:r>
            <a:r>
              <a:rPr lang="en-US" sz="2200" b="1" dirty="0"/>
              <a:t> </a:t>
            </a:r>
            <a:r>
              <a:rPr lang="en-US" sz="2200" dirty="0" err="1"/>
              <a:t>denir</a:t>
            </a:r>
            <a:r>
              <a:rPr lang="en-US" sz="2200" dirty="0"/>
              <a:t>.</a:t>
            </a:r>
            <a:endParaRPr lang="en-US" sz="2200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DD5FDEE-7D5F-444D-AFCA-2D917AE1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673" y="1487649"/>
            <a:ext cx="5106754" cy="43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5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Otonom Sinir Sistemi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456EB4A-1F48-4E8E-BF8D-1B5DDC02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82358"/>
            <a:ext cx="6441440" cy="424761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332A898-CD8C-4323-B302-E031C4203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57" y="2184400"/>
            <a:ext cx="3850323" cy="38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6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Otonom Sinir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816599" cy="3917831"/>
          </a:xfrm>
        </p:spPr>
        <p:txBody>
          <a:bodyPr>
            <a:noAutofit/>
          </a:bodyPr>
          <a:lstStyle/>
          <a:p>
            <a:r>
              <a:rPr lang="en-US" sz="2400" dirty="0"/>
              <a:t>Hem </a:t>
            </a:r>
            <a:r>
              <a:rPr lang="en-US" sz="2400" dirty="0" err="1"/>
              <a:t>sempatik</a:t>
            </a:r>
            <a:r>
              <a:rPr lang="en-US" sz="2400" dirty="0"/>
              <a:t> hem de </a:t>
            </a:r>
            <a:r>
              <a:rPr lang="en-US" sz="2400" dirty="0" err="1"/>
              <a:t>parasempatik</a:t>
            </a:r>
            <a:r>
              <a:rPr lang="en-US" sz="2400" dirty="0"/>
              <a:t> </a:t>
            </a:r>
            <a:r>
              <a:rPr lang="tr-TR" sz="2400" dirty="0"/>
              <a:t>sistemde</a:t>
            </a:r>
            <a:r>
              <a:rPr lang="en-US" sz="2400" dirty="0"/>
              <a:t> </a:t>
            </a:r>
            <a:r>
              <a:rPr lang="en-US" sz="2400" b="1" dirty="0" err="1"/>
              <a:t>asetilkolin</a:t>
            </a:r>
            <a:r>
              <a:rPr lang="en-US" sz="2400" dirty="0"/>
              <a:t>, </a:t>
            </a:r>
            <a:r>
              <a:rPr lang="en-US" sz="2400" dirty="0" err="1"/>
              <a:t>otonomik</a:t>
            </a:r>
            <a:r>
              <a:rPr lang="en-US" sz="2400" dirty="0"/>
              <a:t> </a:t>
            </a:r>
            <a:r>
              <a:rPr lang="en-US" sz="2400" dirty="0" err="1"/>
              <a:t>ganglionlarda</a:t>
            </a:r>
            <a:r>
              <a:rPr lang="en-US" sz="2400" dirty="0"/>
              <a:t> pre-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postgangliyonik</a:t>
            </a:r>
            <a:r>
              <a:rPr lang="en-US" sz="2400" dirty="0"/>
              <a:t> </a:t>
            </a:r>
            <a:r>
              <a:rPr lang="en-US" sz="2400" dirty="0" err="1"/>
              <a:t>lifler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salınan</a:t>
            </a:r>
            <a:r>
              <a:rPr lang="en-US" sz="2400" dirty="0"/>
              <a:t> </a:t>
            </a:r>
            <a:r>
              <a:rPr lang="en-US" sz="2400" dirty="0" err="1"/>
              <a:t>başlıca</a:t>
            </a:r>
            <a:r>
              <a:rPr lang="en-US" sz="2400" dirty="0"/>
              <a:t> </a:t>
            </a:r>
            <a:r>
              <a:rPr lang="en-US" sz="2400" dirty="0" err="1"/>
              <a:t>nörotransmitterdir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dirty="0" err="1"/>
              <a:t>Parasempatik</a:t>
            </a:r>
            <a:r>
              <a:rPr lang="en-US" sz="2400" dirty="0"/>
              <a:t> </a:t>
            </a:r>
            <a:r>
              <a:rPr lang="tr-TR" sz="2400" dirty="0"/>
              <a:t>sistemde</a:t>
            </a:r>
            <a:r>
              <a:rPr lang="en-US" sz="2400" dirty="0"/>
              <a:t>, </a:t>
            </a:r>
            <a:r>
              <a:rPr lang="en-US" sz="2400" dirty="0" err="1"/>
              <a:t>asetilkolin</a:t>
            </a:r>
            <a:r>
              <a:rPr lang="en-US" sz="2400" dirty="0"/>
              <a:t> </a:t>
            </a:r>
            <a:r>
              <a:rPr lang="en-US" sz="2400" dirty="0" err="1"/>
              <a:t>ayrıca</a:t>
            </a:r>
            <a:r>
              <a:rPr lang="en-US" sz="2400" dirty="0"/>
              <a:t> </a:t>
            </a:r>
            <a:r>
              <a:rPr lang="en-US" sz="2400" b="1" dirty="0" err="1"/>
              <a:t>postgangliyonik</a:t>
            </a:r>
            <a:r>
              <a:rPr lang="en-US" sz="2400" b="1" dirty="0"/>
              <a:t> </a:t>
            </a:r>
            <a:r>
              <a:rPr lang="en-US" sz="2400" b="1" dirty="0" err="1"/>
              <a:t>lif</a:t>
            </a:r>
            <a:r>
              <a:rPr lang="en-US" sz="2400" b="1" dirty="0"/>
              <a:t> </a:t>
            </a:r>
            <a:r>
              <a:rPr lang="en-US" sz="2400" b="1" dirty="0" err="1"/>
              <a:t>ile</a:t>
            </a:r>
            <a:r>
              <a:rPr lang="en-US" sz="2400" b="1" dirty="0"/>
              <a:t> </a:t>
            </a:r>
            <a:r>
              <a:rPr lang="en-US" sz="2400" b="1" dirty="0" err="1"/>
              <a:t>efektör</a:t>
            </a:r>
            <a:r>
              <a:rPr lang="en-US" sz="2400" b="1" dirty="0"/>
              <a:t> </a:t>
            </a:r>
            <a:r>
              <a:rPr lang="en-US" sz="2400" b="1" dirty="0" err="1"/>
              <a:t>hücre</a:t>
            </a:r>
            <a:r>
              <a:rPr lang="en-US" sz="2400" b="1" dirty="0"/>
              <a:t> </a:t>
            </a:r>
            <a:r>
              <a:rPr lang="en-US" sz="2400" b="1" dirty="0" err="1"/>
              <a:t>arasındaki</a:t>
            </a:r>
            <a:r>
              <a:rPr lang="en-US" sz="2400" b="1" dirty="0"/>
              <a:t> </a:t>
            </a:r>
            <a:r>
              <a:rPr lang="en-US" sz="2400" b="1" dirty="0" err="1"/>
              <a:t>ana</a:t>
            </a:r>
            <a:r>
              <a:rPr lang="en-US" sz="2400" b="1" dirty="0"/>
              <a:t> </a:t>
            </a:r>
            <a:r>
              <a:rPr lang="en-US" sz="2400" b="1" dirty="0" err="1"/>
              <a:t>nörotransmitterdir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dirty="0" err="1"/>
              <a:t>Sempatik</a:t>
            </a:r>
            <a:r>
              <a:rPr lang="en-US" sz="2400" dirty="0"/>
              <a:t> </a:t>
            </a:r>
            <a:r>
              <a:rPr lang="tr-TR" sz="2400" dirty="0"/>
              <a:t>sistemde ise</a:t>
            </a:r>
            <a:r>
              <a:rPr lang="en-US" sz="2400" dirty="0"/>
              <a:t> </a:t>
            </a:r>
            <a:r>
              <a:rPr lang="en-US" sz="2400" b="1" dirty="0" err="1"/>
              <a:t>norepinefrin</a:t>
            </a:r>
            <a:r>
              <a:rPr lang="en-US" sz="2400" dirty="0"/>
              <a:t> </a:t>
            </a:r>
            <a:r>
              <a:rPr lang="en-US" sz="2400" dirty="0" err="1"/>
              <a:t>genellikle</a:t>
            </a:r>
            <a:r>
              <a:rPr lang="en-US" sz="2400" dirty="0"/>
              <a:t> </a:t>
            </a:r>
            <a:r>
              <a:rPr lang="en-US" sz="2400" dirty="0" err="1"/>
              <a:t>postgangliyonik</a:t>
            </a:r>
            <a:r>
              <a:rPr lang="en-US" sz="2400" dirty="0"/>
              <a:t> </a:t>
            </a:r>
            <a:r>
              <a:rPr lang="en-US" sz="2400" dirty="0" err="1"/>
              <a:t>lif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efektör</a:t>
            </a:r>
            <a:r>
              <a:rPr lang="en-US" sz="2400" dirty="0"/>
              <a:t> </a:t>
            </a:r>
            <a:r>
              <a:rPr lang="en-US" sz="2400" dirty="0" err="1"/>
              <a:t>hücre</a:t>
            </a:r>
            <a:r>
              <a:rPr lang="en-US" sz="2400" dirty="0"/>
              <a:t> </a:t>
            </a:r>
            <a:r>
              <a:rPr lang="en-US" sz="2400" dirty="0" err="1"/>
              <a:t>arasındaki</a:t>
            </a:r>
            <a:r>
              <a:rPr lang="en-US" sz="2400" dirty="0"/>
              <a:t> </a:t>
            </a:r>
            <a:r>
              <a:rPr lang="en-US" sz="2400" dirty="0" err="1"/>
              <a:t>başlıca</a:t>
            </a:r>
            <a:r>
              <a:rPr lang="en-US" sz="2400" dirty="0"/>
              <a:t> </a:t>
            </a:r>
            <a:r>
              <a:rPr lang="tr-TR" sz="2400" dirty="0" err="1"/>
              <a:t>nörotransmitterdir</a:t>
            </a:r>
            <a:r>
              <a:rPr lang="en-US" sz="2400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8B77B09-0783-4920-86C2-F3257A15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78" y="2235211"/>
            <a:ext cx="5781259" cy="43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20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Otonom Sinir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448160"/>
            <a:ext cx="7188200" cy="4277760"/>
          </a:xfrm>
        </p:spPr>
        <p:txBody>
          <a:bodyPr>
            <a:noAutofit/>
          </a:bodyPr>
          <a:lstStyle/>
          <a:p>
            <a:r>
              <a:rPr lang="tr-TR" sz="2400" dirty="0"/>
              <a:t>G</a:t>
            </a:r>
            <a:r>
              <a:rPr lang="en-US" sz="2400" dirty="0" err="1"/>
              <a:t>enelleme</a:t>
            </a:r>
            <a:r>
              <a:rPr lang="tr-TR" sz="2400" dirty="0"/>
              <a:t> yapacak olursak</a:t>
            </a:r>
            <a:r>
              <a:rPr lang="en-US" sz="2400" dirty="0"/>
              <a:t>, </a:t>
            </a:r>
            <a:r>
              <a:rPr lang="en-US" sz="2400" dirty="0" err="1"/>
              <a:t>sempatik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tr-TR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fiziksel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psikolojik</a:t>
            </a:r>
            <a:r>
              <a:rPr lang="en-US" sz="2400" dirty="0"/>
              <a:t> </a:t>
            </a:r>
            <a:r>
              <a:rPr lang="en-US" sz="2400" dirty="0" err="1"/>
              <a:t>stres</a:t>
            </a:r>
            <a:r>
              <a:rPr lang="en-US" sz="2400" dirty="0"/>
              <a:t> </a:t>
            </a:r>
            <a:r>
              <a:rPr lang="en-US" sz="2400" dirty="0" err="1"/>
              <a:t>koşulları</a:t>
            </a:r>
            <a:r>
              <a:rPr lang="en-US" sz="2400" dirty="0"/>
              <a:t> </a:t>
            </a:r>
            <a:r>
              <a:rPr lang="en-US" sz="2400" dirty="0" err="1"/>
              <a:t>altında</a:t>
            </a:r>
            <a:r>
              <a:rPr lang="en-US" sz="2400" dirty="0"/>
              <a:t> </a:t>
            </a:r>
            <a:r>
              <a:rPr lang="en-US" sz="2400" dirty="0" err="1"/>
              <a:t>tepkisini</a:t>
            </a:r>
            <a:r>
              <a:rPr lang="en-US" sz="2400" dirty="0"/>
              <a:t> </a:t>
            </a:r>
            <a:r>
              <a:rPr lang="en-US" sz="2400" dirty="0" err="1"/>
              <a:t>arttırma</a:t>
            </a:r>
            <a:r>
              <a:rPr lang="tr-TR" sz="2400" dirty="0" err="1"/>
              <a:t>ktadır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dirty="0" err="1"/>
              <a:t>Gerçekten</a:t>
            </a:r>
            <a:r>
              <a:rPr lang="en-US" sz="2400" dirty="0"/>
              <a:t> de, tam </a:t>
            </a:r>
            <a:r>
              <a:rPr lang="en-US" sz="2400" dirty="0" err="1"/>
              <a:t>gelişmiş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sempatik</a:t>
            </a:r>
            <a:r>
              <a:rPr lang="en-US" sz="2400" dirty="0"/>
              <a:t> </a:t>
            </a:r>
            <a:r>
              <a:rPr lang="en-US" sz="2400" dirty="0" err="1"/>
              <a:t>tepki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saldırgana</a:t>
            </a:r>
            <a:r>
              <a:rPr lang="en-US" sz="2400" dirty="0"/>
              <a:t> </a:t>
            </a:r>
            <a:r>
              <a:rPr lang="en-US" sz="2400" dirty="0" err="1"/>
              <a:t>meydan</a:t>
            </a:r>
            <a:r>
              <a:rPr lang="en-US" sz="2400" dirty="0"/>
              <a:t> </a:t>
            </a:r>
            <a:r>
              <a:rPr lang="en-US" sz="2400" dirty="0" err="1"/>
              <a:t>okumaya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ondan</a:t>
            </a:r>
            <a:r>
              <a:rPr lang="en-US" sz="2400" dirty="0"/>
              <a:t> </a:t>
            </a:r>
            <a:r>
              <a:rPr lang="en-US" sz="2400" dirty="0" err="1"/>
              <a:t>kaçmaya</a:t>
            </a:r>
            <a:r>
              <a:rPr lang="en-US" sz="2400" dirty="0"/>
              <a:t> </a:t>
            </a:r>
            <a:r>
              <a:rPr lang="en-US" sz="2400" dirty="0" err="1"/>
              <a:t>zorlanan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hayvanın</a:t>
            </a:r>
            <a:r>
              <a:rPr lang="en-US" sz="2400" dirty="0"/>
              <a:t> </a:t>
            </a:r>
            <a:r>
              <a:rPr lang="en-US" sz="2400" dirty="0" err="1"/>
              <a:t>durumunu</a:t>
            </a:r>
            <a:r>
              <a:rPr lang="en-US" sz="2400" dirty="0"/>
              <a:t> </a:t>
            </a:r>
            <a:r>
              <a:rPr lang="en-US" sz="2400" dirty="0" err="1"/>
              <a:t>tanımlayan</a:t>
            </a:r>
            <a:r>
              <a:rPr lang="en-US" sz="2400" dirty="0"/>
              <a:t>, </a:t>
            </a:r>
            <a:r>
              <a:rPr lang="en-US" sz="2400" b="1" dirty="0" err="1"/>
              <a:t>savaş</a:t>
            </a:r>
            <a:r>
              <a:rPr lang="en-US" sz="2400" b="1" dirty="0"/>
              <a:t> </a:t>
            </a:r>
            <a:r>
              <a:rPr lang="en-US" sz="2400" b="1" dirty="0" err="1"/>
              <a:t>ya</a:t>
            </a:r>
            <a:r>
              <a:rPr lang="en-US" sz="2400" b="1" dirty="0"/>
              <a:t> da </a:t>
            </a:r>
            <a:r>
              <a:rPr lang="en-US" sz="2400" b="1" dirty="0" err="1"/>
              <a:t>kaç</a:t>
            </a:r>
            <a:r>
              <a:rPr lang="en-US" sz="2400" b="1" dirty="0"/>
              <a:t> </a:t>
            </a:r>
            <a:r>
              <a:rPr lang="en-US" sz="2400" b="1" dirty="0" err="1"/>
              <a:t>tepkisi</a:t>
            </a:r>
            <a:r>
              <a:rPr lang="en-US" sz="2400" b="1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adlandırılır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kaynaklar</a:t>
            </a:r>
            <a:r>
              <a:rPr lang="en-US" sz="2400" dirty="0"/>
              <a:t> </a:t>
            </a:r>
            <a:r>
              <a:rPr lang="en-US" sz="2400" dirty="0" err="1"/>
              <a:t>seferber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: </a:t>
            </a:r>
            <a:r>
              <a:rPr lang="en-US" sz="2400" dirty="0" err="1"/>
              <a:t>kalp</a:t>
            </a:r>
            <a:r>
              <a:rPr lang="en-US" sz="2400" dirty="0"/>
              <a:t> </a:t>
            </a:r>
            <a:r>
              <a:rPr lang="en-US" sz="2400" dirty="0" err="1"/>
              <a:t>atış</a:t>
            </a:r>
            <a:r>
              <a:rPr lang="en-US" sz="2400" dirty="0"/>
              <a:t> </a:t>
            </a:r>
            <a:r>
              <a:rPr lang="en-US" sz="2400" dirty="0" err="1"/>
              <a:t>hızı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basıncı</a:t>
            </a:r>
            <a:r>
              <a:rPr lang="en-US" sz="2400" dirty="0"/>
              <a:t> </a:t>
            </a:r>
            <a:r>
              <a:rPr lang="en-US" sz="2400" dirty="0" err="1"/>
              <a:t>artar</a:t>
            </a:r>
            <a:r>
              <a:rPr lang="en-US" sz="2400" dirty="0"/>
              <a:t>; </a:t>
            </a:r>
            <a:r>
              <a:rPr lang="en-US" sz="2400" dirty="0" err="1"/>
              <a:t>iskelet</a:t>
            </a:r>
            <a:r>
              <a:rPr lang="en-US" sz="2400" dirty="0"/>
              <a:t> </a:t>
            </a:r>
            <a:r>
              <a:rPr lang="en-US" sz="2400" dirty="0" err="1"/>
              <a:t>kaslarına</a:t>
            </a:r>
            <a:r>
              <a:rPr lang="en-US" sz="2400" dirty="0"/>
              <a:t>, </a:t>
            </a:r>
            <a:r>
              <a:rPr lang="en-US" sz="2400" dirty="0" err="1"/>
              <a:t>kalbe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beyne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akışı</a:t>
            </a:r>
            <a:r>
              <a:rPr lang="en-US" sz="2400" dirty="0"/>
              <a:t> </a:t>
            </a:r>
            <a:r>
              <a:rPr lang="en-US" sz="2400" dirty="0" err="1"/>
              <a:t>artar</a:t>
            </a:r>
            <a:r>
              <a:rPr lang="en-US" sz="2400" dirty="0"/>
              <a:t>; </a:t>
            </a:r>
            <a:r>
              <a:rPr lang="en-US" sz="2400" dirty="0" err="1"/>
              <a:t>karaciğer</a:t>
            </a:r>
            <a:r>
              <a:rPr lang="en-US" sz="2400" dirty="0"/>
              <a:t> </a:t>
            </a:r>
            <a:r>
              <a:rPr lang="en-US" sz="2400" dirty="0" err="1"/>
              <a:t>glikozu</a:t>
            </a:r>
            <a:r>
              <a:rPr lang="en-US" sz="2400" dirty="0"/>
              <a:t> </a:t>
            </a:r>
            <a:r>
              <a:rPr lang="en-US" sz="2400" dirty="0" err="1"/>
              <a:t>serbest</a:t>
            </a:r>
            <a:r>
              <a:rPr lang="en-US" sz="2400" dirty="0"/>
              <a:t> </a:t>
            </a:r>
            <a:r>
              <a:rPr lang="en-US" sz="2400" dirty="0" err="1"/>
              <a:t>bırakır</a:t>
            </a:r>
            <a:r>
              <a:rPr lang="en-US" sz="2400" dirty="0"/>
              <a:t>;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gözbebekleri</a:t>
            </a:r>
            <a:r>
              <a:rPr lang="en-US" sz="2400" dirty="0"/>
              <a:t> </a:t>
            </a:r>
            <a:r>
              <a:rPr lang="en-US" sz="2400" dirty="0" err="1"/>
              <a:t>genişler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dirty="0" err="1"/>
              <a:t>Eşzamanlı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, gastrointestinal </a:t>
            </a:r>
            <a:r>
              <a:rPr lang="en-US" sz="2400" dirty="0" err="1"/>
              <a:t>sistemin</a:t>
            </a:r>
            <a:r>
              <a:rPr lang="en-US" sz="2400" dirty="0"/>
              <a:t> </a:t>
            </a:r>
            <a:r>
              <a:rPr lang="en-US" sz="2400" dirty="0" err="1"/>
              <a:t>aktivitesi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cilde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akışı</a:t>
            </a:r>
            <a:r>
              <a:rPr lang="en-US" sz="2400" dirty="0"/>
              <a:t>, </a:t>
            </a:r>
            <a:r>
              <a:rPr lang="en-US" sz="2400" dirty="0" err="1"/>
              <a:t>inhibe</a:t>
            </a:r>
            <a:r>
              <a:rPr lang="en-US" sz="2400" dirty="0"/>
              <a:t> </a:t>
            </a:r>
            <a:r>
              <a:rPr lang="en-US" sz="2400" dirty="0" err="1"/>
              <a:t>edici</a:t>
            </a:r>
            <a:r>
              <a:rPr lang="en-US" sz="2400" dirty="0"/>
              <a:t> </a:t>
            </a:r>
            <a:r>
              <a:rPr lang="en-US" sz="2400" dirty="0" err="1"/>
              <a:t>sempatik</a:t>
            </a:r>
            <a:r>
              <a:rPr lang="en-US" sz="2400" dirty="0"/>
              <a:t> </a:t>
            </a:r>
            <a:r>
              <a:rPr lang="en-US" sz="2400" dirty="0" err="1"/>
              <a:t>etkilerle</a:t>
            </a:r>
            <a:r>
              <a:rPr lang="en-US" sz="2400" dirty="0"/>
              <a:t> </a:t>
            </a:r>
            <a:r>
              <a:rPr lang="en-US" sz="2400" dirty="0" err="1"/>
              <a:t>azalır</a:t>
            </a:r>
            <a:r>
              <a:rPr lang="en-US" sz="2400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7FE1AE1-9FE0-4FAB-8D57-D4A4A5B2C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440" y="2616200"/>
            <a:ext cx="3764279" cy="37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79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Otonom Sinir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4937759" cy="3917817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Otonom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sisteminin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bölümü</a:t>
            </a:r>
            <a:r>
              <a:rPr lang="en-US" sz="2400" dirty="0"/>
              <a:t> </a:t>
            </a:r>
            <a:r>
              <a:rPr lang="en-US" sz="2400" dirty="0" err="1"/>
              <a:t>nadiren</a:t>
            </a:r>
            <a:r>
              <a:rPr lang="en-US" sz="2400" dirty="0"/>
              <a:t> </a:t>
            </a:r>
            <a:r>
              <a:rPr lang="en-US" sz="2400" dirty="0" err="1"/>
              <a:t>bağımsız</a:t>
            </a:r>
            <a:r>
              <a:rPr lang="en-US" sz="2400" dirty="0"/>
              <a:t> </a:t>
            </a:r>
            <a:r>
              <a:rPr lang="en-US" sz="2400" dirty="0" err="1"/>
              <a:t>çalışır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otonom</a:t>
            </a:r>
            <a:r>
              <a:rPr lang="en-US" sz="2400" dirty="0"/>
              <a:t> </a:t>
            </a:r>
            <a:r>
              <a:rPr lang="en-US" sz="2400" dirty="0" err="1"/>
              <a:t>tepkiler</a:t>
            </a:r>
            <a:r>
              <a:rPr lang="en-US" sz="2400" dirty="0"/>
              <a:t> </a:t>
            </a:r>
            <a:r>
              <a:rPr lang="en-US" sz="2400" dirty="0" err="1"/>
              <a:t>genellikle</a:t>
            </a:r>
            <a:r>
              <a:rPr lang="en-US" sz="2400" dirty="0"/>
              <a:t> her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bölümün</a:t>
            </a:r>
            <a:r>
              <a:rPr lang="en-US" sz="2400" dirty="0"/>
              <a:t> </a:t>
            </a:r>
            <a:r>
              <a:rPr lang="en-US" sz="2400" dirty="0" err="1"/>
              <a:t>düzenli</a:t>
            </a:r>
            <a:r>
              <a:rPr lang="en-US" sz="2400" dirty="0"/>
              <a:t> </a:t>
            </a:r>
            <a:r>
              <a:rPr lang="en-US" sz="2400" dirty="0" err="1"/>
              <a:t>etkileşimini</a:t>
            </a:r>
            <a:r>
              <a:rPr lang="en-US" sz="2400" dirty="0"/>
              <a:t> </a:t>
            </a:r>
            <a:r>
              <a:rPr lang="tr-TR" sz="2400" dirty="0"/>
              <a:t>ile meydana gelir</a:t>
            </a:r>
            <a:r>
              <a:rPr lang="en-US" sz="2400" dirty="0"/>
              <a:t>.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 err="1"/>
              <a:t>Otonom</a:t>
            </a:r>
            <a:r>
              <a:rPr lang="en-US" sz="2400" dirty="0"/>
              <a:t> </a:t>
            </a:r>
            <a:r>
              <a:rPr lang="en-US" sz="2400" dirty="0" err="1"/>
              <a:t>tepkiler</a:t>
            </a:r>
            <a:r>
              <a:rPr lang="en-US" sz="2400" dirty="0"/>
              <a:t> </a:t>
            </a:r>
            <a:r>
              <a:rPr lang="en-US" sz="2400" dirty="0" err="1"/>
              <a:t>genellikle</a:t>
            </a:r>
            <a:r>
              <a:rPr lang="en-US" sz="2400" dirty="0"/>
              <a:t> </a:t>
            </a:r>
            <a:r>
              <a:rPr lang="en-US" sz="2400" dirty="0" err="1"/>
              <a:t>bilinçli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farkındalık</a:t>
            </a:r>
            <a:r>
              <a:rPr lang="en-US" sz="2400" dirty="0"/>
              <a:t> </a:t>
            </a:r>
            <a:r>
              <a:rPr lang="en-US" sz="2400" dirty="0" err="1"/>
              <a:t>olmadan</a:t>
            </a:r>
            <a:r>
              <a:rPr lang="en-US" sz="2400" dirty="0"/>
              <a:t>, </a:t>
            </a:r>
            <a:r>
              <a:rPr lang="en-US" sz="2400" dirty="0" err="1"/>
              <a:t>sanki</a:t>
            </a:r>
            <a:r>
              <a:rPr lang="en-US" sz="2400" dirty="0"/>
              <a:t> </a:t>
            </a:r>
            <a:r>
              <a:rPr lang="en-US" sz="2400" dirty="0" err="1"/>
              <a:t>gerçekten</a:t>
            </a:r>
            <a:r>
              <a:rPr lang="en-US" sz="2400" dirty="0"/>
              <a:t> </a:t>
            </a:r>
            <a:r>
              <a:rPr lang="en-US" sz="2400" dirty="0" err="1"/>
              <a:t>otonommuş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çıkar</a:t>
            </a:r>
            <a:r>
              <a:rPr lang="en-US" sz="2400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50B004-6B42-4986-B83B-2E3A6C09D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94" y="2316480"/>
            <a:ext cx="4533265" cy="36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175CC-2ACC-488B-8DA4-05B23899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Omuriliğin Fonksiyonları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6DD354-3423-453B-BE4C-F6A0F90A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67"/>
            <a:ext cx="4889206" cy="5131908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İletim</a:t>
            </a:r>
          </a:p>
          <a:p>
            <a:pPr lvl="1"/>
            <a:r>
              <a:rPr lang="tr-TR" dirty="0" err="1"/>
              <a:t>O</a:t>
            </a:r>
            <a:r>
              <a:rPr lang="en-US" dirty="0" err="1"/>
              <a:t>murilikte</a:t>
            </a:r>
            <a:r>
              <a:rPr lang="en-US" dirty="0"/>
              <a:t> </a:t>
            </a:r>
            <a:r>
              <a:rPr lang="en-US" dirty="0" err="1"/>
              <a:t>yukarı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aşağı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aktaran</a:t>
            </a:r>
            <a:r>
              <a:rPr lang="en-US" dirty="0"/>
              <a:t> </a:t>
            </a:r>
            <a:r>
              <a:rPr lang="en-US" dirty="0" err="1"/>
              <a:t>lif</a:t>
            </a:r>
            <a:r>
              <a:rPr lang="en-US" dirty="0"/>
              <a:t> </a:t>
            </a:r>
            <a:r>
              <a:rPr lang="en-US" dirty="0" err="1"/>
              <a:t>demetleri</a:t>
            </a:r>
            <a:endParaRPr lang="tr-TR" dirty="0"/>
          </a:p>
          <a:p>
            <a:r>
              <a:rPr lang="tr-TR" b="1" dirty="0"/>
              <a:t>Hareket</a:t>
            </a:r>
          </a:p>
          <a:p>
            <a:pPr lvl="1"/>
            <a:r>
              <a:rPr lang="tr-TR" dirty="0"/>
              <a:t>K</a:t>
            </a:r>
            <a:r>
              <a:rPr lang="en-US" dirty="0"/>
              <a:t>as </a:t>
            </a:r>
            <a:r>
              <a:rPr lang="en-US" dirty="0" err="1"/>
              <a:t>gru</a:t>
            </a:r>
            <a:r>
              <a:rPr lang="tr-TR" dirty="0" err="1"/>
              <a:t>pları</a:t>
            </a:r>
            <a:r>
              <a:rPr lang="en-US" dirty="0"/>
              <a:t>n</a:t>
            </a:r>
            <a:r>
              <a:rPr lang="tr-TR" dirty="0"/>
              <a:t>ı</a:t>
            </a:r>
            <a:r>
              <a:rPr lang="en-US" dirty="0"/>
              <a:t>n </a:t>
            </a:r>
            <a:r>
              <a:rPr lang="en-US" dirty="0" err="1"/>
              <a:t>tekrarlayan</a:t>
            </a:r>
            <a:r>
              <a:rPr lang="en-US" dirty="0"/>
              <a:t>, </a:t>
            </a:r>
            <a:r>
              <a:rPr lang="en-US" dirty="0" err="1"/>
              <a:t>koordineli</a:t>
            </a:r>
            <a:r>
              <a:rPr lang="en-US" dirty="0"/>
              <a:t> </a:t>
            </a:r>
            <a:r>
              <a:rPr lang="en-US" dirty="0" err="1"/>
              <a:t>hareketleri</a:t>
            </a:r>
            <a:endParaRPr lang="tr-TR" dirty="0"/>
          </a:p>
          <a:p>
            <a:pPr lvl="1"/>
            <a:r>
              <a:rPr lang="tr-TR" dirty="0" err="1"/>
              <a:t>M</a:t>
            </a:r>
            <a:r>
              <a:rPr lang="en-US" dirty="0" err="1"/>
              <a:t>erkezi</a:t>
            </a:r>
            <a:r>
              <a:rPr lang="en-US" dirty="0"/>
              <a:t> model </a:t>
            </a:r>
            <a:r>
              <a:rPr lang="en-US" dirty="0" err="1"/>
              <a:t>üreteçleri</a:t>
            </a:r>
            <a:r>
              <a:rPr lang="en-US" dirty="0"/>
              <a:t>, </a:t>
            </a:r>
            <a:r>
              <a:rPr lang="en-US" dirty="0" err="1"/>
              <a:t>fleksörlerin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ekstansörlerin</a:t>
            </a:r>
            <a:r>
              <a:rPr lang="en-US" dirty="0"/>
              <a:t> (</a:t>
            </a:r>
            <a:r>
              <a:rPr lang="en-US" dirty="0" err="1"/>
              <a:t>yürüme</a:t>
            </a:r>
            <a:r>
              <a:rPr lang="en-US" dirty="0"/>
              <a:t>) </a:t>
            </a:r>
            <a:r>
              <a:rPr lang="en-US" dirty="0" err="1"/>
              <a:t>kontrolünü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nöron</a:t>
            </a:r>
            <a:r>
              <a:rPr lang="en-US" dirty="0"/>
              <a:t> </a:t>
            </a:r>
            <a:r>
              <a:rPr lang="en-US" dirty="0" err="1"/>
              <a:t>havuzlarıdır</a:t>
            </a:r>
            <a:r>
              <a:rPr lang="en-US" dirty="0"/>
              <a:t>.</a:t>
            </a:r>
            <a:endParaRPr lang="tr-TR" dirty="0"/>
          </a:p>
          <a:p>
            <a:r>
              <a:rPr lang="en-US" b="1" dirty="0" err="1"/>
              <a:t>Refle</a:t>
            </a:r>
            <a:r>
              <a:rPr lang="tr-TR" b="1" dirty="0" err="1"/>
              <a:t>ksl</a:t>
            </a:r>
            <a:r>
              <a:rPr lang="en-US" b="1" dirty="0"/>
              <a:t>e</a:t>
            </a:r>
            <a:r>
              <a:rPr lang="tr-TR" b="1" dirty="0"/>
              <a:t>r</a:t>
            </a:r>
          </a:p>
          <a:p>
            <a:pPr lvl="1"/>
            <a:r>
              <a:rPr lang="tr-TR" dirty="0" err="1"/>
              <a:t>U</a:t>
            </a:r>
            <a:r>
              <a:rPr lang="en-US" dirty="0" err="1"/>
              <a:t>yaranlara</a:t>
            </a:r>
            <a:r>
              <a:rPr lang="en-US" dirty="0"/>
              <a:t> </a:t>
            </a:r>
            <a:r>
              <a:rPr lang="tr-TR" dirty="0"/>
              <a:t>karşı verilen </a:t>
            </a:r>
            <a:r>
              <a:rPr lang="en-US" dirty="0" err="1"/>
              <a:t>istemsiz</a:t>
            </a:r>
            <a:r>
              <a:rPr lang="en-US" dirty="0"/>
              <a:t>, </a:t>
            </a:r>
            <a:r>
              <a:rPr lang="en-US" dirty="0" err="1"/>
              <a:t>basmakalıp</a:t>
            </a:r>
            <a:r>
              <a:rPr lang="en-US" dirty="0"/>
              <a:t> </a:t>
            </a:r>
            <a:r>
              <a:rPr lang="en-US" dirty="0" err="1"/>
              <a:t>tepkiler</a:t>
            </a:r>
            <a:r>
              <a:rPr lang="tr-TR" dirty="0" err="1"/>
              <a:t>die</a:t>
            </a:r>
            <a:r>
              <a:rPr lang="en-US" dirty="0"/>
              <a:t> (</a:t>
            </a:r>
            <a:r>
              <a:rPr lang="en-US" dirty="0" err="1"/>
              <a:t>elinizi</a:t>
            </a:r>
            <a:r>
              <a:rPr lang="en-US" dirty="0"/>
              <a:t>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ocaktan</a:t>
            </a:r>
            <a:r>
              <a:rPr lang="en-US" dirty="0"/>
              <a:t> </a:t>
            </a:r>
            <a:r>
              <a:rPr lang="en-US" dirty="0" err="1"/>
              <a:t>çek</a:t>
            </a:r>
            <a:r>
              <a:rPr lang="tr-TR" dirty="0"/>
              <a:t>meniz gibi</a:t>
            </a:r>
            <a:r>
              <a:rPr lang="en-US" dirty="0"/>
              <a:t>)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7D366AB-DE69-4B63-BCDB-16D3D9213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65" t="15426" r="5029" b="17907"/>
          <a:stretch/>
        </p:blipFill>
        <p:spPr>
          <a:xfrm>
            <a:off x="6095999" y="1796902"/>
            <a:ext cx="5916747" cy="34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8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47FF5CD7-67BF-457D-99CC-E87AAECE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67989"/>
            <a:ext cx="9144000" cy="284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tr-TR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Sorularınız</a:t>
            </a: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tr-TR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tr-TR" sz="5800" b="1" dirty="0"/>
            </a:br>
            <a:br>
              <a:rPr lang="tr-TR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tr-TR" sz="2800" b="1" dirty="0"/>
              <a:t>esafak@ankara.edu.tr</a:t>
            </a:r>
            <a:br>
              <a:rPr lang="tr-TR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778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nal nerve ile ilgili görsel sonucu">
            <a:extLst>
              <a:ext uri="{FF2B5EF4-FFF2-40B4-BE49-F238E27FC236}">
                <a16:creationId xmlns:a16="http://schemas.microsoft.com/office/drawing/2014/main" id="{A54B26EC-12E8-4190-BDDF-00E4871F6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r="2" b="2"/>
          <a:stretch/>
        </p:blipFill>
        <p:spPr bwMode="auto">
          <a:xfrm>
            <a:off x="5762846" y="1340755"/>
            <a:ext cx="5559056" cy="38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6B5D41E-B86F-4ED2-94F3-92797F77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0" y="269432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</a:rPr>
              <a:t>Omurilik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C2A593-C696-4A21-9557-F6C142E6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" y="1470992"/>
            <a:ext cx="5169735" cy="4430078"/>
          </a:xfrm>
        </p:spPr>
        <p:txBody>
          <a:bodyPr>
            <a:noAutofit/>
          </a:bodyPr>
          <a:lstStyle/>
          <a:p>
            <a:r>
              <a:rPr lang="en-US" sz="2400" b="1" dirty="0"/>
              <a:t>Afferent </a:t>
            </a:r>
            <a:r>
              <a:rPr lang="en-US" sz="2400" dirty="0" err="1"/>
              <a:t>lif</a:t>
            </a:r>
            <a:r>
              <a:rPr lang="en-US" sz="2400" dirty="0"/>
              <a:t> </a:t>
            </a:r>
            <a:r>
              <a:rPr lang="en-US" sz="2400" dirty="0" err="1"/>
              <a:t>grupları</a:t>
            </a:r>
            <a:r>
              <a:rPr lang="en-US" sz="2400" dirty="0"/>
              <a:t>, dorsal </a:t>
            </a:r>
            <a:r>
              <a:rPr lang="en-US" sz="2400" dirty="0" err="1"/>
              <a:t>kökler</a:t>
            </a:r>
            <a:r>
              <a:rPr lang="en-US" sz="2400" dirty="0"/>
              <a:t> </a:t>
            </a:r>
            <a:r>
              <a:rPr lang="en-US" sz="2400" dirty="0" err="1"/>
              <a:t>yoluyla</a:t>
            </a:r>
            <a:r>
              <a:rPr lang="en-US" sz="2400" dirty="0"/>
              <a:t> </a:t>
            </a:r>
            <a:r>
              <a:rPr lang="tr-TR" sz="2400" dirty="0"/>
              <a:t>omuriliğin</a:t>
            </a:r>
            <a:r>
              <a:rPr lang="en-US" sz="2400" dirty="0"/>
              <a:t> </a:t>
            </a:r>
            <a:r>
              <a:rPr lang="en-US" sz="2400" b="1" dirty="0"/>
              <a:t>dorsal</a:t>
            </a:r>
            <a:r>
              <a:rPr lang="en-US" sz="2400" dirty="0"/>
              <a:t> </a:t>
            </a:r>
            <a:r>
              <a:rPr lang="en-US" sz="2400" dirty="0" err="1"/>
              <a:t>tarafına</a:t>
            </a:r>
            <a:r>
              <a:rPr lang="en-US" sz="2400" dirty="0"/>
              <a:t> </a:t>
            </a:r>
            <a:r>
              <a:rPr lang="en-US" sz="2400" dirty="0" err="1"/>
              <a:t>girer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b="1" dirty="0"/>
              <a:t>Efferent </a:t>
            </a:r>
            <a:r>
              <a:rPr lang="en-US" sz="2400" dirty="0" err="1"/>
              <a:t>nöronların</a:t>
            </a:r>
            <a:r>
              <a:rPr lang="en-US" sz="2400" dirty="0"/>
              <a:t> </a:t>
            </a:r>
            <a:r>
              <a:rPr lang="en-US" sz="2400" dirty="0" err="1"/>
              <a:t>aksonları</a:t>
            </a:r>
            <a:r>
              <a:rPr lang="en-US" sz="2400" dirty="0"/>
              <a:t>, ventral </a:t>
            </a:r>
            <a:r>
              <a:rPr lang="en-US" sz="2400" dirty="0" err="1"/>
              <a:t>kökler</a:t>
            </a:r>
            <a:r>
              <a:rPr lang="en-US" sz="2400" dirty="0"/>
              <a:t> </a:t>
            </a:r>
            <a:r>
              <a:rPr lang="en-US" sz="2400" dirty="0" err="1"/>
              <a:t>yoluyla</a:t>
            </a:r>
            <a:r>
              <a:rPr lang="en-US" sz="2400" dirty="0"/>
              <a:t> </a:t>
            </a:r>
            <a:r>
              <a:rPr lang="en-US" sz="2400" b="1" dirty="0"/>
              <a:t>ventral</a:t>
            </a:r>
            <a:r>
              <a:rPr lang="en-US" sz="2400" dirty="0"/>
              <a:t> </a:t>
            </a:r>
            <a:r>
              <a:rPr lang="en-US" sz="2400" dirty="0" err="1"/>
              <a:t>tarafta</a:t>
            </a:r>
            <a:r>
              <a:rPr lang="tr-TR" sz="24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omuriliği</a:t>
            </a:r>
            <a:r>
              <a:rPr lang="en-US" sz="2400" dirty="0"/>
              <a:t> </a:t>
            </a:r>
            <a:r>
              <a:rPr lang="en-US" sz="2400" dirty="0" err="1"/>
              <a:t>terk</a:t>
            </a:r>
            <a:r>
              <a:rPr lang="en-US" sz="2400" dirty="0"/>
              <a:t> </a:t>
            </a:r>
            <a:r>
              <a:rPr lang="en-US" sz="2400" dirty="0" err="1"/>
              <a:t>eder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tr-TR" sz="2400" dirty="0"/>
              <a:t>Omurilikten</a:t>
            </a:r>
            <a:r>
              <a:rPr lang="en-US" sz="2400" dirty="0"/>
              <a:t>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mesafe</a:t>
            </a:r>
            <a:r>
              <a:rPr lang="tr-TR" sz="2400" dirty="0"/>
              <a:t> uzaklıkta</a:t>
            </a:r>
            <a:r>
              <a:rPr lang="en-US" sz="2400" dirty="0"/>
              <a:t>,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seviyedeki</a:t>
            </a:r>
            <a:r>
              <a:rPr lang="en-US" sz="2400" dirty="0"/>
              <a:t> dorsal </a:t>
            </a:r>
            <a:r>
              <a:rPr lang="en-US" sz="2400" dirty="0" err="1"/>
              <a:t>ve</a:t>
            </a:r>
            <a:r>
              <a:rPr lang="en-US" sz="2400" dirty="0"/>
              <a:t> ventral </a:t>
            </a:r>
            <a:r>
              <a:rPr lang="en-US" sz="2400" dirty="0" err="1"/>
              <a:t>kökler</a:t>
            </a:r>
            <a:r>
              <a:rPr lang="en-US" sz="2400" dirty="0"/>
              <a:t> </a:t>
            </a:r>
            <a:r>
              <a:rPr lang="en-US" sz="2400" dirty="0" err="1"/>
              <a:t>birleşerek</a:t>
            </a:r>
            <a:r>
              <a:rPr lang="en-US" sz="2400" dirty="0"/>
              <a:t> </a:t>
            </a:r>
            <a:r>
              <a:rPr lang="en-US" sz="2400" dirty="0" err="1"/>
              <a:t>omuriliğin</a:t>
            </a:r>
            <a:r>
              <a:rPr lang="en-US" sz="2400" dirty="0"/>
              <a:t> her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yanında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omurilik</a:t>
            </a:r>
            <a:r>
              <a:rPr lang="en-US" sz="2400" dirty="0"/>
              <a:t> </a:t>
            </a:r>
            <a:r>
              <a:rPr lang="en-US" sz="2400" dirty="0" err="1"/>
              <a:t>siniri</a:t>
            </a:r>
            <a:r>
              <a:rPr lang="en-US" sz="2400" dirty="0"/>
              <a:t> </a:t>
            </a:r>
            <a:r>
              <a:rPr lang="en-US" sz="2400" dirty="0" err="1"/>
              <a:t>oluşturur</a:t>
            </a:r>
            <a:r>
              <a:rPr lang="en-US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6312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AEBF0F-D054-47F7-9987-6D307ECB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PER</a:t>
            </a:r>
            <a:r>
              <a:rPr lang="tr-TR" b="1" dirty="0">
                <a:latin typeface="Arial Narrow" panose="020B0606020202030204" pitchFamily="34" charset="0"/>
              </a:rPr>
              <a:t>İFERİK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tr-TR" b="1" dirty="0">
                <a:latin typeface="Arial Narrow" panose="020B0606020202030204" pitchFamily="34" charset="0"/>
              </a:rPr>
              <a:t>SİNİR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tr-TR" b="1" dirty="0">
                <a:latin typeface="Arial Narrow" panose="020B0606020202030204" pitchFamily="34" charset="0"/>
              </a:rPr>
              <a:t>SİSTEMİ</a:t>
            </a:r>
            <a:r>
              <a:rPr lang="en-US" b="1" dirty="0">
                <a:latin typeface="Arial Narrow" panose="020B0606020202030204" pitchFamily="34" charset="0"/>
              </a:rPr>
              <a:t> (P</a:t>
            </a:r>
            <a:r>
              <a:rPr lang="tr-TR" b="1" dirty="0">
                <a:latin typeface="Arial Narrow" panose="020B0606020202030204" pitchFamily="34" charset="0"/>
              </a:rPr>
              <a:t>S</a:t>
            </a:r>
            <a:r>
              <a:rPr lang="en-US" b="1" dirty="0">
                <a:latin typeface="Arial Narrow" panose="020B0606020202030204" pitchFamily="34" charset="0"/>
              </a:rPr>
              <a:t>S)</a:t>
            </a:r>
            <a:br>
              <a:rPr lang="en-US" b="1" dirty="0">
                <a:latin typeface="Arial Narrow" panose="020B0606020202030204" pitchFamily="34" charset="0"/>
              </a:rPr>
            </a:b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382FF1-A552-4870-927F-137210078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54" y="1814992"/>
            <a:ext cx="6583326" cy="4362524"/>
          </a:xfrm>
        </p:spPr>
        <p:txBody>
          <a:bodyPr/>
          <a:lstStyle/>
          <a:p>
            <a:r>
              <a:rPr lang="tr-TR" dirty="0"/>
              <a:t>Beyin ve omurilik dışındaki tüm sinir yapılarını kapsar</a:t>
            </a:r>
          </a:p>
          <a:p>
            <a:r>
              <a:rPr lang="tr-TR" dirty="0"/>
              <a:t>Duyusal reseptörleri, </a:t>
            </a:r>
            <a:r>
              <a:rPr lang="tr-TR" dirty="0" err="1"/>
              <a:t>periferik</a:t>
            </a:r>
            <a:r>
              <a:rPr lang="tr-TR" dirty="0"/>
              <a:t> sinirleri, ilgili </a:t>
            </a:r>
            <a:r>
              <a:rPr lang="tr-TR" dirty="0" err="1"/>
              <a:t>ganglionları</a:t>
            </a:r>
            <a:r>
              <a:rPr lang="tr-TR" dirty="0"/>
              <a:t> ve motor sonları içerir</a:t>
            </a:r>
          </a:p>
          <a:p>
            <a:r>
              <a:rPr lang="tr-TR" dirty="0"/>
              <a:t>Dış ortama ve dış ortamdan bağlantıları sağlar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D787E19-6D0E-46BA-B86C-D263905A7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67" t="42093" r="6162" b="15737"/>
          <a:stretch/>
        </p:blipFill>
        <p:spPr>
          <a:xfrm>
            <a:off x="6883094" y="1617661"/>
            <a:ext cx="4855249" cy="34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3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33D11C1-6273-417A-8698-A32AE2EF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389" y="-1"/>
            <a:ext cx="5672582" cy="685799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6543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BAAF27-E6CF-41B1-B449-1B5CF055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Duyu Reseptörleri</a:t>
            </a:r>
            <a:br>
              <a:rPr lang="tr-TR" dirty="0">
                <a:latin typeface="Arial Narrow" panose="020B0606020202030204" pitchFamily="34" charset="0"/>
              </a:rPr>
            </a:b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2A4294-4794-443E-BBD7-661AE94A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5987902" cy="389140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Uyaranlara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vermek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özelleşmiş</a:t>
            </a:r>
            <a:r>
              <a:rPr lang="en-US" dirty="0"/>
              <a:t> </a:t>
            </a:r>
            <a:r>
              <a:rPr lang="en-US" dirty="0" err="1"/>
              <a:t>yapılar</a:t>
            </a:r>
            <a:endParaRPr lang="tr-TR" dirty="0"/>
          </a:p>
          <a:p>
            <a:r>
              <a:rPr lang="tr-TR" dirty="0"/>
              <a:t>Reseptörler ortamdaki değişikliklere cevap verir</a:t>
            </a:r>
          </a:p>
          <a:p>
            <a:r>
              <a:rPr lang="tr-TR" dirty="0"/>
              <a:t>Bir ışık fotonunun veya bir dokunun mekanik gerilmesinin elektriksel bir tepkiye dönüşmesi, </a:t>
            </a:r>
            <a:r>
              <a:rPr lang="tr-TR" b="1" dirty="0"/>
              <a:t>uyaran iletimi </a:t>
            </a:r>
            <a:r>
              <a:rPr lang="tr-TR" dirty="0"/>
              <a:t>olarak bilinir.</a:t>
            </a:r>
          </a:p>
          <a:p>
            <a:r>
              <a:rPr lang="tr-TR" dirty="0"/>
              <a:t>Duyusal reseptörlerin aktivasyonu, </a:t>
            </a:r>
            <a:r>
              <a:rPr lang="tr-TR" dirty="0" err="1"/>
              <a:t>MSS‘nde</a:t>
            </a:r>
            <a:r>
              <a:rPr lang="tr-TR" dirty="0"/>
              <a:t> </a:t>
            </a:r>
            <a:r>
              <a:rPr lang="tr-TR" dirty="0" err="1"/>
              <a:t>impulsları</a:t>
            </a:r>
            <a:r>
              <a:rPr lang="tr-TR" dirty="0"/>
              <a:t> tetikleyen </a:t>
            </a:r>
            <a:r>
              <a:rPr lang="tr-TR" dirty="0" err="1"/>
              <a:t>depolarizasyonlarla</a:t>
            </a:r>
            <a:r>
              <a:rPr lang="tr-TR" dirty="0"/>
              <a:t> sonuçlanır.</a:t>
            </a:r>
          </a:p>
          <a:p>
            <a:r>
              <a:rPr lang="tr-TR" b="1" dirty="0"/>
              <a:t>Bu uyaranların algılanması, yani duyum ve algının gerçekleşmesi beyinde gerçekleşir.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9A05EC4-3267-4FEB-9884-BD2B5234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054" y="1690687"/>
            <a:ext cx="4843574" cy="32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8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39F7AB-5BB0-4C4C-ABB3-5442A5AA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Jeneratör Potansiyeli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34BF45-0C41-405A-A0F0-AA7759745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9092"/>
            <a:ext cx="10882745" cy="2796020"/>
          </a:xfrm>
        </p:spPr>
        <p:txBody>
          <a:bodyPr>
            <a:normAutofit/>
          </a:bodyPr>
          <a:lstStyle/>
          <a:p>
            <a:r>
              <a:rPr lang="en-US" dirty="0" err="1"/>
              <a:t>Duyusal</a:t>
            </a:r>
            <a:r>
              <a:rPr lang="en-US" dirty="0"/>
              <a:t> </a:t>
            </a:r>
            <a:r>
              <a:rPr lang="en-US" dirty="0" err="1"/>
              <a:t>alıcılardaki</a:t>
            </a:r>
            <a:r>
              <a:rPr lang="en-US" dirty="0"/>
              <a:t> </a:t>
            </a:r>
            <a:r>
              <a:rPr lang="en-US" dirty="0" err="1"/>
              <a:t>iletim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,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iyon</a:t>
            </a:r>
            <a:r>
              <a:rPr lang="en-US" dirty="0"/>
              <a:t> </a:t>
            </a:r>
            <a:r>
              <a:rPr lang="en-US" dirty="0" err="1"/>
              <a:t>kanallarının</a:t>
            </a:r>
            <a:r>
              <a:rPr lang="en-US" dirty="0"/>
              <a:t> </a:t>
            </a:r>
            <a:r>
              <a:rPr lang="en-US" dirty="0" err="1"/>
              <a:t>açılmasını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kapanması</a:t>
            </a:r>
            <a:r>
              <a:rPr lang="tr-TR" dirty="0"/>
              <a:t> ile olur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Bu </a:t>
            </a:r>
            <a:r>
              <a:rPr lang="en-US" dirty="0" err="1"/>
              <a:t>iyon</a:t>
            </a:r>
            <a:r>
              <a:rPr lang="en-US" dirty="0"/>
              <a:t> </a:t>
            </a:r>
            <a:r>
              <a:rPr lang="en-US" dirty="0" err="1"/>
              <a:t>kanallarının</a:t>
            </a:r>
            <a:r>
              <a:rPr lang="en-US" dirty="0"/>
              <a:t> </a:t>
            </a:r>
            <a:r>
              <a:rPr lang="en-US" dirty="0" err="1"/>
              <a:t>kap</a:t>
            </a:r>
            <a:r>
              <a:rPr lang="tr-TR" dirty="0"/>
              <a:t>anıp açılması</a:t>
            </a:r>
            <a:r>
              <a:rPr lang="en-US" dirty="0"/>
              <a:t>, </a:t>
            </a:r>
            <a:r>
              <a:rPr lang="en-US" dirty="0" err="1"/>
              <a:t>reseptör</a:t>
            </a:r>
            <a:r>
              <a:rPr lang="en-US" dirty="0"/>
              <a:t> </a:t>
            </a:r>
            <a:r>
              <a:rPr lang="en-US" dirty="0" err="1"/>
              <a:t>zarı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iyon</a:t>
            </a:r>
            <a:r>
              <a:rPr lang="en-US" dirty="0"/>
              <a:t> </a:t>
            </a:r>
            <a:r>
              <a:rPr lang="en-US" dirty="0" err="1"/>
              <a:t>akışlarında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değişikliğe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da, </a:t>
            </a:r>
            <a:r>
              <a:rPr lang="en-US" dirty="0" err="1"/>
              <a:t>oradaki</a:t>
            </a:r>
            <a:r>
              <a:rPr lang="en-US" dirty="0"/>
              <a:t> </a:t>
            </a:r>
            <a:r>
              <a:rPr lang="en-US" dirty="0" err="1"/>
              <a:t>zar</a:t>
            </a:r>
            <a:r>
              <a:rPr lang="en-US" dirty="0"/>
              <a:t> </a:t>
            </a:r>
            <a:r>
              <a:rPr lang="en-US" dirty="0" err="1"/>
              <a:t>potansiyelinde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değişiklik</a:t>
            </a:r>
            <a:r>
              <a:rPr lang="en-US" dirty="0"/>
              <a:t> </a:t>
            </a:r>
            <a:r>
              <a:rPr lang="en-US" dirty="0" err="1"/>
              <a:t>üretir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Potansiyeldeki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değişiklik</a:t>
            </a:r>
            <a:r>
              <a:rPr lang="en-US" dirty="0"/>
              <a:t>, </a:t>
            </a:r>
            <a:r>
              <a:rPr lang="en-US" b="1" dirty="0" err="1"/>
              <a:t>jeneratör</a:t>
            </a:r>
            <a:r>
              <a:rPr lang="en-US" b="1" dirty="0"/>
              <a:t> </a:t>
            </a:r>
            <a:r>
              <a:rPr lang="en-US" b="1" dirty="0" err="1"/>
              <a:t>potansiyeli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kademeli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potansiyeldir</a:t>
            </a:r>
            <a:r>
              <a:rPr lang="en-US" dirty="0"/>
              <a:t>.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93" y="3835112"/>
            <a:ext cx="8851755" cy="27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3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314EE5-516B-4CC4-8120-7911E3D2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Reseptörler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A0950D-F8BA-4F9C-B264-177BC3EA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534824"/>
            <a:ext cx="5734627" cy="51840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100" dirty="0"/>
          </a:p>
          <a:p>
            <a:r>
              <a:rPr lang="en-US" sz="3100" dirty="0" err="1"/>
              <a:t>Birçok</a:t>
            </a:r>
            <a:r>
              <a:rPr lang="en-US" sz="3100" dirty="0"/>
              <a:t> </a:t>
            </a:r>
            <a:r>
              <a:rPr lang="en-US" sz="3100" dirty="0" err="1"/>
              <a:t>duyu</a:t>
            </a:r>
            <a:r>
              <a:rPr lang="en-US" sz="3100" dirty="0"/>
              <a:t> </a:t>
            </a:r>
            <a:r>
              <a:rPr lang="en-US" sz="3100" dirty="0" err="1"/>
              <a:t>reseptörü</a:t>
            </a:r>
            <a:r>
              <a:rPr lang="en-US" sz="3100" dirty="0"/>
              <a:t> </a:t>
            </a:r>
            <a:r>
              <a:rPr lang="en-US" sz="3100" dirty="0" err="1"/>
              <a:t>türü</a:t>
            </a:r>
            <a:r>
              <a:rPr lang="en-US" sz="3100" dirty="0"/>
              <a:t> </a:t>
            </a:r>
            <a:r>
              <a:rPr lang="en-US" sz="3100" dirty="0" err="1"/>
              <a:t>vardır</a:t>
            </a:r>
            <a:r>
              <a:rPr lang="en-US" sz="3100" dirty="0"/>
              <a:t>.</a:t>
            </a:r>
            <a:endParaRPr lang="tr-TR" sz="3100" dirty="0"/>
          </a:p>
          <a:p>
            <a:r>
              <a:rPr lang="en-US" sz="3100" dirty="0"/>
              <a:t>Her </a:t>
            </a:r>
            <a:r>
              <a:rPr lang="en-US" sz="3100" dirty="0" err="1"/>
              <a:t>tür</a:t>
            </a:r>
            <a:r>
              <a:rPr lang="en-US" sz="3100" dirty="0"/>
              <a:t>, </a:t>
            </a:r>
            <a:r>
              <a:rPr lang="en-US" sz="3100" dirty="0" err="1"/>
              <a:t>bir</a:t>
            </a:r>
            <a:r>
              <a:rPr lang="en-US" sz="3100" dirty="0"/>
              <a:t> </a:t>
            </a:r>
            <a:r>
              <a:rPr lang="en-US" sz="3100" dirty="0" err="1"/>
              <a:t>enerji</a:t>
            </a:r>
            <a:r>
              <a:rPr lang="en-US" sz="3100" dirty="0"/>
              <a:t> </a:t>
            </a:r>
            <a:r>
              <a:rPr lang="en-US" sz="3100" dirty="0" err="1"/>
              <a:t>biçimine</a:t>
            </a:r>
            <a:r>
              <a:rPr lang="en-US" sz="3100" dirty="0"/>
              <a:t> </a:t>
            </a:r>
            <a:r>
              <a:rPr lang="en-US" sz="3100" dirty="0" err="1"/>
              <a:t>diğerlerinden</a:t>
            </a:r>
            <a:r>
              <a:rPr lang="en-US" sz="3100" dirty="0"/>
              <a:t> </a:t>
            </a:r>
            <a:r>
              <a:rPr lang="en-US" sz="3100" dirty="0" err="1"/>
              <a:t>çok</a:t>
            </a:r>
            <a:r>
              <a:rPr lang="en-US" sz="3100" dirty="0"/>
              <a:t> </a:t>
            </a:r>
            <a:r>
              <a:rPr lang="en-US" sz="3100" dirty="0" err="1"/>
              <a:t>daha</a:t>
            </a:r>
            <a:r>
              <a:rPr lang="en-US" sz="3100" dirty="0"/>
              <a:t> </a:t>
            </a:r>
            <a:r>
              <a:rPr lang="en-US" sz="3100" dirty="0" err="1"/>
              <a:t>kolay</a:t>
            </a:r>
            <a:r>
              <a:rPr lang="en-US" sz="3100" dirty="0"/>
              <a:t> </a:t>
            </a:r>
            <a:r>
              <a:rPr lang="en-US" sz="3100" dirty="0" err="1"/>
              <a:t>yanıt</a:t>
            </a:r>
            <a:r>
              <a:rPr lang="en-US" sz="3100" dirty="0"/>
              <a:t> </a:t>
            </a:r>
            <a:r>
              <a:rPr lang="en-US" sz="3100" dirty="0" err="1"/>
              <a:t>verir</a:t>
            </a:r>
            <a:r>
              <a:rPr lang="en-US" sz="3100" dirty="0"/>
              <a:t>.</a:t>
            </a:r>
            <a:endParaRPr lang="tr-TR" sz="3100" dirty="0"/>
          </a:p>
          <a:p>
            <a:r>
              <a:rPr lang="en-US" sz="3100" dirty="0" err="1"/>
              <a:t>Bir</a:t>
            </a:r>
            <a:r>
              <a:rPr lang="en-US" sz="3100" dirty="0"/>
              <a:t> </a:t>
            </a:r>
            <a:r>
              <a:rPr lang="en-US" sz="3100" dirty="0" err="1"/>
              <a:t>reseptörün</a:t>
            </a:r>
            <a:r>
              <a:rPr lang="en-US" sz="3100" dirty="0"/>
              <a:t> normal </a:t>
            </a:r>
            <a:r>
              <a:rPr lang="en-US" sz="3100" dirty="0" err="1"/>
              <a:t>işleyişinde</a:t>
            </a:r>
            <a:r>
              <a:rPr lang="en-US" sz="3100" dirty="0"/>
              <a:t> </a:t>
            </a:r>
            <a:r>
              <a:rPr lang="en-US" sz="3100" dirty="0" err="1"/>
              <a:t>yanıt</a:t>
            </a:r>
            <a:r>
              <a:rPr lang="en-US" sz="3100" dirty="0"/>
              <a:t> </a:t>
            </a:r>
            <a:r>
              <a:rPr lang="en-US" sz="3100" dirty="0" err="1"/>
              <a:t>verdiği</a:t>
            </a:r>
            <a:r>
              <a:rPr lang="en-US" sz="3100" dirty="0"/>
              <a:t> </a:t>
            </a:r>
            <a:r>
              <a:rPr lang="en-US" sz="3100" dirty="0" err="1"/>
              <a:t>enerji</a:t>
            </a:r>
            <a:r>
              <a:rPr lang="en-US" sz="3100" dirty="0"/>
              <a:t> </a:t>
            </a:r>
            <a:r>
              <a:rPr lang="en-US" sz="3100" dirty="0" err="1"/>
              <a:t>türü</a:t>
            </a:r>
            <a:r>
              <a:rPr lang="en-US" sz="3100" dirty="0"/>
              <a:t>, </a:t>
            </a:r>
            <a:r>
              <a:rPr lang="en-US" sz="3100" dirty="0" err="1"/>
              <a:t>yeterli</a:t>
            </a:r>
            <a:r>
              <a:rPr lang="en-US" sz="3100" dirty="0"/>
              <a:t> </a:t>
            </a:r>
            <a:r>
              <a:rPr lang="en-US" sz="3100" dirty="0" err="1"/>
              <a:t>uyaran</a:t>
            </a:r>
            <a:r>
              <a:rPr lang="en-US" sz="3100" dirty="0"/>
              <a:t> </a:t>
            </a:r>
            <a:r>
              <a:rPr lang="en-US" sz="3100" dirty="0" err="1"/>
              <a:t>olarak</a:t>
            </a:r>
            <a:r>
              <a:rPr lang="en-US" sz="3100" dirty="0"/>
              <a:t> </a:t>
            </a:r>
            <a:r>
              <a:rPr lang="en-US" sz="3100" dirty="0" err="1"/>
              <a:t>bilinir</a:t>
            </a:r>
            <a:r>
              <a:rPr lang="en-US" sz="3100" dirty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016" y="1534824"/>
            <a:ext cx="5347855" cy="4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1458</Words>
  <Application>Microsoft Office PowerPoint</Application>
  <PresentationFormat>Geniş ekran</PresentationFormat>
  <Paragraphs>141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Wingdings</vt:lpstr>
      <vt:lpstr>Office Teması</vt:lpstr>
      <vt:lpstr>Sinir Sistemi 4</vt:lpstr>
      <vt:lpstr>Omurilik</vt:lpstr>
      <vt:lpstr>Omuriliğin Fonksiyonları</vt:lpstr>
      <vt:lpstr>Omurilik</vt:lpstr>
      <vt:lpstr>PERİFERİK SİNİR SİSTEMİ (PSS) </vt:lpstr>
      <vt:lpstr>PowerPoint Sunusu</vt:lpstr>
      <vt:lpstr>Duyu Reseptörleri </vt:lpstr>
      <vt:lpstr>Jeneratör Potansiyeli</vt:lpstr>
      <vt:lpstr>Reseptörler</vt:lpstr>
      <vt:lpstr>İşleve Göre Sınıflandırma (Uyaran)</vt:lpstr>
      <vt:lpstr>Konumlarına Göre Sınıflandırma</vt:lpstr>
      <vt:lpstr>Duyudan Algıya</vt:lpstr>
      <vt:lpstr>Duyudan Algıya</vt:lpstr>
      <vt:lpstr>Somatosensorik Sistemin Organizasyonu</vt:lpstr>
      <vt:lpstr>Periferik Sinir Sistemi</vt:lpstr>
      <vt:lpstr>Periferik Sinir Sistemi</vt:lpstr>
      <vt:lpstr>Periferik Sinir Sistemi</vt:lpstr>
      <vt:lpstr>SPİNAL SİNİRLER</vt:lpstr>
      <vt:lpstr>Periferik Sinir Sistemi</vt:lpstr>
      <vt:lpstr>SOMATİK SİNİR SİSTEMİ</vt:lpstr>
      <vt:lpstr>SOMATİK SİNİR SİSTEMİ</vt:lpstr>
      <vt:lpstr>SOMATİK VE OTONOMİK BÖLÜMLER ARASINDAKİ FARKLAR</vt:lpstr>
      <vt:lpstr>Otonom Sinir Sistemi</vt:lpstr>
      <vt:lpstr>Otonom Sinir Sistemi</vt:lpstr>
      <vt:lpstr>Otonom Sinir Sistemi</vt:lpstr>
      <vt:lpstr>Otonom Sinir Sistemi</vt:lpstr>
      <vt:lpstr>Otonom Sinir Sistemi</vt:lpstr>
      <vt:lpstr>Otonom Sinir Sistemi</vt:lpstr>
      <vt:lpstr>Otonom Sinir Sistemi</vt:lpstr>
      <vt:lpstr>Sorularınız?   esafak@ankara.edu.tr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AVIAN URINARY SYSTEM</dc:title>
  <dc:creator>yasem</dc:creator>
  <cp:lastModifiedBy>Fizyoloji Dershane</cp:lastModifiedBy>
  <cp:revision>197</cp:revision>
  <dcterms:created xsi:type="dcterms:W3CDTF">2017-11-02T07:31:45Z</dcterms:created>
  <dcterms:modified xsi:type="dcterms:W3CDTF">2026-03-24T11:21:26Z</dcterms:modified>
</cp:coreProperties>
</file>