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4"/>
  </p:notesMasterIdLst>
  <p:sldIdLst>
    <p:sldId id="1084" r:id="rId4"/>
    <p:sldId id="1085" r:id="rId5"/>
    <p:sldId id="1086" r:id="rId6"/>
    <p:sldId id="1087" r:id="rId7"/>
    <p:sldId id="1088" r:id="rId8"/>
    <p:sldId id="1089" r:id="rId9"/>
    <p:sldId id="1090" r:id="rId10"/>
    <p:sldId id="1091" r:id="rId11"/>
    <p:sldId id="1092" r:id="rId12"/>
    <p:sldId id="10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FDE8F-552F-4AB6-9256-4AAD961C7E7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F83BA263-EC5D-44AD-A8BD-B45632045A02}">
      <dgm:prSet phldrT="[Metin]" custT="1"/>
      <dgm:spPr/>
      <dgm:t>
        <a:bodyPr/>
        <a:lstStyle/>
        <a:p>
          <a:r>
            <a:rPr lang="tr-TR" sz="2000" dirty="0"/>
            <a:t>Medeni Kanuna Göre Ayni Haklar:</a:t>
          </a:r>
        </a:p>
      </dgm:t>
    </dgm:pt>
    <dgm:pt modelId="{00E396E8-93CC-4FEA-88BF-A3667637F225}" type="parTrans" cxnId="{087A8A83-0468-4E84-9B30-7DF377C3FE7C}">
      <dgm:prSet/>
      <dgm:spPr/>
      <dgm:t>
        <a:bodyPr/>
        <a:lstStyle/>
        <a:p>
          <a:endParaRPr lang="tr-TR"/>
        </a:p>
      </dgm:t>
    </dgm:pt>
    <dgm:pt modelId="{1245B484-8DE3-4ABF-8A03-6849B6B567E0}" type="sibTrans" cxnId="{087A8A83-0468-4E84-9B30-7DF377C3FE7C}">
      <dgm:prSet/>
      <dgm:spPr/>
      <dgm:t>
        <a:bodyPr/>
        <a:lstStyle/>
        <a:p>
          <a:endParaRPr lang="tr-TR"/>
        </a:p>
      </dgm:t>
    </dgm:pt>
    <dgm:pt modelId="{6DFB0762-751C-4C07-AB54-8AA073356D14}">
      <dgm:prSet phldrT="[Metin]"/>
      <dgm:spPr/>
      <dgm:t>
        <a:bodyPr/>
        <a:lstStyle/>
        <a:p>
          <a:r>
            <a:rPr lang="tr-TR" dirty="0"/>
            <a:t>Mülkiyet Hakkı	</a:t>
          </a:r>
        </a:p>
      </dgm:t>
    </dgm:pt>
    <dgm:pt modelId="{4DDD58A1-1471-4DAE-BDBF-23B43E8C69BA}" type="parTrans" cxnId="{138B2E8B-53E7-4357-A3E3-9D1FB3E9C6AA}">
      <dgm:prSet/>
      <dgm:spPr/>
      <dgm:t>
        <a:bodyPr/>
        <a:lstStyle/>
        <a:p>
          <a:endParaRPr lang="tr-TR"/>
        </a:p>
      </dgm:t>
    </dgm:pt>
    <dgm:pt modelId="{869DF269-5DE7-415F-B6E9-E3794EB1B6D4}" type="sibTrans" cxnId="{138B2E8B-53E7-4357-A3E3-9D1FB3E9C6AA}">
      <dgm:prSet/>
      <dgm:spPr/>
      <dgm:t>
        <a:bodyPr/>
        <a:lstStyle/>
        <a:p>
          <a:endParaRPr lang="tr-TR"/>
        </a:p>
      </dgm:t>
    </dgm:pt>
    <dgm:pt modelId="{1968F413-57D6-4400-ABAD-D75737E36026}">
      <dgm:prSet phldrT="[Metin]"/>
      <dgm:spPr/>
      <dgm:t>
        <a:bodyPr/>
        <a:lstStyle/>
        <a:p>
          <a:r>
            <a:rPr lang="tr-TR" dirty="0"/>
            <a:t>Mülkiyetin Gayri Ayni Hakları</a:t>
          </a:r>
        </a:p>
      </dgm:t>
    </dgm:pt>
    <dgm:pt modelId="{91F4DBCF-ED69-4B99-9AC3-38A32BBFC180}" type="parTrans" cxnId="{A13C68DC-8A86-4D35-9498-DAE6CE4A225A}">
      <dgm:prSet/>
      <dgm:spPr/>
      <dgm:t>
        <a:bodyPr/>
        <a:lstStyle/>
        <a:p>
          <a:endParaRPr lang="tr-TR"/>
        </a:p>
      </dgm:t>
    </dgm:pt>
    <dgm:pt modelId="{E76408FC-9091-4186-9C12-CE3474F8D525}" type="sibTrans" cxnId="{A13C68DC-8A86-4D35-9498-DAE6CE4A225A}">
      <dgm:prSet/>
      <dgm:spPr/>
      <dgm:t>
        <a:bodyPr/>
        <a:lstStyle/>
        <a:p>
          <a:endParaRPr lang="tr-TR"/>
        </a:p>
      </dgm:t>
    </dgm:pt>
    <dgm:pt modelId="{460B1315-DCC0-4F82-90F4-D9F0302E1558}">
      <dgm:prSet phldrT="[Metin]"/>
      <dgm:spPr/>
      <dgm:t>
        <a:bodyPr/>
        <a:lstStyle/>
        <a:p>
          <a:r>
            <a:rPr lang="tr-TR" dirty="0"/>
            <a:t>Zilyetlik ve Tapu Sicili</a:t>
          </a:r>
        </a:p>
      </dgm:t>
    </dgm:pt>
    <dgm:pt modelId="{B0F6BF07-3389-4069-B008-E295578AF2BB}" type="parTrans" cxnId="{2B6B0640-AD85-4ABD-81A7-1223E3A04C60}">
      <dgm:prSet/>
      <dgm:spPr/>
      <dgm:t>
        <a:bodyPr/>
        <a:lstStyle/>
        <a:p>
          <a:endParaRPr lang="tr-TR"/>
        </a:p>
      </dgm:t>
    </dgm:pt>
    <dgm:pt modelId="{A06C961A-3369-4933-B689-0EE1D7A5F6CE}" type="sibTrans" cxnId="{2B6B0640-AD85-4ABD-81A7-1223E3A04C60}">
      <dgm:prSet/>
      <dgm:spPr/>
      <dgm:t>
        <a:bodyPr/>
        <a:lstStyle/>
        <a:p>
          <a:endParaRPr lang="tr-TR"/>
        </a:p>
      </dgm:t>
    </dgm:pt>
    <dgm:pt modelId="{4D9837B9-9CE4-43FC-A350-C5BA16E459F3}" type="pres">
      <dgm:prSet presAssocID="{82EFDE8F-552F-4AB6-9256-4AAD961C7E73}" presName="linearFlow" presStyleCnt="0">
        <dgm:presLayoutVars>
          <dgm:dir/>
          <dgm:animLvl val="lvl"/>
          <dgm:resizeHandles val="exact"/>
        </dgm:presLayoutVars>
      </dgm:prSet>
      <dgm:spPr/>
      <dgm:t>
        <a:bodyPr/>
        <a:lstStyle/>
        <a:p>
          <a:endParaRPr lang="tr-TR"/>
        </a:p>
      </dgm:t>
    </dgm:pt>
    <dgm:pt modelId="{4021E60D-4DCB-4C1E-B5E3-472955F963E3}" type="pres">
      <dgm:prSet presAssocID="{F83BA263-EC5D-44AD-A8BD-B45632045A02}" presName="composite" presStyleCnt="0"/>
      <dgm:spPr/>
    </dgm:pt>
    <dgm:pt modelId="{343D8EF7-1F6B-4AEA-B274-F52A72B55E40}" type="pres">
      <dgm:prSet presAssocID="{F83BA263-EC5D-44AD-A8BD-B45632045A02}" presName="parentText" presStyleLbl="alignNode1" presStyleIdx="0" presStyleCnt="1" custScaleX="111405" custLinFactNeighborX="2058" custLinFactNeighborY="94">
        <dgm:presLayoutVars>
          <dgm:chMax val="1"/>
          <dgm:bulletEnabled val="1"/>
        </dgm:presLayoutVars>
      </dgm:prSet>
      <dgm:spPr/>
      <dgm:t>
        <a:bodyPr/>
        <a:lstStyle/>
        <a:p>
          <a:endParaRPr lang="tr-TR"/>
        </a:p>
      </dgm:t>
    </dgm:pt>
    <dgm:pt modelId="{0B9FD4AC-1D3D-4F41-8883-1389629D8D8C}" type="pres">
      <dgm:prSet presAssocID="{F83BA263-EC5D-44AD-A8BD-B45632045A02}" presName="descendantText" presStyleLbl="alignAcc1" presStyleIdx="0" presStyleCnt="1" custScaleX="54774" custScaleY="113500" custLinFactNeighborX="-10755" custLinFactNeighborY="5095">
        <dgm:presLayoutVars>
          <dgm:bulletEnabled val="1"/>
        </dgm:presLayoutVars>
      </dgm:prSet>
      <dgm:spPr/>
      <dgm:t>
        <a:bodyPr/>
        <a:lstStyle/>
        <a:p>
          <a:endParaRPr lang="tr-TR"/>
        </a:p>
      </dgm:t>
    </dgm:pt>
  </dgm:ptLst>
  <dgm:cxnLst>
    <dgm:cxn modelId="{2B6B0640-AD85-4ABD-81A7-1223E3A04C60}" srcId="{F83BA263-EC5D-44AD-A8BD-B45632045A02}" destId="{460B1315-DCC0-4F82-90F4-D9F0302E1558}" srcOrd="2" destOrd="0" parTransId="{B0F6BF07-3389-4069-B008-E295578AF2BB}" sibTransId="{A06C961A-3369-4933-B689-0EE1D7A5F6CE}"/>
    <dgm:cxn modelId="{A6788594-7DDB-403C-964B-64230289B4E6}" type="presOf" srcId="{1968F413-57D6-4400-ABAD-D75737E36026}" destId="{0B9FD4AC-1D3D-4F41-8883-1389629D8D8C}" srcOrd="0" destOrd="1" presId="urn:microsoft.com/office/officeart/2005/8/layout/chevron2"/>
    <dgm:cxn modelId="{F52EEFC5-CCF7-48E0-B1CC-FB32F7EC72FC}" type="presOf" srcId="{460B1315-DCC0-4F82-90F4-D9F0302E1558}" destId="{0B9FD4AC-1D3D-4F41-8883-1389629D8D8C}" srcOrd="0" destOrd="2" presId="urn:microsoft.com/office/officeart/2005/8/layout/chevron2"/>
    <dgm:cxn modelId="{A7E9E08C-A6A3-443C-90B8-932D0884C361}" type="presOf" srcId="{6DFB0762-751C-4C07-AB54-8AA073356D14}" destId="{0B9FD4AC-1D3D-4F41-8883-1389629D8D8C}" srcOrd="0" destOrd="0" presId="urn:microsoft.com/office/officeart/2005/8/layout/chevron2"/>
    <dgm:cxn modelId="{5B31B687-EFDF-460D-840B-4058BDC73E8D}" type="presOf" srcId="{F83BA263-EC5D-44AD-A8BD-B45632045A02}" destId="{343D8EF7-1F6B-4AEA-B274-F52A72B55E40}" srcOrd="0" destOrd="0" presId="urn:microsoft.com/office/officeart/2005/8/layout/chevron2"/>
    <dgm:cxn modelId="{48988EB2-4902-440A-9808-A631ABD5B031}" type="presOf" srcId="{82EFDE8F-552F-4AB6-9256-4AAD961C7E73}" destId="{4D9837B9-9CE4-43FC-A350-C5BA16E459F3}" srcOrd="0" destOrd="0" presId="urn:microsoft.com/office/officeart/2005/8/layout/chevron2"/>
    <dgm:cxn modelId="{A13C68DC-8A86-4D35-9498-DAE6CE4A225A}" srcId="{F83BA263-EC5D-44AD-A8BD-B45632045A02}" destId="{1968F413-57D6-4400-ABAD-D75737E36026}" srcOrd="1" destOrd="0" parTransId="{91F4DBCF-ED69-4B99-9AC3-38A32BBFC180}" sibTransId="{E76408FC-9091-4186-9C12-CE3474F8D525}"/>
    <dgm:cxn modelId="{087A8A83-0468-4E84-9B30-7DF377C3FE7C}" srcId="{82EFDE8F-552F-4AB6-9256-4AAD961C7E73}" destId="{F83BA263-EC5D-44AD-A8BD-B45632045A02}" srcOrd="0" destOrd="0" parTransId="{00E396E8-93CC-4FEA-88BF-A3667637F225}" sibTransId="{1245B484-8DE3-4ABF-8A03-6849B6B567E0}"/>
    <dgm:cxn modelId="{138B2E8B-53E7-4357-A3E3-9D1FB3E9C6AA}" srcId="{F83BA263-EC5D-44AD-A8BD-B45632045A02}" destId="{6DFB0762-751C-4C07-AB54-8AA073356D14}" srcOrd="0" destOrd="0" parTransId="{4DDD58A1-1471-4DAE-BDBF-23B43E8C69BA}" sibTransId="{869DF269-5DE7-415F-B6E9-E3794EB1B6D4}"/>
    <dgm:cxn modelId="{5B7D6E11-DC1F-4136-814A-AF79FCB1C49E}" type="presParOf" srcId="{4D9837B9-9CE4-43FC-A350-C5BA16E459F3}" destId="{4021E60D-4DCB-4C1E-B5E3-472955F963E3}" srcOrd="0" destOrd="0" presId="urn:microsoft.com/office/officeart/2005/8/layout/chevron2"/>
    <dgm:cxn modelId="{370DD53E-9B28-436A-BFDE-6FA4AB05B747}" type="presParOf" srcId="{4021E60D-4DCB-4C1E-B5E3-472955F963E3}" destId="{343D8EF7-1F6B-4AEA-B274-F52A72B55E40}" srcOrd="0" destOrd="0" presId="urn:microsoft.com/office/officeart/2005/8/layout/chevron2"/>
    <dgm:cxn modelId="{3A8DAD69-37DA-4D65-9391-1EC90F1F0856}" type="presParOf" srcId="{4021E60D-4DCB-4C1E-B5E3-472955F963E3}" destId="{0B9FD4AC-1D3D-4F41-8883-1389629D8D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F7D39-2C83-4A00-99E4-689AF2577D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4F548C5-66AE-4E22-A0EE-B8F6AED21E66}">
      <dgm:prSet phldrT="[Metin]"/>
      <dgm:spPr/>
      <dgm:t>
        <a:bodyPr/>
        <a:lstStyle/>
        <a:p>
          <a:r>
            <a:rPr lang="tr-TR" dirty="0"/>
            <a:t>Özel Hukuk	</a:t>
          </a:r>
        </a:p>
      </dgm:t>
    </dgm:pt>
    <dgm:pt modelId="{AE5CEBFD-9689-4B9E-9FE1-C95FE358D7F5}" type="parTrans" cxnId="{4BED1691-E141-43B0-8461-EB43E4A7AE30}">
      <dgm:prSet/>
      <dgm:spPr/>
      <dgm:t>
        <a:bodyPr/>
        <a:lstStyle/>
        <a:p>
          <a:endParaRPr lang="tr-TR"/>
        </a:p>
      </dgm:t>
    </dgm:pt>
    <dgm:pt modelId="{071DF018-FAE9-46D5-A997-7616E8055109}" type="sibTrans" cxnId="{4BED1691-E141-43B0-8461-EB43E4A7AE30}">
      <dgm:prSet/>
      <dgm:spPr/>
      <dgm:t>
        <a:bodyPr/>
        <a:lstStyle/>
        <a:p>
          <a:endParaRPr lang="tr-TR"/>
        </a:p>
      </dgm:t>
    </dgm:pt>
    <dgm:pt modelId="{0F61ED4A-B8F4-48AB-AC09-75374F866F6F}">
      <dgm:prSet phldrT="[Metin]"/>
      <dgm:spPr/>
      <dgm:t>
        <a:bodyPr/>
        <a:lstStyle/>
        <a:p>
          <a:r>
            <a:rPr lang="tr-TR" dirty="0"/>
            <a:t>Medeni Hukuk</a:t>
          </a:r>
        </a:p>
      </dgm:t>
    </dgm:pt>
    <dgm:pt modelId="{BB59C7D2-D5B8-4544-BF81-1ED08AC5D93F}" type="parTrans" cxnId="{B1C3AAC0-2ACE-4222-904D-367F3FE3541F}">
      <dgm:prSet/>
      <dgm:spPr/>
      <dgm:t>
        <a:bodyPr/>
        <a:lstStyle/>
        <a:p>
          <a:endParaRPr lang="tr-TR"/>
        </a:p>
      </dgm:t>
    </dgm:pt>
    <dgm:pt modelId="{50F99231-7AE5-4B21-99A1-5573CDDF9DCE}" type="sibTrans" cxnId="{B1C3AAC0-2ACE-4222-904D-367F3FE3541F}">
      <dgm:prSet/>
      <dgm:spPr/>
      <dgm:t>
        <a:bodyPr/>
        <a:lstStyle/>
        <a:p>
          <a:endParaRPr lang="tr-TR"/>
        </a:p>
      </dgm:t>
    </dgm:pt>
    <dgm:pt modelId="{9373673D-6A01-478A-A65A-05B257BA26DA}">
      <dgm:prSet phldrT="[Metin]"/>
      <dgm:spPr/>
      <dgm:t>
        <a:bodyPr/>
        <a:lstStyle/>
        <a:p>
          <a:r>
            <a:rPr lang="tr-TR" dirty="0"/>
            <a:t>Kamu Hukuku</a:t>
          </a:r>
        </a:p>
      </dgm:t>
    </dgm:pt>
    <dgm:pt modelId="{A4A14FFE-0D67-478E-9771-18B8D60D1F34}" type="parTrans" cxnId="{761D9C31-33E6-4680-BE89-5562A61952EC}">
      <dgm:prSet/>
      <dgm:spPr/>
      <dgm:t>
        <a:bodyPr/>
        <a:lstStyle/>
        <a:p>
          <a:endParaRPr lang="tr-TR"/>
        </a:p>
      </dgm:t>
    </dgm:pt>
    <dgm:pt modelId="{EC284C9F-EE21-4BFF-9D24-19FFE85FA76B}" type="sibTrans" cxnId="{761D9C31-33E6-4680-BE89-5562A61952EC}">
      <dgm:prSet/>
      <dgm:spPr/>
      <dgm:t>
        <a:bodyPr/>
        <a:lstStyle/>
        <a:p>
          <a:endParaRPr lang="tr-TR"/>
        </a:p>
      </dgm:t>
    </dgm:pt>
    <dgm:pt modelId="{4EAD4A4C-0414-4AEC-B6F8-613AFFF15A80}">
      <dgm:prSet phldrT="[Metin]"/>
      <dgm:spPr/>
      <dgm:t>
        <a:bodyPr/>
        <a:lstStyle/>
        <a:p>
          <a:r>
            <a:rPr lang="tr-TR" dirty="0"/>
            <a:t>İmar Hukuku (düzenleme ortaklık payı kesintisi ve özellikle plan değişikliği), </a:t>
          </a:r>
        </a:p>
      </dgm:t>
    </dgm:pt>
    <dgm:pt modelId="{E0991B97-26A4-4B7B-8268-346BD2D0F192}" type="parTrans" cxnId="{A1838E73-2CC3-421A-9FC1-38DDFAFD44FC}">
      <dgm:prSet/>
      <dgm:spPr/>
      <dgm:t>
        <a:bodyPr/>
        <a:lstStyle/>
        <a:p>
          <a:endParaRPr lang="tr-TR"/>
        </a:p>
      </dgm:t>
    </dgm:pt>
    <dgm:pt modelId="{DDFC76CE-5FC2-4C12-8BA3-B5723D65BCBA}" type="sibTrans" cxnId="{A1838E73-2CC3-421A-9FC1-38DDFAFD44FC}">
      <dgm:prSet/>
      <dgm:spPr/>
      <dgm:t>
        <a:bodyPr/>
        <a:lstStyle/>
        <a:p>
          <a:endParaRPr lang="tr-TR"/>
        </a:p>
      </dgm:t>
    </dgm:pt>
    <dgm:pt modelId="{1618063A-C8F0-401A-8A61-44682688EBF1}">
      <dgm:prSet phldrT="[Metin]"/>
      <dgm:spPr/>
      <dgm:t>
        <a:bodyPr/>
        <a:lstStyle/>
        <a:p>
          <a:r>
            <a:rPr lang="tr-TR" dirty="0"/>
            <a:t>Kıyı Kanunu (kıyı-kenar çizgisi ve kıyıda kalan özel mülkiyete konu taşınmazların tapularının bedelsiz terkini)</a:t>
          </a:r>
        </a:p>
      </dgm:t>
    </dgm:pt>
    <dgm:pt modelId="{FD0A077C-3237-44DB-93D4-BA1893D723C8}" type="parTrans" cxnId="{A5710C24-34D3-4BD1-9615-9D7A8F6D293F}">
      <dgm:prSet/>
      <dgm:spPr/>
      <dgm:t>
        <a:bodyPr/>
        <a:lstStyle/>
        <a:p>
          <a:endParaRPr lang="tr-TR"/>
        </a:p>
      </dgm:t>
    </dgm:pt>
    <dgm:pt modelId="{6FC0DB10-08D6-4959-80A1-CE6FD98F337C}" type="sibTrans" cxnId="{A5710C24-34D3-4BD1-9615-9D7A8F6D293F}">
      <dgm:prSet/>
      <dgm:spPr/>
      <dgm:t>
        <a:bodyPr/>
        <a:lstStyle/>
        <a:p>
          <a:endParaRPr lang="tr-TR"/>
        </a:p>
      </dgm:t>
    </dgm:pt>
    <dgm:pt modelId="{F02B668E-AEF0-4493-9301-5593C1150F4E}">
      <dgm:prSet phldrT="[Metin]"/>
      <dgm:spPr/>
      <dgm:t>
        <a:bodyPr/>
        <a:lstStyle/>
        <a:p>
          <a:r>
            <a:rPr lang="tr-TR" dirty="0"/>
            <a:t>İdare Hukuku (kamulaştırma ve kamulaştırmasız el koyma), </a:t>
          </a:r>
        </a:p>
      </dgm:t>
    </dgm:pt>
    <dgm:pt modelId="{9A298CB7-C297-4865-9BB7-4A080400293A}" type="parTrans" cxnId="{E596E8B1-656B-4EF9-AE6F-C0F44B842DC3}">
      <dgm:prSet/>
      <dgm:spPr/>
      <dgm:t>
        <a:bodyPr/>
        <a:lstStyle/>
        <a:p>
          <a:endParaRPr lang="tr-TR"/>
        </a:p>
      </dgm:t>
    </dgm:pt>
    <dgm:pt modelId="{25C7491E-025A-46DE-8D52-C96FA19E4C05}" type="sibTrans" cxnId="{E596E8B1-656B-4EF9-AE6F-C0F44B842DC3}">
      <dgm:prSet/>
      <dgm:spPr/>
      <dgm:t>
        <a:bodyPr/>
        <a:lstStyle/>
        <a:p>
          <a:endParaRPr lang="tr-TR"/>
        </a:p>
      </dgm:t>
    </dgm:pt>
    <dgm:pt modelId="{4564DC89-A417-4099-8CBA-F07E526E61E2}">
      <dgm:prSet phldrT="[Metin]"/>
      <dgm:spPr/>
      <dgm:t>
        <a:bodyPr/>
        <a:lstStyle/>
        <a:p>
          <a:r>
            <a:rPr lang="tr-TR" dirty="0"/>
            <a:t>Eski Eserler ve Koruma Alanları Hukuku </a:t>
          </a:r>
        </a:p>
      </dgm:t>
    </dgm:pt>
    <dgm:pt modelId="{EF9728A0-D6BF-4CF4-83D5-65AD6233EB7E}" type="parTrans" cxnId="{15BCE192-43F7-462C-99FA-4B816FFB35CC}">
      <dgm:prSet/>
      <dgm:spPr/>
      <dgm:t>
        <a:bodyPr/>
        <a:lstStyle/>
        <a:p>
          <a:endParaRPr lang="tr-TR"/>
        </a:p>
      </dgm:t>
    </dgm:pt>
    <dgm:pt modelId="{5E00BD5C-D1EE-4765-B806-DD042A7A10E8}" type="sibTrans" cxnId="{15BCE192-43F7-462C-99FA-4B816FFB35CC}">
      <dgm:prSet/>
      <dgm:spPr/>
      <dgm:t>
        <a:bodyPr/>
        <a:lstStyle/>
        <a:p>
          <a:endParaRPr lang="tr-TR"/>
        </a:p>
      </dgm:t>
    </dgm:pt>
    <dgm:pt modelId="{AB5C3C6C-BB8B-4960-9B88-6B9EFDB45B78}">
      <dgm:prSet phldrT="[Metin]"/>
      <dgm:spPr/>
      <dgm:t>
        <a:bodyPr/>
        <a:lstStyle/>
        <a:p>
          <a:r>
            <a:rPr lang="tr-TR" dirty="0"/>
            <a:t>Çevre Hukuku</a:t>
          </a:r>
        </a:p>
      </dgm:t>
    </dgm:pt>
    <dgm:pt modelId="{6E351D07-3A68-464C-8B8C-E44619AF59DB}" type="parTrans" cxnId="{6C30A592-8689-4024-8F41-37E67D0AC1D9}">
      <dgm:prSet/>
      <dgm:spPr/>
      <dgm:t>
        <a:bodyPr/>
        <a:lstStyle/>
        <a:p>
          <a:endParaRPr lang="tr-TR"/>
        </a:p>
      </dgm:t>
    </dgm:pt>
    <dgm:pt modelId="{F27A5D52-B5F8-4BC7-BB74-747CC1F9AA88}" type="sibTrans" cxnId="{6C30A592-8689-4024-8F41-37E67D0AC1D9}">
      <dgm:prSet/>
      <dgm:spPr/>
      <dgm:t>
        <a:bodyPr/>
        <a:lstStyle/>
        <a:p>
          <a:endParaRPr lang="tr-TR"/>
        </a:p>
      </dgm:t>
    </dgm:pt>
    <dgm:pt modelId="{17BA0D82-6975-4EEB-B102-09CA5E80503A}" type="pres">
      <dgm:prSet presAssocID="{99CF7D39-2C83-4A00-99E4-689AF2577DB5}" presName="linear" presStyleCnt="0">
        <dgm:presLayoutVars>
          <dgm:animLvl val="lvl"/>
          <dgm:resizeHandles val="exact"/>
        </dgm:presLayoutVars>
      </dgm:prSet>
      <dgm:spPr/>
      <dgm:t>
        <a:bodyPr/>
        <a:lstStyle/>
        <a:p>
          <a:endParaRPr lang="tr-TR"/>
        </a:p>
      </dgm:t>
    </dgm:pt>
    <dgm:pt modelId="{065048A0-D988-4E07-AEB6-D61B68A6E758}" type="pres">
      <dgm:prSet presAssocID="{84F548C5-66AE-4E22-A0EE-B8F6AED21E66}" presName="parentText" presStyleLbl="node1" presStyleIdx="0" presStyleCnt="2" custLinFactNeighborX="893" custLinFactNeighborY="-6458">
        <dgm:presLayoutVars>
          <dgm:chMax val="0"/>
          <dgm:bulletEnabled val="1"/>
        </dgm:presLayoutVars>
      </dgm:prSet>
      <dgm:spPr>
        <a:prstGeom prst="homePlate">
          <a:avLst/>
        </a:prstGeom>
      </dgm:spPr>
      <dgm:t>
        <a:bodyPr/>
        <a:lstStyle/>
        <a:p>
          <a:endParaRPr lang="tr-TR"/>
        </a:p>
      </dgm:t>
    </dgm:pt>
    <dgm:pt modelId="{86D651B3-F67E-4B35-B46C-4EC34896E9AE}" type="pres">
      <dgm:prSet presAssocID="{84F548C5-66AE-4E22-A0EE-B8F6AED21E66}" presName="childText" presStyleLbl="revTx" presStyleIdx="0" presStyleCnt="2">
        <dgm:presLayoutVars>
          <dgm:bulletEnabled val="1"/>
        </dgm:presLayoutVars>
      </dgm:prSet>
      <dgm:spPr/>
      <dgm:t>
        <a:bodyPr/>
        <a:lstStyle/>
        <a:p>
          <a:endParaRPr lang="tr-TR"/>
        </a:p>
      </dgm:t>
    </dgm:pt>
    <dgm:pt modelId="{8F1EF448-DE82-446C-A167-42546425FEA1}" type="pres">
      <dgm:prSet presAssocID="{9373673D-6A01-478A-A65A-05B257BA26DA}" presName="parentText" presStyleLbl="node1" presStyleIdx="1" presStyleCnt="2">
        <dgm:presLayoutVars>
          <dgm:chMax val="0"/>
          <dgm:bulletEnabled val="1"/>
        </dgm:presLayoutVars>
      </dgm:prSet>
      <dgm:spPr>
        <a:prstGeom prst="homePlate">
          <a:avLst/>
        </a:prstGeom>
      </dgm:spPr>
      <dgm:t>
        <a:bodyPr/>
        <a:lstStyle/>
        <a:p>
          <a:endParaRPr lang="tr-TR"/>
        </a:p>
      </dgm:t>
    </dgm:pt>
    <dgm:pt modelId="{1B13CD53-0A97-4F97-AA93-9C8D90FF4E3B}" type="pres">
      <dgm:prSet presAssocID="{9373673D-6A01-478A-A65A-05B257BA26DA}" presName="childText" presStyleLbl="revTx" presStyleIdx="1" presStyleCnt="2">
        <dgm:presLayoutVars>
          <dgm:bulletEnabled val="1"/>
        </dgm:presLayoutVars>
      </dgm:prSet>
      <dgm:spPr/>
      <dgm:t>
        <a:bodyPr/>
        <a:lstStyle/>
        <a:p>
          <a:endParaRPr lang="tr-TR"/>
        </a:p>
      </dgm:t>
    </dgm:pt>
  </dgm:ptLst>
  <dgm:cxnLst>
    <dgm:cxn modelId="{A5710C24-34D3-4BD1-9615-9D7A8F6D293F}" srcId="{9373673D-6A01-478A-A65A-05B257BA26DA}" destId="{1618063A-C8F0-401A-8A61-44682688EBF1}" srcOrd="1" destOrd="0" parTransId="{FD0A077C-3237-44DB-93D4-BA1893D723C8}" sibTransId="{6FC0DB10-08D6-4959-80A1-CE6FD98F337C}"/>
    <dgm:cxn modelId="{6C30A592-8689-4024-8F41-37E67D0AC1D9}" srcId="{9373673D-6A01-478A-A65A-05B257BA26DA}" destId="{AB5C3C6C-BB8B-4960-9B88-6B9EFDB45B78}" srcOrd="4" destOrd="0" parTransId="{6E351D07-3A68-464C-8B8C-E44619AF59DB}" sibTransId="{F27A5D52-B5F8-4BC7-BB74-747CC1F9AA88}"/>
    <dgm:cxn modelId="{FE6C069C-D562-4C7C-9DE2-1EA279B84400}" type="presOf" srcId="{99CF7D39-2C83-4A00-99E4-689AF2577DB5}" destId="{17BA0D82-6975-4EEB-B102-09CA5E80503A}" srcOrd="0" destOrd="0" presId="urn:microsoft.com/office/officeart/2005/8/layout/vList2"/>
    <dgm:cxn modelId="{4308562A-889B-4831-9905-A9451402BC4F}" type="presOf" srcId="{9373673D-6A01-478A-A65A-05B257BA26DA}" destId="{8F1EF448-DE82-446C-A167-42546425FEA1}" srcOrd="0" destOrd="0" presId="urn:microsoft.com/office/officeart/2005/8/layout/vList2"/>
    <dgm:cxn modelId="{CD4AEEF1-7BB2-4A7D-B7D0-203A57F9A5CB}" type="presOf" srcId="{4564DC89-A417-4099-8CBA-F07E526E61E2}" destId="{1B13CD53-0A97-4F97-AA93-9C8D90FF4E3B}" srcOrd="0" destOrd="3" presId="urn:microsoft.com/office/officeart/2005/8/layout/vList2"/>
    <dgm:cxn modelId="{A1838E73-2CC3-421A-9FC1-38DDFAFD44FC}" srcId="{9373673D-6A01-478A-A65A-05B257BA26DA}" destId="{4EAD4A4C-0414-4AEC-B6F8-613AFFF15A80}" srcOrd="0" destOrd="0" parTransId="{E0991B97-26A4-4B7B-8268-346BD2D0F192}" sibTransId="{DDFC76CE-5FC2-4C12-8BA3-B5723D65BCBA}"/>
    <dgm:cxn modelId="{4BED1691-E141-43B0-8461-EB43E4A7AE30}" srcId="{99CF7D39-2C83-4A00-99E4-689AF2577DB5}" destId="{84F548C5-66AE-4E22-A0EE-B8F6AED21E66}" srcOrd="0" destOrd="0" parTransId="{AE5CEBFD-9689-4B9E-9FE1-C95FE358D7F5}" sibTransId="{071DF018-FAE9-46D5-A997-7616E8055109}"/>
    <dgm:cxn modelId="{15BCE192-43F7-462C-99FA-4B816FFB35CC}" srcId="{9373673D-6A01-478A-A65A-05B257BA26DA}" destId="{4564DC89-A417-4099-8CBA-F07E526E61E2}" srcOrd="3" destOrd="0" parTransId="{EF9728A0-D6BF-4CF4-83D5-65AD6233EB7E}" sibTransId="{5E00BD5C-D1EE-4765-B806-DD042A7A10E8}"/>
    <dgm:cxn modelId="{C0A2D863-47C5-4880-8723-1751C5D630C0}" type="presOf" srcId="{1618063A-C8F0-401A-8A61-44682688EBF1}" destId="{1B13CD53-0A97-4F97-AA93-9C8D90FF4E3B}" srcOrd="0" destOrd="1" presId="urn:microsoft.com/office/officeart/2005/8/layout/vList2"/>
    <dgm:cxn modelId="{3AA23C86-C1EE-4329-B6AF-5C224E015BD6}" type="presOf" srcId="{4EAD4A4C-0414-4AEC-B6F8-613AFFF15A80}" destId="{1B13CD53-0A97-4F97-AA93-9C8D90FF4E3B}" srcOrd="0" destOrd="0" presId="urn:microsoft.com/office/officeart/2005/8/layout/vList2"/>
    <dgm:cxn modelId="{761D9C31-33E6-4680-BE89-5562A61952EC}" srcId="{99CF7D39-2C83-4A00-99E4-689AF2577DB5}" destId="{9373673D-6A01-478A-A65A-05B257BA26DA}" srcOrd="1" destOrd="0" parTransId="{A4A14FFE-0D67-478E-9771-18B8D60D1F34}" sibTransId="{EC284C9F-EE21-4BFF-9D24-19FFE85FA76B}"/>
    <dgm:cxn modelId="{80CCA761-3847-4003-9929-3DA05F7B1E7E}" type="presOf" srcId="{AB5C3C6C-BB8B-4960-9B88-6B9EFDB45B78}" destId="{1B13CD53-0A97-4F97-AA93-9C8D90FF4E3B}" srcOrd="0" destOrd="4" presId="urn:microsoft.com/office/officeart/2005/8/layout/vList2"/>
    <dgm:cxn modelId="{E596E8B1-656B-4EF9-AE6F-C0F44B842DC3}" srcId="{9373673D-6A01-478A-A65A-05B257BA26DA}" destId="{F02B668E-AEF0-4493-9301-5593C1150F4E}" srcOrd="2" destOrd="0" parTransId="{9A298CB7-C297-4865-9BB7-4A080400293A}" sibTransId="{25C7491E-025A-46DE-8D52-C96FA19E4C05}"/>
    <dgm:cxn modelId="{B1C3AAC0-2ACE-4222-904D-367F3FE3541F}" srcId="{84F548C5-66AE-4E22-A0EE-B8F6AED21E66}" destId="{0F61ED4A-B8F4-48AB-AC09-75374F866F6F}" srcOrd="0" destOrd="0" parTransId="{BB59C7D2-D5B8-4544-BF81-1ED08AC5D93F}" sibTransId="{50F99231-7AE5-4B21-99A1-5573CDDF9DCE}"/>
    <dgm:cxn modelId="{46C7331D-89E9-48DE-B0EA-0417AF36B119}" type="presOf" srcId="{0F61ED4A-B8F4-48AB-AC09-75374F866F6F}" destId="{86D651B3-F67E-4B35-B46C-4EC34896E9AE}" srcOrd="0" destOrd="0" presId="urn:microsoft.com/office/officeart/2005/8/layout/vList2"/>
    <dgm:cxn modelId="{BE5C94C1-4C5F-4D9E-AA3B-7608F23D2902}" type="presOf" srcId="{F02B668E-AEF0-4493-9301-5593C1150F4E}" destId="{1B13CD53-0A97-4F97-AA93-9C8D90FF4E3B}" srcOrd="0" destOrd="2" presId="urn:microsoft.com/office/officeart/2005/8/layout/vList2"/>
    <dgm:cxn modelId="{9F2F28D2-B407-4B93-9F71-140C3AF909A8}" type="presOf" srcId="{84F548C5-66AE-4E22-A0EE-B8F6AED21E66}" destId="{065048A0-D988-4E07-AEB6-D61B68A6E758}" srcOrd="0" destOrd="0" presId="urn:microsoft.com/office/officeart/2005/8/layout/vList2"/>
    <dgm:cxn modelId="{DB382D77-A710-4EDD-97D5-B1EA0571C73F}" type="presParOf" srcId="{17BA0D82-6975-4EEB-B102-09CA5E80503A}" destId="{065048A0-D988-4E07-AEB6-D61B68A6E758}" srcOrd="0" destOrd="0" presId="urn:microsoft.com/office/officeart/2005/8/layout/vList2"/>
    <dgm:cxn modelId="{0DC229ED-B749-446C-A2C2-E8AF3A8C5D8F}" type="presParOf" srcId="{17BA0D82-6975-4EEB-B102-09CA5E80503A}" destId="{86D651B3-F67E-4B35-B46C-4EC34896E9AE}" srcOrd="1" destOrd="0" presId="urn:microsoft.com/office/officeart/2005/8/layout/vList2"/>
    <dgm:cxn modelId="{186EB761-3979-432F-A841-7C655B6429C1}" type="presParOf" srcId="{17BA0D82-6975-4EEB-B102-09CA5E80503A}" destId="{8F1EF448-DE82-446C-A167-42546425FEA1}" srcOrd="2" destOrd="0" presId="urn:microsoft.com/office/officeart/2005/8/layout/vList2"/>
    <dgm:cxn modelId="{9EF0D8E5-D9EF-49B6-A256-ADF905BC46A3}" type="presParOf" srcId="{17BA0D82-6975-4EEB-B102-09CA5E80503A}" destId="{1B13CD53-0A97-4F97-AA93-9C8D90FF4E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D8EF7-1F6B-4AEA-B274-F52A72B55E40}">
      <dsp:nvSpPr>
        <dsp:cNvPr id="0" name=""/>
        <dsp:cNvSpPr/>
      </dsp:nvSpPr>
      <dsp:spPr>
        <a:xfrm rot="5400000">
          <a:off x="-513754" y="1148362"/>
          <a:ext cx="2113484" cy="78637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a:t>Medeni Kanuna Göre Ayni Haklar:</a:t>
          </a:r>
        </a:p>
      </dsp:txBody>
      <dsp:txXfrm rot="-5400000">
        <a:off x="149799" y="877998"/>
        <a:ext cx="786377" cy="1327107"/>
      </dsp:txXfrm>
    </dsp:sp>
    <dsp:sp modelId="{0B9FD4AC-1D3D-4F41-8883-1389629D8D8C}">
      <dsp:nvSpPr>
        <dsp:cNvPr id="0" name=""/>
        <dsp:cNvSpPr/>
      </dsp:nvSpPr>
      <dsp:spPr>
        <a:xfrm rot="5400000">
          <a:off x="261427" y="1188267"/>
          <a:ext cx="1998613" cy="5294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a:lnSpc>
              <a:spcPct val="90000"/>
            </a:lnSpc>
            <a:spcBef>
              <a:spcPct val="0"/>
            </a:spcBef>
            <a:spcAft>
              <a:spcPct val="15000"/>
            </a:spcAft>
            <a:buChar char="••"/>
          </a:pPr>
          <a:r>
            <a:rPr lang="tr-TR" sz="700" kern="1200" dirty="0"/>
            <a:t>Mülkiyet Hakkı	</a:t>
          </a:r>
        </a:p>
        <a:p>
          <a:pPr marL="57150" lvl="1" indent="-57150" algn="l" defTabSz="311150">
            <a:lnSpc>
              <a:spcPct val="90000"/>
            </a:lnSpc>
            <a:spcBef>
              <a:spcPct val="0"/>
            </a:spcBef>
            <a:spcAft>
              <a:spcPct val="15000"/>
            </a:spcAft>
            <a:buChar char="••"/>
          </a:pPr>
          <a:r>
            <a:rPr lang="tr-TR" sz="700" kern="1200" dirty="0"/>
            <a:t>Mülkiyetin Gayri Ayni Hakları</a:t>
          </a:r>
        </a:p>
        <a:p>
          <a:pPr marL="57150" lvl="1" indent="-57150" algn="l" defTabSz="311150">
            <a:lnSpc>
              <a:spcPct val="90000"/>
            </a:lnSpc>
            <a:spcBef>
              <a:spcPct val="0"/>
            </a:spcBef>
            <a:spcAft>
              <a:spcPct val="15000"/>
            </a:spcAft>
            <a:buChar char="••"/>
          </a:pPr>
          <a:r>
            <a:rPr lang="tr-TR" sz="700" kern="1200" dirty="0"/>
            <a:t>Zilyetlik ve Tapu Sicili</a:t>
          </a:r>
        </a:p>
      </dsp:txBody>
      <dsp:txXfrm rot="-5400000">
        <a:off x="996015" y="479525"/>
        <a:ext cx="503593" cy="1946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48A0-D988-4E07-AEB6-D61B68A6E758}">
      <dsp:nvSpPr>
        <dsp:cNvPr id="0" name=""/>
        <dsp:cNvSpPr/>
      </dsp:nvSpPr>
      <dsp:spPr>
        <a:xfrm>
          <a:off x="0" y="131043"/>
          <a:ext cx="4343469" cy="2813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a:t>Özel Hukuk	</a:t>
          </a:r>
        </a:p>
      </dsp:txBody>
      <dsp:txXfrm>
        <a:off x="0" y="131043"/>
        <a:ext cx="4273123" cy="281385"/>
      </dsp:txXfrm>
    </dsp:sp>
    <dsp:sp modelId="{86D651B3-F67E-4B35-B46C-4EC34896E9AE}">
      <dsp:nvSpPr>
        <dsp:cNvPr id="0" name=""/>
        <dsp:cNvSpPr/>
      </dsp:nvSpPr>
      <dsp:spPr>
        <a:xfrm>
          <a:off x="0" y="426331"/>
          <a:ext cx="4343469"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05" tIns="16510" rIns="92456" bIns="16510" numCol="1" spcCol="1270" anchor="t" anchorCtr="0">
          <a:noAutofit/>
        </a:bodyPr>
        <a:lstStyle/>
        <a:p>
          <a:pPr marL="57150" lvl="1" indent="-57150" algn="l" defTabSz="444500">
            <a:lnSpc>
              <a:spcPct val="90000"/>
            </a:lnSpc>
            <a:spcBef>
              <a:spcPct val="0"/>
            </a:spcBef>
            <a:spcAft>
              <a:spcPct val="20000"/>
            </a:spcAft>
            <a:buChar char="••"/>
          </a:pPr>
          <a:r>
            <a:rPr lang="tr-TR" sz="1000" kern="1200" dirty="0"/>
            <a:t>Medeni Hukuk</a:t>
          </a:r>
        </a:p>
      </dsp:txBody>
      <dsp:txXfrm>
        <a:off x="0" y="426331"/>
        <a:ext cx="4343469" cy="215280"/>
      </dsp:txXfrm>
    </dsp:sp>
    <dsp:sp modelId="{8F1EF448-DE82-446C-A167-42546425FEA1}">
      <dsp:nvSpPr>
        <dsp:cNvPr id="0" name=""/>
        <dsp:cNvSpPr/>
      </dsp:nvSpPr>
      <dsp:spPr>
        <a:xfrm>
          <a:off x="0" y="641611"/>
          <a:ext cx="4343469" cy="2813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tr-TR" sz="1300" kern="1200" dirty="0"/>
            <a:t>Kamu Hukuku</a:t>
          </a:r>
        </a:p>
      </dsp:txBody>
      <dsp:txXfrm>
        <a:off x="0" y="641611"/>
        <a:ext cx="4273123" cy="281385"/>
      </dsp:txXfrm>
    </dsp:sp>
    <dsp:sp modelId="{1B13CD53-0A97-4F97-AA93-9C8D90FF4E3B}">
      <dsp:nvSpPr>
        <dsp:cNvPr id="0" name=""/>
        <dsp:cNvSpPr/>
      </dsp:nvSpPr>
      <dsp:spPr>
        <a:xfrm>
          <a:off x="0" y="922996"/>
          <a:ext cx="4343469"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05" tIns="16510" rIns="92456" bIns="16510" numCol="1" spcCol="1270" anchor="t" anchorCtr="0">
          <a:noAutofit/>
        </a:bodyPr>
        <a:lstStyle/>
        <a:p>
          <a:pPr marL="57150" lvl="1" indent="-57150" algn="l" defTabSz="444500">
            <a:lnSpc>
              <a:spcPct val="90000"/>
            </a:lnSpc>
            <a:spcBef>
              <a:spcPct val="0"/>
            </a:spcBef>
            <a:spcAft>
              <a:spcPct val="20000"/>
            </a:spcAft>
            <a:buChar char="••"/>
          </a:pPr>
          <a:r>
            <a:rPr lang="tr-TR" sz="1000" kern="1200" dirty="0"/>
            <a:t>İmar Hukuku (düzenleme ortaklık payı kesintisi ve özellikle plan değişikliği), </a:t>
          </a:r>
        </a:p>
        <a:p>
          <a:pPr marL="57150" lvl="1" indent="-57150" algn="l" defTabSz="444500">
            <a:lnSpc>
              <a:spcPct val="90000"/>
            </a:lnSpc>
            <a:spcBef>
              <a:spcPct val="0"/>
            </a:spcBef>
            <a:spcAft>
              <a:spcPct val="20000"/>
            </a:spcAft>
            <a:buChar char="••"/>
          </a:pPr>
          <a:r>
            <a:rPr lang="tr-TR" sz="1000" kern="1200" dirty="0"/>
            <a:t>Kıyı Kanunu (kıyı-kenar çizgisi ve kıyıda kalan özel mülkiyete konu taşınmazların tapularının bedelsiz terkini)</a:t>
          </a:r>
        </a:p>
        <a:p>
          <a:pPr marL="57150" lvl="1" indent="-57150" algn="l" defTabSz="444500">
            <a:lnSpc>
              <a:spcPct val="90000"/>
            </a:lnSpc>
            <a:spcBef>
              <a:spcPct val="0"/>
            </a:spcBef>
            <a:spcAft>
              <a:spcPct val="20000"/>
            </a:spcAft>
            <a:buChar char="••"/>
          </a:pPr>
          <a:r>
            <a:rPr lang="tr-TR" sz="1000" kern="1200" dirty="0"/>
            <a:t>İdare Hukuku (kamulaştırma ve kamulaştırmasız el koyma), </a:t>
          </a:r>
        </a:p>
        <a:p>
          <a:pPr marL="57150" lvl="1" indent="-57150" algn="l" defTabSz="444500">
            <a:lnSpc>
              <a:spcPct val="90000"/>
            </a:lnSpc>
            <a:spcBef>
              <a:spcPct val="0"/>
            </a:spcBef>
            <a:spcAft>
              <a:spcPct val="20000"/>
            </a:spcAft>
            <a:buChar char="••"/>
          </a:pPr>
          <a:r>
            <a:rPr lang="tr-TR" sz="1000" kern="1200" dirty="0"/>
            <a:t>Eski Eserler ve Koruma Alanları Hukuku </a:t>
          </a:r>
        </a:p>
        <a:p>
          <a:pPr marL="57150" lvl="1" indent="-57150" algn="l" defTabSz="444500">
            <a:lnSpc>
              <a:spcPct val="90000"/>
            </a:lnSpc>
            <a:spcBef>
              <a:spcPct val="0"/>
            </a:spcBef>
            <a:spcAft>
              <a:spcPct val="20000"/>
            </a:spcAft>
            <a:buChar char="••"/>
          </a:pPr>
          <a:r>
            <a:rPr lang="tr-TR" sz="1000" kern="1200" dirty="0"/>
            <a:t>Çevre Hukuku</a:t>
          </a:r>
        </a:p>
      </dsp:txBody>
      <dsp:txXfrm>
        <a:off x="0" y="922996"/>
        <a:ext cx="4343469" cy="9956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265623" y="1181394"/>
            <a:ext cx="6781800" cy="1200150"/>
          </a:xfrm>
        </p:spPr>
        <p:txBody>
          <a:bodyPr anchor="t">
            <a:normAutofit/>
          </a:bodyPr>
          <a:lstStyle/>
          <a:p>
            <a:pPr algn="ctr"/>
            <a:r>
              <a:rPr lang="tr-TR" sz="2250" dirty="0"/>
              <a:t>KORUMA </a:t>
            </a:r>
            <a:r>
              <a:rPr lang="tr-TR" sz="2100" dirty="0"/>
              <a:t>YAKLAŞIMI</a:t>
            </a:r>
            <a:r>
              <a:rPr lang="tr-TR" sz="2250" dirty="0"/>
              <a:t> VE MÜLKİYET HAKKI</a:t>
            </a:r>
            <a:endParaRPr lang="en-US" sz="2250" dirty="0"/>
          </a:p>
        </p:txBody>
      </p:sp>
      <p:sp>
        <p:nvSpPr>
          <p:cNvPr id="5" name="İçerik Yer Tutucusu 4"/>
          <p:cNvSpPr>
            <a:spLocks noGrp="1"/>
          </p:cNvSpPr>
          <p:nvPr>
            <p:ph idx="1"/>
          </p:nvPr>
        </p:nvSpPr>
        <p:spPr>
          <a:xfrm>
            <a:off x="2064482" y="2607096"/>
            <a:ext cx="4610474" cy="2710554"/>
          </a:xfrm>
        </p:spPr>
        <p:txBody>
          <a:bodyPr>
            <a:noAutofit/>
          </a:bodyPr>
          <a:lstStyle/>
          <a:p>
            <a:pPr marL="342900" lvl="1" indent="-342900" algn="just"/>
            <a:r>
              <a:rPr lang="tr-TR" sz="1200" dirty="0"/>
              <a:t>Türk Hukuk Sisteminde özellikle 4721 Sayılı Türk Medeni Kanunu (Md.683 ve devamı), ilke olarak liberal görüşten esinlenmiş, ancak TC Anayasası’nın 35. maddesi farklı bir mülkiyet anlayışını getirmiştir. Anayasaya göre “Herkes, mülkiyet ve miras haklarına sahiptir. Bu haklar, ancak kamu yararı amacıyla, kanunla sınırlanabilir. Mülkiyet hakkının kullanılması toplum yararına aykırı olamaz” hükmü ile mülkiyet hakkının kapsamı ve sınırları saptanmıştır. </a:t>
            </a:r>
          </a:p>
          <a:p>
            <a:pPr marL="342900" lvl="1" indent="-342900" algn="just"/>
            <a:endParaRPr lang="tr-TR" sz="1200" dirty="0"/>
          </a:p>
          <a:p>
            <a:pPr marL="342900" lvl="1" indent="-342900" algn="just"/>
            <a:r>
              <a:rPr lang="tr-TR" sz="1200" dirty="0"/>
              <a:t>Anayasa’nın 35. maddesinde </a:t>
            </a:r>
            <a:r>
              <a:rPr lang="tr-TR" sz="1200" b="1" i="1" dirty="0"/>
              <a:t>“mülkiyet hakkının kullanılması toplum yararına aykırı olamaz”</a:t>
            </a:r>
            <a:r>
              <a:rPr lang="tr-TR" sz="1200" dirty="0"/>
              <a:t> denilerek mülkiyet hakkının kendisinden çok bu hakkın kullanılmasına kısıtlama getirilebileceği hüküm altına alınmıştır. </a:t>
            </a:r>
          </a:p>
          <a:p>
            <a:pPr marL="0" lvl="1" indent="0" algn="just">
              <a:buNone/>
            </a:pPr>
            <a:r>
              <a:rPr lang="tr-TR" sz="1200" dirty="0"/>
              <a:t> </a:t>
            </a:r>
          </a:p>
          <a:p>
            <a:endParaRPr lang="tr-TR" sz="825"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358863" y="1691820"/>
            <a:ext cx="8366462" cy="549381"/>
          </a:xfrm>
          <a:prstGeom prst="rect">
            <a:avLst/>
          </a:prstGeom>
        </p:spPr>
        <p:txBody>
          <a:bodyPr wrap="square">
            <a:spAutoFit/>
          </a:bodyPr>
          <a:lstStyle/>
          <a:p>
            <a:pPr marL="0" lvl="1"/>
            <a:endParaRPr lang="tr-TR" sz="1350" dirty="0"/>
          </a:p>
          <a:p>
            <a:pPr marL="0" lvl="1" algn="just">
              <a:spcBef>
                <a:spcPct val="20000"/>
              </a:spcBef>
              <a:buClr>
                <a:schemeClr val="accent1"/>
              </a:buClr>
            </a:pPr>
            <a:r>
              <a:rPr lang="tr-TR" sz="1350" b="1" dirty="0"/>
              <a:t>Ayni haklar, </a:t>
            </a:r>
            <a:r>
              <a:rPr lang="tr-TR" sz="1350" dirty="0"/>
              <a:t>eşya üzerinde doğrudan doğruya hakimiyet yetkisi veren ve herkese karşı ileri sürülebilen haklardır. </a:t>
            </a:r>
          </a:p>
        </p:txBody>
      </p:sp>
      <p:graphicFrame>
        <p:nvGraphicFramePr>
          <p:cNvPr id="4" name="Diyagram 3"/>
          <p:cNvGraphicFramePr/>
          <p:nvPr>
            <p:extLst/>
          </p:nvPr>
        </p:nvGraphicFramePr>
        <p:xfrm>
          <a:off x="194442" y="2321508"/>
          <a:ext cx="1764682" cy="2960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Ä°lgili resim"/>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462" b="100000" l="678" r="98136"/>
                    </a14:imgEffect>
                  </a14:imgLayer>
                </a14:imgProps>
              </a:ext>
              <a:ext uri="{28A0092B-C50C-407E-A947-70E740481C1C}">
                <a14:useLocalDpi xmlns:a14="http://schemas.microsoft.com/office/drawing/2010/main"/>
              </a:ext>
            </a:extLst>
          </a:blip>
          <a:srcRect/>
          <a:stretch>
            <a:fillRect/>
          </a:stretch>
        </p:blipFill>
        <p:spPr bwMode="auto">
          <a:xfrm>
            <a:off x="6947640" y="2788076"/>
            <a:ext cx="1731030" cy="190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YAKLAŞIMI VE MÜLKİYET HAKKI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370175" y="2187556"/>
            <a:ext cx="8366462" cy="757130"/>
          </a:xfrm>
          <a:prstGeom prst="rect">
            <a:avLst/>
          </a:prstGeom>
        </p:spPr>
        <p:txBody>
          <a:bodyPr wrap="square">
            <a:spAutoFit/>
          </a:bodyPr>
          <a:lstStyle/>
          <a:p>
            <a:pPr marL="205740" lvl="1" indent="-205740" algn="just">
              <a:spcBef>
                <a:spcPct val="20000"/>
              </a:spcBef>
              <a:buFont typeface="Arial" pitchFamily="34" charset="0"/>
              <a:buChar char="•"/>
            </a:pPr>
            <a:r>
              <a:rPr lang="tr-TR" sz="1350" dirty="0"/>
              <a:t>Kamu hukuku ve özel hukuk alanında kanun ile mülkiyet hakkına getirilebilecek sınırlamada dikkate alınacak temel ölçüt </a:t>
            </a:r>
            <a:r>
              <a:rPr lang="tr-TR" sz="1350" b="1" i="1" dirty="0"/>
              <a:t>kamu yararı </a:t>
            </a:r>
            <a:r>
              <a:rPr lang="tr-TR" sz="1350" dirty="0"/>
              <a:t>veya Anayasa’nın 35. maddesindeki ifadesi ile </a:t>
            </a:r>
            <a:r>
              <a:rPr lang="tr-TR" sz="1350" b="1" i="1" dirty="0"/>
              <a:t>toplum yararı </a:t>
            </a:r>
            <a:r>
              <a:rPr lang="tr-TR" sz="1350" dirty="0"/>
              <a:t>ölçüt olacaktır (</a:t>
            </a:r>
            <a:r>
              <a:rPr lang="tr-TR" sz="1350" dirty="0" err="1"/>
              <a:t>Aliefendioğlu</a:t>
            </a:r>
            <a:r>
              <a:rPr lang="tr-TR" sz="1350" dirty="0"/>
              <a:t> 2011).</a:t>
            </a:r>
          </a:p>
          <a:p>
            <a:pPr marL="205740" lvl="1" indent="-205740" algn="just">
              <a:spcBef>
                <a:spcPct val="20000"/>
              </a:spcBef>
              <a:buFont typeface="Arial" pitchFamily="34" charset="0"/>
              <a:buChar char="•"/>
            </a:pPr>
            <a:r>
              <a:rPr lang="tr-TR" sz="1350" dirty="0"/>
              <a:t>Mülkiyet hakkını ihlal eden pek çok müdahale, idari işlem ve kararları bulunmaktadır:</a:t>
            </a:r>
          </a:p>
        </p:txBody>
      </p:sp>
      <p:graphicFrame>
        <p:nvGraphicFramePr>
          <p:cNvPr id="24" name="Diyagram 23"/>
          <p:cNvGraphicFramePr/>
          <p:nvPr>
            <p:extLst/>
          </p:nvPr>
        </p:nvGraphicFramePr>
        <p:xfrm>
          <a:off x="1051491" y="3189899"/>
          <a:ext cx="4343469" cy="206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54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248750"/>
            <a:ext cx="8137603" cy="769967"/>
          </a:xfrm>
        </p:spPr>
        <p:txBody>
          <a:bodyPr anchor="t">
            <a:normAutofit/>
          </a:bodyPr>
          <a:lstStyle/>
          <a:p>
            <a:pPr algn="ctr"/>
            <a:r>
              <a:rPr lang="tr-TR" sz="2700" dirty="0"/>
              <a:t>KORUMA YAKLAŞIMI VE MÜLKİYET HAKKI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358861" y="1936328"/>
            <a:ext cx="8366462" cy="2414507"/>
          </a:xfrm>
          <a:prstGeom prst="rect">
            <a:avLst/>
          </a:prstGeom>
        </p:spPr>
        <p:txBody>
          <a:bodyPr wrap="square">
            <a:spAutoFit/>
          </a:bodyPr>
          <a:lstStyle/>
          <a:p>
            <a:pPr marL="205740" lvl="1" indent="-205740" algn="just">
              <a:spcBef>
                <a:spcPct val="20000"/>
              </a:spcBef>
              <a:buFont typeface="Arial" pitchFamily="34" charset="0"/>
              <a:buChar char="•"/>
            </a:pPr>
            <a:r>
              <a:rPr lang="tr-TR" sz="1350" dirty="0"/>
              <a:t>Mevzuat ve uygulamada </a:t>
            </a:r>
            <a:r>
              <a:rPr lang="tr-TR" sz="1350" u="sng" dirty="0"/>
              <a:t>kamu yararı kavramı</a:t>
            </a:r>
            <a:r>
              <a:rPr lang="tr-TR" sz="1350" dirty="0"/>
              <a:t> ve algılanma biçimleri ile ilgili olarak yapılan değerlendirmelerin sonuçlarına göre esasen bu kavram ile özel mülkiyete müdahalenin çerçevesi çizilmiş olup, uygulamada söz konusu müdahalenin oransız biçimde uygulanmasına sıklıkla tanık olunmaktadır.</a:t>
            </a:r>
          </a:p>
          <a:p>
            <a:pPr marL="205740" lvl="1" indent="-205740" algn="just">
              <a:spcBef>
                <a:spcPct val="20000"/>
              </a:spcBef>
              <a:buClr>
                <a:schemeClr val="accent1"/>
              </a:buClr>
              <a:buFont typeface="Arial" pitchFamily="34" charset="0"/>
              <a:buChar char="•"/>
            </a:pPr>
            <a:endParaRPr lang="tr-TR" sz="1350" dirty="0"/>
          </a:p>
          <a:p>
            <a:pPr marL="205740" lvl="1" indent="-205740" algn="just">
              <a:spcBef>
                <a:spcPct val="20000"/>
              </a:spcBef>
              <a:buFont typeface="Arial" pitchFamily="34" charset="0"/>
              <a:buChar char="•"/>
            </a:pPr>
            <a:r>
              <a:rPr lang="tr-TR" sz="1350" b="1" i="1" dirty="0"/>
              <a:t>Kamu yararı </a:t>
            </a:r>
            <a:r>
              <a:rPr lang="tr-TR" sz="1350" dirty="0"/>
              <a:t>ve daha geniş olarak </a:t>
            </a:r>
            <a:r>
              <a:rPr lang="tr-TR" sz="1350" b="1" i="1" dirty="0"/>
              <a:t>toplum yararı </a:t>
            </a:r>
            <a:r>
              <a:rPr lang="tr-TR" sz="1350" dirty="0"/>
              <a:t>kavramları, yürütme organının veya İdarenin  hukuka uygun olmayan işlemleri yapılmasına altlık tesis etmeyecektir. Ancak kaynak yetersizliği gerekçesi ile İdarenin özel mülkiyete konu olan taşınmazlara el atması, kamu yararı kararı verilen proje veya politikalara örnek teşkil etmektedir. Ancak kamu yararı ölçütünün zorla alma ve mülkiyet hakkının karşılıksız </a:t>
            </a:r>
            <a:r>
              <a:rPr lang="tr-TR" sz="1050" dirty="0"/>
              <a:t>(kamulaştırmasız el koyma, kıyıdaki taşınmazların tapularının bedelsiz terkini ve sit alanlarındaki taşınmazların bedellerinin alanın çevresindeki benzerlerine oranla çok daha düşük takdir edilmesi ve malikin mal varlığında zarara yol açılması gibi) </a:t>
            </a:r>
            <a:r>
              <a:rPr lang="tr-TR" sz="1350" dirty="0"/>
              <a:t>devrine gerekçe yapılması söz konusu olamaz (</a:t>
            </a:r>
            <a:r>
              <a:rPr lang="tr-TR" sz="1350" dirty="0" err="1"/>
              <a:t>Aliefendioğlu</a:t>
            </a:r>
            <a:r>
              <a:rPr lang="tr-TR" sz="1350" dirty="0"/>
              <a:t> 2011).</a:t>
            </a:r>
          </a:p>
        </p:txBody>
      </p:sp>
      <p:pic>
        <p:nvPicPr>
          <p:cNvPr id="9218" name="Picture 2" descr="home law ile ilgili gÃ¶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0521" y="4204179"/>
            <a:ext cx="1196920" cy="119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4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587722" y="2137379"/>
            <a:ext cx="4672370" cy="2585323"/>
          </a:xfrm>
          <a:prstGeom prst="rect">
            <a:avLst/>
          </a:prstGeom>
        </p:spPr>
        <p:txBody>
          <a:bodyPr wrap="square">
            <a:spAutoFit/>
          </a:bodyPr>
          <a:lstStyle/>
          <a:p>
            <a:pPr marL="214313" indent="-214313" algn="just">
              <a:buFont typeface="Arial" panose="020B0604020202020204" pitchFamily="34" charset="0"/>
              <a:buChar char="•"/>
            </a:pPr>
            <a:r>
              <a:rPr lang="tr-TR" sz="1350" dirty="0"/>
              <a:t>Hızlı sanayileşme, kentleşme, bilimsel ve düşünsel gelişmenin de etkisiyle Avrupa’da başlayarak dünyaya yayılan korumacı düşüncesi, zaman içinde koruma örgütlenmesi ve kullanılan araçlar yönünden değişim göstermiştir. </a:t>
            </a:r>
          </a:p>
          <a:p>
            <a:pPr marL="214313" indent="-214313" algn="just">
              <a:buFont typeface="Arial" panose="020B0604020202020204" pitchFamily="34" charset="0"/>
              <a:buChar char="•"/>
            </a:pPr>
            <a:r>
              <a:rPr lang="tr-TR" sz="1350" dirty="0"/>
              <a:t>Tarihsel gelişim sürecinde uzun dönem boyunca müzecilik anlayışı ile birlikte gelişmeye başlayan eski eser koruma kavramı günümüzde mimari anlamda kültürel varlıkların çağdaş yasamla ekonomik ve işlevsel yönden bütünleştirilmesi, toplum için yaralı bir işleve uyarlanması ve </a:t>
            </a:r>
            <a:r>
              <a:rPr lang="tr-TR" sz="1350" dirty="0" err="1"/>
              <a:t>sağlıklılaştırılması</a:t>
            </a:r>
            <a:r>
              <a:rPr lang="tr-TR" sz="1350" dirty="0"/>
              <a:t> biçiminde kavramsallaştırılmakta ve buna uygun kamu ve özel örgütlenme modelleri yaşama geçirilmektedir (Sevim 2009).</a:t>
            </a:r>
          </a:p>
        </p:txBody>
      </p:sp>
      <p:pic>
        <p:nvPicPr>
          <p:cNvPr id="20482" name="Picture 2" descr="Ä°lgili resi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5493" y="2097935"/>
            <a:ext cx="3025402" cy="305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1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782857" y="2343448"/>
            <a:ext cx="4516507" cy="2585323"/>
          </a:xfrm>
          <a:prstGeom prst="rect">
            <a:avLst/>
          </a:prstGeom>
        </p:spPr>
        <p:txBody>
          <a:bodyPr wrap="square">
            <a:spAutoFit/>
          </a:bodyPr>
          <a:lstStyle/>
          <a:p>
            <a:pPr marL="214313" indent="-214313" algn="just">
              <a:buFont typeface="Arial" panose="020B0604020202020204" pitchFamily="34" charset="0"/>
              <a:buChar char="•"/>
            </a:pPr>
            <a:r>
              <a:rPr lang="tr-TR" sz="1350" dirty="0"/>
              <a:t>Günümüzde koruma sadece geçmişte olduğu gibi anıtsal eski eserlerin onarımı ve olduğu gibi saklanması biçimindeki klasik anlamından çıkarak bir bölgenin herhangi önemli bir özelliği olmayan parçaları da dahil olmak üzere geçmişi ile devamlılığını sağlamaya yönelik bir ekonomik, politik ve sosyal yönleri de olan bir alan haline gelmiştir.</a:t>
            </a:r>
          </a:p>
          <a:p>
            <a:pPr marL="214313" indent="-214313" algn="just">
              <a:buFont typeface="Arial" panose="020B0604020202020204" pitchFamily="34" charset="0"/>
              <a:buChar char="•"/>
            </a:pPr>
            <a:r>
              <a:rPr lang="tr-TR" sz="1350" dirty="0"/>
              <a:t>Koruma alanına yaklaşım sadece yapı ölçeğinde değil de koruma amaçlı imar planları ile doğal, tarihsel ve kültürel çevrenin korunması, yaşatılması ve gelecek kuşaklara devrine yönelik bir anlayışlar bütünü biçimine dönüşmüştür.</a:t>
            </a:r>
          </a:p>
        </p:txBody>
      </p:sp>
      <p:pic>
        <p:nvPicPr>
          <p:cNvPr id="21512" name="Picture 8" descr="urban conservation ile ilgili gÃ¶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48472" y="2369731"/>
            <a:ext cx="3391283" cy="224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6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3526057" y="2369730"/>
            <a:ext cx="4976305" cy="2169825"/>
          </a:xfrm>
          <a:prstGeom prst="rect">
            <a:avLst/>
          </a:prstGeom>
        </p:spPr>
        <p:txBody>
          <a:bodyPr wrap="square">
            <a:spAutoFit/>
          </a:bodyPr>
          <a:lstStyle/>
          <a:p>
            <a:pPr marL="214313" indent="-214313" algn="just">
              <a:buFont typeface="Arial" panose="020B0604020202020204" pitchFamily="34" charset="0"/>
              <a:buChar char="•"/>
            </a:pPr>
            <a:r>
              <a:rPr lang="tr-TR" sz="1350" dirty="0"/>
              <a:t>Türkiye’de ise ağırlıklı olarak Cumhuriyet döneminde önem kazanan koruma çalışmaları, zaman içinde oluşturulan parçalı yapı ve farklı yasal düzenlemelerle ve uygulamanın yetersizliğine bağlı olarak günümüzde bile istenilen seviyeye ulaşılamamış,</a:t>
            </a:r>
          </a:p>
          <a:p>
            <a:pPr marL="214313" indent="-214313" algn="just">
              <a:buFont typeface="Arial" panose="020B0604020202020204" pitchFamily="34" charset="0"/>
              <a:buChar char="•"/>
            </a:pPr>
            <a:r>
              <a:rPr lang="tr-TR" sz="1350" dirty="0"/>
              <a:t>Eski eser tahribi, tescilli yapıların yıkılması ve yakılması, doğal ve kültürel çevre değerlerinin hızla tahribi, orman yangıları ve açma yoluyla endemik bitki ve hayvan türlerinin yok edilmesi, aşırı avlanma ve kirlenme yoluyla tür kayıpları, altyapı yatırımları ve konut amaçlı inşaat işleri için yapılan kazılarla oluşan tahripler hiçbir zaman etkin olarak önlenememiştir.</a:t>
            </a:r>
          </a:p>
        </p:txBody>
      </p:sp>
      <p:pic>
        <p:nvPicPr>
          <p:cNvPr id="22530" name="Picture 2" descr="kastamonu safranbolu evleri ile ilgili gÃ¶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5925" y="2498041"/>
            <a:ext cx="3085101" cy="199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05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3" name="Dikdörtgen 2"/>
          <p:cNvSpPr/>
          <p:nvPr/>
        </p:nvSpPr>
        <p:spPr>
          <a:xfrm>
            <a:off x="681546" y="1984678"/>
            <a:ext cx="7675895" cy="3649717"/>
          </a:xfrm>
          <a:prstGeom prst="rect">
            <a:avLst/>
          </a:prstGeom>
        </p:spPr>
        <p:txBody>
          <a:bodyPr wrap="square">
            <a:spAutoFit/>
          </a:bodyPr>
          <a:lstStyle/>
          <a:p>
            <a:pPr marL="214313" indent="-214313" algn="just">
              <a:spcBef>
                <a:spcPts val="450"/>
              </a:spcBef>
              <a:buFont typeface="Arial" panose="020B0604020202020204" pitchFamily="34" charset="0"/>
              <a:buChar char="•"/>
            </a:pPr>
            <a:r>
              <a:rPr lang="tr-TR" sz="1200" dirty="0"/>
              <a:t>Kent yerleşimlerinin ortak gereksinimlerinin karşılanmasına yönelik hizmet sağlama amacıyla kurulan ve seçilmiş örgüt olarak tanımlanan yerel yönetimler; il özel idareleri, belediyeler ve köy yönetimlerinden oluşur. </a:t>
            </a:r>
            <a:r>
              <a:rPr lang="tr-TR" sz="1350" i="1" u="sng" dirty="0"/>
              <a:t>Kültürel mirasın korunmasında yerel yönetimlere önemli bir rol düşmekte ve özellikle yerel yönetimlerin doğal ve yapılı çevreye müdahale gücüne sahip en önemli birimler olduğu dikkati çekmektedir. </a:t>
            </a:r>
          </a:p>
          <a:p>
            <a:pPr marL="214313" indent="-214313" algn="just">
              <a:spcBef>
                <a:spcPts val="450"/>
              </a:spcBef>
              <a:buFont typeface="Arial" panose="020B0604020202020204" pitchFamily="34" charset="0"/>
              <a:buChar char="•"/>
            </a:pPr>
            <a:r>
              <a:rPr lang="tr-TR" sz="1350" dirty="0"/>
              <a:t>5216 sayılı Büyükşehir Belediyeleri Kanunu ile büyükşehir belediyeleri, kültür ve tabiat varlıkları ile tarihi dokunun ve kent tarihi yönünden önem taşıyan mekanların ve işlevlerinin korunmasını sağlamak, gerekli bakım ve onarım işlerini yapmak ve korunması mümkün olmayanları aslına uygun olarak yeniden inşa etmekle yükümlü ve sorumlu tutulmuşlardır.</a:t>
            </a:r>
          </a:p>
          <a:p>
            <a:pPr marL="214313" indent="-214313" algn="just">
              <a:spcBef>
                <a:spcPts val="450"/>
              </a:spcBef>
              <a:buFont typeface="Arial" panose="020B0604020202020204" pitchFamily="34" charset="0"/>
              <a:buChar char="•"/>
            </a:pPr>
            <a:r>
              <a:rPr lang="tr-TR" sz="1350" dirty="0"/>
              <a:t>Büyükşehir Belediyelerine ayrıca bünyelerinde kültür varlıkları ile ilgili işlemleri ve uygulamaları yürütmek üzere koruma, </a:t>
            </a:r>
            <a:r>
              <a:rPr lang="tr-TR" sz="1350" i="1" u="sng" dirty="0"/>
              <a:t>uygulama ve denetim büroları (KUDEB) </a:t>
            </a:r>
            <a:r>
              <a:rPr lang="tr-TR" sz="1350" dirty="0"/>
              <a:t>kurabilme imkanı da verilmiştir.</a:t>
            </a:r>
          </a:p>
          <a:p>
            <a:pPr marL="214313" indent="-214313" algn="just">
              <a:spcBef>
                <a:spcPts val="450"/>
              </a:spcBef>
              <a:buFont typeface="Arial" panose="020B0604020202020204" pitchFamily="34" charset="0"/>
              <a:buChar char="•"/>
            </a:pPr>
            <a:r>
              <a:rPr lang="tr-TR" sz="1350" dirty="0"/>
              <a:t>2005 yılında yürürlüğe giren 5393 sayılı Belediyeler Kanununda </a:t>
            </a:r>
            <a:r>
              <a:rPr lang="tr-TR" sz="1350" i="1" u="sng" dirty="0"/>
              <a:t>“kültür ve tabiat varlıkları ile tarihi dokunun ve kent tarihi bakımından önem taşıyan mekanların ve işlevlerinin korunmasını sağlamak, bu amaçla bakım ve onarımını yapmak, korunması mümkün olmayanları aslına uygun olarak yeniden inşa etmek”</a:t>
            </a:r>
            <a:r>
              <a:rPr lang="tr-TR" sz="1350" dirty="0"/>
              <a:t> de bütün belediyelerin görevleri arasında sayılmıştır.</a:t>
            </a:r>
          </a:p>
          <a:p>
            <a:pPr marL="214313" indent="-214313" algn="just">
              <a:spcBef>
                <a:spcPts val="450"/>
              </a:spcBef>
              <a:buFont typeface="Arial" panose="020B0604020202020204" pitchFamily="34" charset="0"/>
              <a:buChar char="•"/>
            </a:pPr>
            <a:endParaRPr lang="tr-TR" sz="1350" dirty="0"/>
          </a:p>
          <a:p>
            <a:pPr algn="just"/>
            <a:endParaRPr lang="tr-TR" sz="1350" dirty="0"/>
          </a:p>
        </p:txBody>
      </p:sp>
    </p:spTree>
    <p:extLst>
      <p:ext uri="{BB962C8B-B14F-4D97-AF65-F5344CB8AC3E}">
        <p14:creationId xmlns:p14="http://schemas.microsoft.com/office/powerpoint/2010/main" val="3158119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91976"/>
            <a:ext cx="8137603" cy="769967"/>
          </a:xfrm>
        </p:spPr>
        <p:txBody>
          <a:bodyPr anchor="t">
            <a:normAutofit/>
          </a:bodyPr>
          <a:lstStyle/>
          <a:p>
            <a:pPr algn="ctr"/>
            <a:r>
              <a:rPr lang="tr-TR" sz="2700" dirty="0"/>
              <a:t>Koruma Alanlarında Taşınmaz Yönetimi</a:t>
            </a:r>
            <a:endParaRPr lang="en-US" sz="2700" dirty="0"/>
          </a:p>
        </p:txBody>
      </p:sp>
      <p:sp>
        <p:nvSpPr>
          <p:cNvPr id="14" name="Dikdörtgen 13"/>
          <p:cNvSpPr/>
          <p:nvPr/>
        </p:nvSpPr>
        <p:spPr>
          <a:xfrm>
            <a:off x="587722" y="2054029"/>
            <a:ext cx="8137603" cy="3370153"/>
          </a:xfrm>
          <a:prstGeom prst="rect">
            <a:avLst/>
          </a:prstGeom>
        </p:spPr>
        <p:txBody>
          <a:bodyPr wrap="square">
            <a:spAutoFit/>
          </a:bodyPr>
          <a:lstStyle/>
          <a:p>
            <a:pPr marL="0" lvl="1" algn="ctr">
              <a:spcBef>
                <a:spcPct val="20000"/>
              </a:spcBef>
              <a:buClr>
                <a:schemeClr val="accent1"/>
              </a:buClr>
            </a:pPr>
            <a:endParaRPr lang="tr-TR" sz="1500" dirty="0"/>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tr-TR" sz="1500" dirty="0">
              <a:solidFill>
                <a:schemeClr val="tx2"/>
              </a:solidFill>
            </a:endParaRPr>
          </a:p>
          <a:p>
            <a:pPr marL="0" lvl="1" algn="ctr">
              <a:spcBef>
                <a:spcPct val="20000"/>
              </a:spcBef>
              <a:buClr>
                <a:schemeClr val="accent1"/>
              </a:buClr>
            </a:pPr>
            <a:endParaRPr lang="en-US" sz="1500" dirty="0">
              <a:solidFill>
                <a:schemeClr val="tx2"/>
              </a:solidFill>
            </a:endParaRPr>
          </a:p>
        </p:txBody>
      </p:sp>
      <p:sp>
        <p:nvSpPr>
          <p:cNvPr id="2" name="Dikdörtgen 1"/>
          <p:cNvSpPr/>
          <p:nvPr/>
        </p:nvSpPr>
        <p:spPr>
          <a:xfrm>
            <a:off x="782858" y="1936329"/>
            <a:ext cx="7384398" cy="715581"/>
          </a:xfrm>
          <a:prstGeom prst="rect">
            <a:avLst/>
          </a:prstGeom>
        </p:spPr>
        <p:txBody>
          <a:bodyPr wrap="square">
            <a:spAutoFit/>
          </a:bodyPr>
          <a:lstStyle/>
          <a:p>
            <a:pPr marL="214313" indent="-214313" algn="just">
              <a:buFont typeface="Arial" panose="020B0604020202020204" pitchFamily="34" charset="0"/>
              <a:buChar char="•"/>
            </a:pPr>
            <a:r>
              <a:rPr lang="tr-TR" sz="1350" dirty="0"/>
              <a:t>4 Temmuz 2011 tarih ve 644 sayılı Kanun Hükmünde Kararname ile ÇŞB kuruluş ve bazı kanun ve kanun hükmünde kararnamelerde değişiklik yapılmıştır. 08.08.2011 tarih ve 648 Sayılı Kararname ile yapılan değişiklik sonrasında 644 Sayılı Kararname ile </a:t>
            </a:r>
            <a:r>
              <a:rPr lang="tr-TR" sz="1350" dirty="0" err="1"/>
              <a:t>ÇŞB’nin</a:t>
            </a:r>
            <a:r>
              <a:rPr lang="tr-TR" sz="1350" dirty="0"/>
              <a:t> görevleri şu şekilde tespit edilmiştir:</a:t>
            </a:r>
          </a:p>
        </p:txBody>
      </p:sp>
      <p:pic>
        <p:nvPicPr>
          <p:cNvPr id="24578" name="Picture 2" descr="kanun doÄa ile ilgili gÃ¶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86740" y="2823996"/>
            <a:ext cx="1991948" cy="247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92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12492</TotalTime>
  <Words>1008</Words>
  <Application>Microsoft Office PowerPoint</Application>
  <PresentationFormat>Ekran Gösterisi (4:3)</PresentationFormat>
  <Paragraphs>133</Paragraphs>
  <Slides>10</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10</vt:i4>
      </vt:variant>
    </vt:vector>
  </HeadingPairs>
  <TitlesOfParts>
    <vt:vector size="19" baseType="lpstr">
      <vt:lpstr>ＭＳ Ｐゴシック</vt:lpstr>
      <vt:lpstr>Arial</vt:lpstr>
      <vt:lpstr>Calibri</vt:lpstr>
      <vt:lpstr>Century Gothic</vt:lpstr>
      <vt:lpstr>Times New Roman</vt:lpstr>
      <vt:lpstr>Wingdings</vt:lpstr>
      <vt:lpstr>ekonomi</vt:lpstr>
      <vt:lpstr>1_Rics</vt:lpstr>
      <vt:lpstr>h.t.</vt:lpstr>
      <vt:lpstr>PowerPoint Sunusu</vt:lpstr>
      <vt:lpstr>KORUMA YAKLAŞIMI VE MÜLKİYET HAKKI</vt:lpstr>
      <vt:lpstr>KORUMA YAKLAŞIMI VE MÜLKİYET HAKKI</vt:lpstr>
      <vt:lpstr>KORUMA YAKLAŞIMI VE MÜLKİYET HAKKI</vt:lpstr>
      <vt:lpstr>Koruma Alanlarında Taşınmaz Yönetimi</vt:lpstr>
      <vt:lpstr>Koruma Alanlarında Taşınmaz Yönetimi</vt:lpstr>
      <vt:lpstr>Koruma Alanlarında Taşınmaz Yönetimi</vt:lpstr>
      <vt:lpstr>Koruma Alanlarında Taşınmaz Yönetimi</vt:lpstr>
      <vt:lpstr>Koruma Alanlarında Taşınmaz Yönetimi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815</cp:revision>
  <cp:lastPrinted>2016-10-24T07:53:35Z</cp:lastPrinted>
  <dcterms:created xsi:type="dcterms:W3CDTF">2016-09-18T09:35:24Z</dcterms:created>
  <dcterms:modified xsi:type="dcterms:W3CDTF">2020-02-25T12:00:48Z</dcterms:modified>
</cp:coreProperties>
</file>