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2" d="100"/>
          <a:sy n="52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1"/>
          <p:cNvSpPr txBox="1"/>
          <p:nvPr/>
        </p:nvSpPr>
        <p:spPr>
          <a:xfrm>
            <a:off x="2673730" y="1190201"/>
            <a:ext cx="5593192" cy="39087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4000" b="1" spc="-30" dirty="0">
                <a:solidFill>
                  <a:srgbClr val="552112"/>
                </a:solidFill>
                <a:latin typeface="Arial"/>
                <a:ea typeface="Arial"/>
              </a:rPr>
              <a:t>MUKAVEMET</a:t>
            </a:r>
            <a:r>
              <a:rPr lang="en-US" altLang="zh-CN" sz="4000" b="1" spc="4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4000" b="1" spc="-25" dirty="0">
                <a:solidFill>
                  <a:srgbClr val="552112"/>
                </a:solidFill>
                <a:latin typeface="Arial"/>
                <a:ea typeface="Arial"/>
              </a:rPr>
              <a:t>DERSİ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535"/>
              </a:lnSpc>
            </a:pPr>
            <a:endParaRPr lang="en-US" dirty="0" smtClean="0"/>
          </a:p>
          <a:p>
            <a:pPr marL="0" indent="900048">
              <a:lnSpc>
                <a:spcPct val="100000"/>
              </a:lnSpc>
            </a:pPr>
            <a:r>
              <a:rPr lang="en-US" altLang="zh-CN" sz="3600" b="1" dirty="0">
                <a:solidFill>
                  <a:srgbClr val="BF0000"/>
                </a:solidFill>
                <a:latin typeface="Arial"/>
                <a:ea typeface="Arial"/>
              </a:rPr>
              <a:t>(Kesme</a:t>
            </a:r>
            <a:r>
              <a:rPr lang="en-US" altLang="zh-CN" sz="3600" b="1" spc="-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BF0000"/>
                </a:solidFill>
                <a:latin typeface="Arial"/>
                <a:ea typeface="Arial"/>
              </a:rPr>
              <a:t>Etkisi)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460"/>
              </a:lnSpc>
            </a:pPr>
            <a:endParaRPr lang="en-US" dirty="0" smtClean="0"/>
          </a:p>
          <a:p>
            <a:pPr indent="344042"/>
            <a:r>
              <a:rPr lang="tr-TR" altLang="zh-CN" sz="2800" b="1" i="1" dirty="0">
                <a:solidFill>
                  <a:srgbClr val="26110C"/>
                </a:solidFill>
                <a:latin typeface="Arial"/>
                <a:ea typeface="Arial"/>
              </a:rPr>
              <a:t>Doç.</a:t>
            </a:r>
            <a:r>
              <a:rPr lang="en-US" altLang="zh-CN" sz="2800" b="1" i="1" dirty="0">
                <a:solidFill>
                  <a:srgbClr val="26110C"/>
                </a:solidFill>
                <a:latin typeface="Arial"/>
                <a:cs typeface="Arial"/>
              </a:rPr>
              <a:t> </a:t>
            </a:r>
            <a:r>
              <a:rPr lang="en-US" altLang="zh-CN" sz="2800" b="1" i="1" dirty="0">
                <a:solidFill>
                  <a:srgbClr val="26110C"/>
                </a:solidFill>
                <a:latin typeface="Arial"/>
                <a:ea typeface="Arial"/>
              </a:rPr>
              <a:t>Dr.</a:t>
            </a:r>
            <a:r>
              <a:rPr lang="en-US" altLang="zh-CN" sz="2800" b="1" i="1" dirty="0">
                <a:solidFill>
                  <a:srgbClr val="26110C"/>
                </a:solidFill>
                <a:latin typeface="Arial"/>
                <a:cs typeface="Arial"/>
              </a:rPr>
              <a:t> </a:t>
            </a:r>
            <a:r>
              <a:rPr lang="tr-TR" altLang="zh-CN" sz="2800" b="1" i="1" dirty="0">
                <a:solidFill>
                  <a:srgbClr val="26110C"/>
                </a:solidFill>
                <a:latin typeface="Arial"/>
                <a:ea typeface="Arial"/>
              </a:rPr>
              <a:t>Havva Eylem POLAT</a:t>
            </a:r>
            <a:endParaRPr lang="en-US" altLang="zh-CN" sz="2800" b="1" i="1" dirty="0">
              <a:solidFill>
                <a:srgbClr val="26110C"/>
              </a:solidFill>
              <a:latin typeface="Arial"/>
              <a:ea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95297" y="573435"/>
            <a:ext cx="2022309" cy="4876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3200" dirty="0">
                <a:solidFill>
                  <a:srgbClr val="BF0000"/>
                </a:solidFill>
                <a:latin typeface="Arial"/>
                <a:ea typeface="Arial"/>
              </a:rPr>
              <a:t>Ders</a:t>
            </a:r>
            <a:r>
              <a:rPr lang="en-US" altLang="zh-CN" sz="3200" spc="-3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3200" dirty="0">
                <a:solidFill>
                  <a:srgbClr val="BF0000"/>
                </a:solidFill>
                <a:latin typeface="Arial"/>
                <a:ea typeface="Arial"/>
              </a:rPr>
              <a:t>Planı</a:t>
            </a: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397253" y="1118362"/>
          <a:ext cx="7298308" cy="50546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99058"/>
                <a:gridCol w="6199251"/>
              </a:tblGrid>
              <a:tr h="463550">
                <a:tc>
                  <a:txBody>
                    <a:bodyPr/>
                    <a:lstStyle/>
                    <a:p>
                      <a:pPr>
                        <a:lnSpc>
                          <a:spcPts val="734"/>
                        </a:lnSpc>
                      </a:pPr>
                      <a:endParaRPr lang="en-US" dirty="0" smtClean="0"/>
                    </a:p>
                    <a:p>
                      <a:pPr marL="0" indent="116459">
                        <a:lnSpc>
                          <a:spcPct val="100000"/>
                        </a:lnSpc>
                      </a:pPr>
                      <a:r>
                        <a:rPr lang="en-US" altLang="zh-CN" sz="2000" b="1" spc="-5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HA</a:t>
                      </a:r>
                      <a:r>
                        <a:rPr lang="en-US" altLang="zh-CN" sz="2000" b="1" spc="-44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FTA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34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b="1" spc="-2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KO</a:t>
                      </a:r>
                      <a:r>
                        <a:rPr lang="en-US" altLang="zh-CN" sz="2000" b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NU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468503">
                        <a:lnSpc>
                          <a:spcPct val="100000"/>
                        </a:lnSpc>
                      </a:pPr>
                      <a:r>
                        <a:rPr lang="en-US" altLang="zh-CN" sz="2000" spc="-109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09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Giriş,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Mukavemetin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tanımı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ve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genel</a:t>
                      </a:r>
                      <a:r>
                        <a:rPr lang="en-US" altLang="zh-CN" sz="2000" spc="-16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ilkeleri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468503">
                        <a:lnSpc>
                          <a:spcPct val="100000"/>
                        </a:lnSpc>
                      </a:pPr>
                      <a:r>
                        <a:rPr lang="en-US" altLang="zh-CN" sz="2000" spc="-109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2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09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Mukavemetin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temel</a:t>
                      </a:r>
                      <a:r>
                        <a:rPr lang="en-US" altLang="zh-CN" sz="2000" spc="-11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kavramları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355727">
                        <a:lnSpc>
                          <a:spcPct val="100000"/>
                        </a:lnSpc>
                      </a:pPr>
                      <a:r>
                        <a:rPr lang="en-US" altLang="zh-CN" sz="2000" spc="-34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3</a:t>
                      </a:r>
                      <a:r>
                        <a:rPr lang="en-US" altLang="zh-CN" sz="2000" spc="-2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-</a:t>
                      </a:r>
                      <a:r>
                        <a:rPr lang="en-US" altLang="zh-CN" sz="2000" spc="-4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4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Normal</a:t>
                      </a:r>
                      <a:r>
                        <a:rPr lang="en-US" altLang="zh-CN" sz="2000" spc="-25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kuvvet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355727">
                        <a:lnSpc>
                          <a:spcPct val="100000"/>
                        </a:lnSpc>
                      </a:pPr>
                      <a:r>
                        <a:rPr lang="en-US" altLang="zh-CN" sz="2000" spc="-34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5</a:t>
                      </a:r>
                      <a:r>
                        <a:rPr lang="en-US" altLang="zh-CN" sz="2000" spc="-2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-</a:t>
                      </a:r>
                      <a:r>
                        <a:rPr lang="en-US" altLang="zh-CN" sz="2000" spc="-4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6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Gerilme</a:t>
                      </a:r>
                      <a:r>
                        <a:rPr lang="en-US" altLang="zh-CN" sz="2000" spc="-35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analizi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468503">
                        <a:lnSpc>
                          <a:spcPct val="100000"/>
                        </a:lnSpc>
                      </a:pPr>
                      <a:r>
                        <a:rPr lang="en-US" altLang="zh-CN" sz="2000" spc="-109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7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09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Şekil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değiştirme</a:t>
                      </a:r>
                      <a:r>
                        <a:rPr lang="en-US" altLang="zh-CN" sz="2000" spc="-1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analizi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468503">
                        <a:lnSpc>
                          <a:spcPct val="100000"/>
                        </a:lnSpc>
                      </a:pPr>
                      <a:r>
                        <a:rPr lang="en-US" altLang="zh-CN" sz="2000" spc="-109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8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09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Aras</a:t>
                      </a: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ınavı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75"/>
                        </a:lnSpc>
                      </a:pPr>
                      <a:endParaRPr lang="en-US" dirty="0" smtClean="0"/>
                    </a:p>
                    <a:p>
                      <a:pPr marL="0" indent="284099">
                        <a:lnSpc>
                          <a:spcPct val="100000"/>
                        </a:lnSpc>
                      </a:pPr>
                      <a:r>
                        <a:rPr lang="en-US" altLang="zh-CN" sz="2000" spc="-2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9</a:t>
                      </a:r>
                      <a:r>
                        <a:rPr lang="en-US" altLang="zh-CN" sz="20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-</a:t>
                      </a:r>
                      <a:r>
                        <a:rPr lang="en-US" altLang="zh-CN" sz="2000" spc="-3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10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675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Kesme</a:t>
                      </a:r>
                      <a:r>
                        <a:rPr lang="en-US" altLang="zh-CN" sz="2000" spc="-2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etkisi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75"/>
                        </a:lnSpc>
                      </a:pPr>
                      <a:endParaRPr lang="en-US" dirty="0" smtClean="0"/>
                    </a:p>
                    <a:p>
                      <a:pPr marL="0" indent="407543">
                        <a:lnSpc>
                          <a:spcPct val="100000"/>
                        </a:lnSpc>
                      </a:pPr>
                      <a:r>
                        <a:rPr lang="en-US" altLang="zh-CN" sz="2000" spc="-12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11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15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Kirişlerde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kesit</a:t>
                      </a:r>
                      <a:r>
                        <a:rPr lang="en-US" altLang="zh-CN" sz="2000" spc="-104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tesirleri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25">
                <a:tc>
                  <a:txBody>
                    <a:bodyPr/>
                    <a:lstStyle/>
                    <a:p>
                      <a:pPr>
                        <a:lnSpc>
                          <a:spcPts val="675"/>
                        </a:lnSpc>
                      </a:pPr>
                      <a:endParaRPr lang="en-US" dirty="0" smtClean="0"/>
                    </a:p>
                    <a:p>
                      <a:pPr marL="0" indent="213995">
                        <a:lnSpc>
                          <a:spcPct val="100000"/>
                        </a:lnSpc>
                      </a:pPr>
                      <a:r>
                        <a:rPr lang="en-US" altLang="zh-CN" sz="2000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12</a:t>
                      </a: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-</a:t>
                      </a:r>
                      <a:r>
                        <a:rPr lang="en-US" altLang="zh-CN" sz="2000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13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15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Eğilme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etkisi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>
                        <a:lnSpc>
                          <a:spcPts val="675"/>
                        </a:lnSpc>
                      </a:pPr>
                      <a:endParaRPr lang="en-US" dirty="0" smtClean="0"/>
                    </a:p>
                    <a:p>
                      <a:pPr marL="0" indent="213995">
                        <a:lnSpc>
                          <a:spcPct val="100000"/>
                        </a:lnSpc>
                      </a:pPr>
                      <a:r>
                        <a:rPr lang="en-US" altLang="zh-CN" sz="2000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14</a:t>
                      </a: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-</a:t>
                      </a:r>
                      <a:r>
                        <a:rPr lang="en-US" altLang="zh-CN" sz="2000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15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675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Burkulma</a:t>
                      </a:r>
                      <a:r>
                        <a:rPr lang="en-US" altLang="zh-CN" sz="2000" spc="-35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etkisi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6"/>
          <p:cNvSpPr txBox="1"/>
          <p:nvPr/>
        </p:nvSpPr>
        <p:spPr>
          <a:xfrm>
            <a:off x="1432813" y="584321"/>
            <a:ext cx="7509335" cy="2817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93980">
              <a:lnSpc>
                <a:spcPct val="100000"/>
              </a:lnSpc>
            </a:pPr>
            <a:r>
              <a:rPr lang="en-US" altLang="zh-CN" sz="3600" spc="-10" dirty="0">
                <a:solidFill>
                  <a:srgbClr val="BF0000"/>
                </a:solidFill>
                <a:latin typeface="Arial"/>
                <a:ea typeface="Arial"/>
              </a:rPr>
              <a:t>Yararlanılan</a:t>
            </a:r>
            <a:r>
              <a:rPr lang="en-US" altLang="zh-CN" sz="3600" spc="-3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3600" spc="-15" dirty="0">
                <a:solidFill>
                  <a:srgbClr val="BF0000"/>
                </a:solidFill>
                <a:latin typeface="Arial"/>
                <a:ea typeface="Arial"/>
              </a:rPr>
              <a:t>Kaynaklar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854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Girgin,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İ.,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Beyribey,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M.,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1990.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Mukavemet.</a:t>
            </a:r>
            <a:r>
              <a:rPr lang="en-US" altLang="zh-CN" sz="2400" i="1" spc="1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A.Ü.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Ziraat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Fakültesi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Yayınları: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1191,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Ders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Kitabı:</a:t>
            </a:r>
            <a:r>
              <a:rPr lang="en-US" altLang="zh-CN" sz="2400" spc="-19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341,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Ankara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605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15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Omurtag,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M.,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2012.,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Mukavemet</a:t>
            </a:r>
            <a:r>
              <a:rPr lang="en-US" altLang="zh-CN" sz="2400" i="1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I.</a:t>
            </a:r>
            <a:r>
              <a:rPr lang="en-US" altLang="zh-CN" sz="2400" i="1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Birsen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yayınevi,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İstanbul,</a:t>
            </a:r>
            <a:r>
              <a:rPr lang="en-US" altLang="zh-CN" sz="240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472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s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8"/>
          <p:cNvSpPr txBox="1"/>
          <p:nvPr/>
        </p:nvSpPr>
        <p:spPr>
          <a:xfrm>
            <a:off x="1361566" y="159330"/>
            <a:ext cx="7582666" cy="60962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581910">
              <a:lnSpc>
                <a:spcPct val="100000"/>
              </a:lnSpc>
            </a:pPr>
            <a:r>
              <a:rPr lang="en-US" altLang="zh-CN" sz="3200" b="1" spc="-5" dirty="0">
                <a:solidFill>
                  <a:srgbClr val="552112"/>
                </a:solidFill>
                <a:latin typeface="Arial"/>
                <a:ea typeface="Arial"/>
              </a:rPr>
              <a:t>Kesme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etkisi</a:t>
            </a:r>
          </a:p>
          <a:p>
            <a:pPr>
              <a:lnSpc>
                <a:spcPts val="1305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17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Herhangi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çubuğu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eksenine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dik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Q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yükü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yüklediğimizde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çubuğu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iki</a:t>
            </a:r>
            <a:r>
              <a:rPr lang="en-US" altLang="zh-CN" sz="2400" spc="1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parçaya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ayırdığını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düşünelim</a:t>
            </a:r>
            <a:r>
              <a:rPr lang="en-US" altLang="zh-CN" sz="2400" spc="1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605"/>
              </a:lnSpc>
            </a:pPr>
            <a:endParaRPr lang="en-US" dirty="0" smtClean="0"/>
          </a:p>
          <a:p>
            <a:pPr marL="283463" indent="-283463" hangingPunct="0">
              <a:lnSpc>
                <a:spcPct val="9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46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</a:t>
            </a:r>
            <a:r>
              <a:rPr lang="en-US" altLang="zh-CN" sz="2400" spc="1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yüzeyinde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üniform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  <a:r>
              <a:rPr lang="en-US" altLang="zh-CN" sz="2400" spc="1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dağılan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gerilmelere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kayma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veya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gerilmesi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denir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100"/>
              </a:lnSpc>
            </a:pPr>
            <a:endParaRPr lang="en-US" dirty="0" smtClean="0"/>
          </a:p>
          <a:p>
            <a:pPr marL="0" indent="2266442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Τ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=</a:t>
            </a:r>
            <a:r>
              <a:rPr lang="en-US" altLang="zh-CN" sz="2400" spc="-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Q</a:t>
            </a:r>
            <a:r>
              <a:rPr lang="en-US" altLang="zh-CN" sz="2400" spc="-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/</a:t>
            </a:r>
            <a:r>
              <a:rPr lang="en-US" altLang="zh-CN" sz="2400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80"/>
              </a:lnSpc>
            </a:pPr>
            <a:endParaRPr lang="en-US" dirty="0" smtClean="0"/>
          </a:p>
          <a:p>
            <a:pPr marL="0" indent="338328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şeklinde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ifade</a:t>
            </a:r>
            <a:r>
              <a:rPr lang="en-US" altLang="zh-CN" sz="2400" spc="-15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edilir.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7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spc="-69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6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50" dirty="0">
                <a:solidFill>
                  <a:srgbClr val="000000"/>
                </a:solidFill>
                <a:latin typeface="Arial"/>
                <a:ea typeface="Arial"/>
              </a:rPr>
              <a:t>T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50" dirty="0">
                <a:solidFill>
                  <a:srgbClr val="000000"/>
                </a:solidFill>
                <a:latin typeface="Arial"/>
                <a:ea typeface="Arial"/>
              </a:rPr>
              <a:t>=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55" dirty="0">
                <a:solidFill>
                  <a:srgbClr val="000000"/>
                </a:solidFill>
                <a:latin typeface="Arial"/>
                <a:ea typeface="Arial"/>
              </a:rPr>
              <a:t>Kayma</a:t>
            </a:r>
            <a:r>
              <a:rPr lang="en-US" altLang="zh-CN" sz="24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45" dirty="0">
                <a:solidFill>
                  <a:srgbClr val="000000"/>
                </a:solidFill>
                <a:latin typeface="Arial"/>
                <a:ea typeface="Arial"/>
              </a:rPr>
              <a:t>(kesme)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34" dirty="0">
                <a:solidFill>
                  <a:srgbClr val="000000"/>
                </a:solidFill>
                <a:latin typeface="Arial"/>
                <a:ea typeface="Arial"/>
              </a:rPr>
              <a:t>gerilmesi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44" dirty="0">
                <a:solidFill>
                  <a:srgbClr val="000000"/>
                </a:solidFill>
                <a:latin typeface="Arial"/>
                <a:ea typeface="Arial"/>
              </a:rPr>
              <a:t>(kg/cm</a:t>
            </a:r>
            <a:r>
              <a:rPr lang="en-US" altLang="zh-CN" sz="1600" spc="-30" dirty="0">
                <a:solidFill>
                  <a:srgbClr val="000000"/>
                </a:solidFill>
                <a:latin typeface="Arial"/>
                <a:ea typeface="Arial"/>
              </a:rPr>
              <a:t>2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ea typeface="Arial"/>
              </a:rPr>
              <a:t>)</a:t>
            </a:r>
          </a:p>
          <a:p>
            <a:pPr>
              <a:lnSpc>
                <a:spcPts val="600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spc="-104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0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100" dirty="0">
                <a:solidFill>
                  <a:srgbClr val="000000"/>
                </a:solidFill>
                <a:latin typeface="Arial"/>
                <a:ea typeface="Arial"/>
              </a:rPr>
              <a:t>Q</a:t>
            </a:r>
            <a:r>
              <a:rPr lang="en-US" altLang="zh-CN" sz="2400" spc="-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80" dirty="0">
                <a:solidFill>
                  <a:srgbClr val="000000"/>
                </a:solidFill>
                <a:latin typeface="Arial"/>
                <a:ea typeface="Arial"/>
              </a:rPr>
              <a:t>=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80" dirty="0">
                <a:solidFill>
                  <a:srgbClr val="000000"/>
                </a:solidFill>
                <a:latin typeface="Arial"/>
                <a:ea typeface="Arial"/>
              </a:rPr>
              <a:t>Kesme</a:t>
            </a:r>
            <a:r>
              <a:rPr lang="en-US" altLang="zh-CN" sz="2400" spc="-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60" dirty="0">
                <a:solidFill>
                  <a:srgbClr val="000000"/>
                </a:solidFill>
                <a:latin typeface="Arial"/>
                <a:ea typeface="Arial"/>
              </a:rPr>
              <a:t>kuvveti</a:t>
            </a:r>
            <a:r>
              <a:rPr lang="en-US" altLang="zh-CN" sz="2400" spc="-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55" dirty="0">
                <a:solidFill>
                  <a:srgbClr val="000000"/>
                </a:solidFill>
                <a:latin typeface="Arial"/>
                <a:ea typeface="Arial"/>
              </a:rPr>
              <a:t>(kg)</a:t>
            </a:r>
          </a:p>
          <a:p>
            <a:pPr>
              <a:lnSpc>
                <a:spcPts val="600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spc="-125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2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109" dirty="0">
                <a:solidFill>
                  <a:srgbClr val="000000"/>
                </a:solidFill>
                <a:latin typeface="Arial"/>
                <a:ea typeface="Arial"/>
              </a:rPr>
              <a:t>A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89" dirty="0">
                <a:solidFill>
                  <a:srgbClr val="000000"/>
                </a:solidFill>
                <a:latin typeface="Arial"/>
                <a:ea typeface="Arial"/>
              </a:rPr>
              <a:t>=</a:t>
            </a:r>
            <a:r>
              <a:rPr lang="en-US" altLang="zh-CN" sz="2400" spc="-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69" dirty="0">
                <a:solidFill>
                  <a:srgbClr val="000000"/>
                </a:solidFill>
                <a:latin typeface="Arial"/>
                <a:ea typeface="Arial"/>
              </a:rPr>
              <a:t>Kesit</a:t>
            </a:r>
            <a:r>
              <a:rPr lang="en-US" altLang="zh-CN" sz="2400" spc="-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69" dirty="0">
                <a:solidFill>
                  <a:srgbClr val="000000"/>
                </a:solidFill>
                <a:latin typeface="Arial"/>
                <a:ea typeface="Arial"/>
              </a:rPr>
              <a:t>alanı</a:t>
            </a:r>
            <a:r>
              <a:rPr lang="en-US" altLang="zh-CN" sz="2400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90" dirty="0">
                <a:solidFill>
                  <a:srgbClr val="000000"/>
                </a:solidFill>
                <a:latin typeface="Arial"/>
                <a:ea typeface="Arial"/>
              </a:rPr>
              <a:t>(cm</a:t>
            </a:r>
            <a:r>
              <a:rPr lang="en-US" altLang="zh-CN" sz="1600" spc="-55" dirty="0">
                <a:solidFill>
                  <a:srgbClr val="000000"/>
                </a:solidFill>
                <a:latin typeface="Arial"/>
                <a:ea typeface="Arial"/>
              </a:rPr>
              <a:t>2</a:t>
            </a:r>
            <a:r>
              <a:rPr lang="en-US" altLang="zh-CN" sz="2400" spc="-55" dirty="0">
                <a:solidFill>
                  <a:srgbClr val="000000"/>
                </a:solidFill>
                <a:latin typeface="Arial"/>
                <a:ea typeface="Arial"/>
              </a:rPr>
              <a:t>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0"/>
          <p:cNvSpPr txBox="1"/>
          <p:nvPr/>
        </p:nvSpPr>
        <p:spPr>
          <a:xfrm>
            <a:off x="1433449" y="192114"/>
            <a:ext cx="7506699" cy="33765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510028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Kesme</a:t>
            </a:r>
            <a:r>
              <a:rPr lang="en-US" altLang="zh-CN" sz="3200" b="1" spc="-2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etkisi</a:t>
            </a:r>
          </a:p>
          <a:p>
            <a:pPr>
              <a:lnSpc>
                <a:spcPts val="138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55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Kesme</a:t>
            </a:r>
            <a:r>
              <a:rPr lang="en-US" altLang="zh-CN" sz="2400" spc="-19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gerilmesi</a:t>
            </a:r>
            <a:r>
              <a:rPr lang="en-US" altLang="zh-CN" sz="2400" spc="-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için</a:t>
            </a:r>
            <a:r>
              <a:rPr lang="en-US" altLang="zh-CN" sz="2400" spc="-19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kesme</a:t>
            </a:r>
            <a:r>
              <a:rPr lang="en-US" altLang="zh-CN" sz="2400" spc="-19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emniyet</a:t>
            </a:r>
            <a:r>
              <a:rPr lang="en-US" altLang="zh-CN" sz="2400" spc="-2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gerilmesi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69"/>
              </a:lnSpc>
            </a:pPr>
            <a:endParaRPr lang="en-US" dirty="0" smtClean="0"/>
          </a:p>
          <a:p>
            <a:pPr marL="283844" indent="48767" hangingPunct="0">
              <a:lnSpc>
                <a:spcPct val="144583"/>
              </a:lnSpc>
            </a:pP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Τ</a:t>
            </a:r>
            <a:r>
              <a:rPr lang="en-US" altLang="zh-CN" sz="1600" spc="60" dirty="0">
                <a:solidFill>
                  <a:srgbClr val="000000"/>
                </a:solidFill>
                <a:latin typeface="Arial"/>
                <a:ea typeface="Arial"/>
              </a:rPr>
              <a:t>em</a:t>
            </a:r>
            <a:r>
              <a:rPr lang="en-US" altLang="zh-CN" sz="16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=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0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8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ea typeface="Arial"/>
              </a:rPr>
              <a:t>σ</a:t>
            </a:r>
            <a:r>
              <a:rPr lang="en-US" altLang="zh-CN" sz="1600" spc="60" dirty="0">
                <a:solidFill>
                  <a:srgbClr val="000000"/>
                </a:solidFill>
                <a:latin typeface="Arial"/>
                <a:ea typeface="Arial"/>
              </a:rPr>
              <a:t>em</a:t>
            </a:r>
            <a:r>
              <a:rPr lang="en-US" altLang="zh-CN" sz="16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kabul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edilir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Hesaplamalarda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kesitte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oluşan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gerilmesinin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σ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em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küçük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olması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şartı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kontrol</a:t>
            </a:r>
            <a:r>
              <a:rPr lang="en-US" altLang="zh-CN" sz="2400" spc="-1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edilir.</a:t>
            </a:r>
          </a:p>
          <a:p>
            <a:pPr>
              <a:lnSpc>
                <a:spcPts val="103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4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Kesme</a:t>
            </a:r>
            <a:r>
              <a:rPr lang="en-US" altLang="zh-CN" sz="2400" spc="-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gerilmesinin</a:t>
            </a:r>
            <a:r>
              <a:rPr lang="en-US" altLang="zh-CN" sz="2400" spc="-5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uygulamada</a:t>
            </a:r>
            <a:r>
              <a:rPr lang="en-US" altLang="zh-CN" sz="2400" spc="-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önemi</a:t>
            </a:r>
            <a:r>
              <a:rPr lang="en-US" altLang="zh-CN" sz="2400" spc="-6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büyüktür.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717294" y="3751884"/>
            <a:ext cx="7252893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Saç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levhaların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kesilmesi,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delinmesi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veya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saç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717294" y="4209277"/>
            <a:ext cx="7223262" cy="10970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49583"/>
              </a:lnSpc>
            </a:pPr>
            <a:r>
              <a:rPr lang="en-US" altLang="zh-CN" sz="2400" spc="100" dirty="0">
                <a:solidFill>
                  <a:srgbClr val="000000"/>
                </a:solidFill>
                <a:latin typeface="Arial"/>
                <a:ea typeface="Arial"/>
              </a:rPr>
              <a:t>levhadan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ea typeface="Arial"/>
              </a:rPr>
              <a:t>presle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ea typeface="Arial"/>
              </a:rPr>
              <a:t>parça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ea typeface="Arial"/>
              </a:rPr>
              <a:t>çıkartılması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çelik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114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ahşap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yapı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elemanlarının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birbirlerine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bağlanmalarına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717294" y="5398160"/>
            <a:ext cx="7252879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1306067" algn="l"/>
                <a:tab pos="4039108" algn="l"/>
                <a:tab pos="5497957" algn="l"/>
              </a:tabLst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ilişkin	hesaplamalarda	kesme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gerilmesinin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717294" y="5946688"/>
            <a:ext cx="2840968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belirlenmesi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gerekir.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6"/>
          <p:cNvSpPr txBox="1"/>
          <p:nvPr/>
        </p:nvSpPr>
        <p:spPr>
          <a:xfrm>
            <a:off x="1609089" y="199568"/>
            <a:ext cx="7332240" cy="20810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1308480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Delik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basınç</a:t>
            </a:r>
            <a:r>
              <a:rPr lang="en-US" altLang="zh-CN" sz="3200" b="1" spc="-6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gerilmeleri</a:t>
            </a:r>
          </a:p>
          <a:p>
            <a:pPr>
              <a:lnSpc>
                <a:spcPts val="419"/>
              </a:lnSpc>
            </a:pPr>
            <a:endParaRPr lang="en-US" dirty="0" smtClean="0"/>
          </a:p>
          <a:p>
            <a:pPr marL="283464" indent="-283464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Harekete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zorlanan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levhalar,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perçinlerin</a:t>
            </a:r>
            <a:r>
              <a:rPr lang="en-US" altLang="zh-CN" sz="2400" spc="14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levhalar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içinde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kalan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kısımlarına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hareket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doğrultusunda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basınç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yaparlar</a:t>
            </a:r>
            <a:r>
              <a:rPr lang="en-US" altLang="zh-CN" sz="2400" spc="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60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20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Etki-tepki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prensibine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göre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levhaların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perçinlere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892554" y="2280970"/>
            <a:ext cx="7076704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perçinlerin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levhalara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basınçları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birbirlerine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609089" y="2646730"/>
            <a:ext cx="7331831" cy="35972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83464">
              <a:lnSpc>
                <a:spcPct val="100000"/>
              </a:lnSpc>
            </a:pPr>
            <a:r>
              <a:rPr lang="en-US" altLang="zh-CN" sz="2400" spc="-20" dirty="0">
                <a:solidFill>
                  <a:srgbClr val="000000"/>
                </a:solidFill>
                <a:latin typeface="Arial"/>
                <a:ea typeface="Arial"/>
              </a:rPr>
              <a:t>eşittir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600"/>
              </a:lnSpc>
            </a:pPr>
            <a:endParaRPr lang="en-US" dirty="0" smtClean="0"/>
          </a:p>
          <a:p>
            <a:pPr marL="283464" indent="-283464" hangingPunct="0">
              <a:lnSpc>
                <a:spcPct val="9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29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Perçinlerin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levhalar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içinde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kalan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yüzeylerine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veya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ea typeface="Arial"/>
              </a:rPr>
              <a:t>levhaların</a:t>
            </a:r>
            <a:r>
              <a:rPr lang="en-US" altLang="zh-CN" sz="2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ea typeface="Arial"/>
              </a:rPr>
              <a:t>delik</a:t>
            </a:r>
            <a:r>
              <a:rPr lang="en-US" altLang="zh-CN" sz="2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ea typeface="Arial"/>
              </a:rPr>
              <a:t>kesitlerine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etki</a:t>
            </a:r>
            <a:r>
              <a:rPr lang="en-US" altLang="zh-CN" sz="2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eden</a:t>
            </a:r>
            <a:r>
              <a:rPr lang="en-US" altLang="zh-CN" sz="2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basınca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b="1" i="1" spc="30" dirty="0">
                <a:solidFill>
                  <a:srgbClr val="BF0000"/>
                </a:solidFill>
                <a:latin typeface="Arial"/>
                <a:ea typeface="Arial"/>
              </a:rPr>
              <a:t>Delik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b="1" i="1" spc="60" dirty="0">
                <a:solidFill>
                  <a:srgbClr val="BF0000"/>
                </a:solidFill>
                <a:latin typeface="Arial"/>
                <a:ea typeface="Arial"/>
              </a:rPr>
              <a:t>basıncı</a:t>
            </a:r>
            <a:r>
              <a:rPr lang="en-US" altLang="zh-CN" sz="2400" b="1" i="1" spc="4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veya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birim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alana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isabet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eden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basınca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ea typeface="Arial"/>
              </a:rPr>
              <a:t>Delik</a:t>
            </a:r>
            <a:r>
              <a:rPr lang="en-US" altLang="zh-CN" sz="2400" b="1" i="1" spc="64" dirty="0">
                <a:solidFill>
                  <a:srgbClr val="BF0000"/>
                </a:solidFill>
                <a:latin typeface="Arial"/>
                <a:cs typeface="Arial"/>
              </a:rPr>
              <a:t>  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ea typeface="Arial"/>
              </a:rPr>
              <a:t>basınç</a:t>
            </a:r>
            <a:r>
              <a:rPr lang="en-US" altLang="zh-CN" sz="2400" b="1" i="1" spc="69" dirty="0">
                <a:solidFill>
                  <a:srgbClr val="BF0000"/>
                </a:solidFill>
                <a:latin typeface="Arial"/>
                <a:cs typeface="Arial"/>
              </a:rPr>
              <a:t>  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ea typeface="Arial"/>
              </a:rPr>
              <a:t>gerilmesi</a:t>
            </a:r>
            <a:r>
              <a:rPr lang="en-US" altLang="zh-CN" sz="2400" b="1" i="1" spc="64" dirty="0">
                <a:solidFill>
                  <a:srgbClr val="BF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adı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verilir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σ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</a:t>
            </a:r>
            <a:r>
              <a:rPr lang="en-US" altLang="zh-CN" sz="1600" spc="4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gösterilir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694"/>
              </a:lnSpc>
            </a:pPr>
            <a:endParaRPr lang="en-US" dirty="0" smtClean="0"/>
          </a:p>
          <a:p>
            <a:pPr marL="0" indent="1684274">
              <a:lnSpc>
                <a:spcPct val="111666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σ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L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=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/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d.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</a:t>
            </a:r>
          </a:p>
          <a:p>
            <a:pPr marL="0" indent="420624">
              <a:lnSpc>
                <a:spcPct val="100000"/>
              </a:lnSpc>
              <a:spcBef>
                <a:spcPts val="229"/>
              </a:spcBef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d=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perçin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çapı</a:t>
            </a:r>
          </a:p>
          <a:p>
            <a:pPr>
              <a:lnSpc>
                <a:spcPts val="600"/>
              </a:lnSpc>
            </a:pPr>
            <a:endParaRPr lang="en-US" dirty="0" smtClean="0"/>
          </a:p>
          <a:p>
            <a:pPr marL="0" indent="505967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=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Levha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kalınlığı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313</Words>
  <Application>Microsoft Office PowerPoint</Application>
  <PresentationFormat>Ekran Gösterisi (4:3)</PresentationFormat>
  <Paragraphs>121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宋体</vt:lpstr>
      <vt:lpstr>Arial</vt:lpstr>
      <vt:lpstr>Calibri</vt:lpstr>
      <vt:lpstr>Wingdings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Eylem</dc:creator>
  <cp:lastModifiedBy>Eylem</cp:lastModifiedBy>
  <cp:revision>3</cp:revision>
  <dcterms:created xsi:type="dcterms:W3CDTF">2011-01-21T15:00:27Z</dcterms:created>
  <dcterms:modified xsi:type="dcterms:W3CDTF">2020-01-07T11:58:34Z</dcterms:modified>
</cp:coreProperties>
</file>