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80" r:id="rId3"/>
    <p:sldId id="281" r:id="rId4"/>
    <p:sldId id="283" r:id="rId5"/>
    <p:sldId id="278" r:id="rId6"/>
    <p:sldId id="284" r:id="rId7"/>
    <p:sldId id="285" r:id="rId8"/>
    <p:sldId id="286" r:id="rId9"/>
    <p:sldId id="287" r:id="rId10"/>
    <p:sldId id="292" r:id="rId11"/>
    <p:sldId id="288" r:id="rId12"/>
    <p:sldId id="289" r:id="rId13"/>
    <p:sldId id="294" r:id="rId14"/>
    <p:sldId id="29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07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02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9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50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44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93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08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4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24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20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E334B2-1E76-445E-97D1-DE5329BE5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344545"/>
            <a:ext cx="10058400" cy="1927293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>
                <a:solidFill>
                  <a:srgbClr val="00B050"/>
                </a:solidFill>
              </a:rPr>
              <a:t>İlkokulda Temel Matematik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B27E61-5FFD-4A91-B949-E132DD25F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359394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tr-TR" sz="2800" b="1" i="1" cap="none" err="1">
                <a:solidFill>
                  <a:schemeClr val="accent1">
                    <a:lumMod val="75000"/>
                  </a:schemeClr>
                </a:solidFill>
              </a:rPr>
              <a:t>Dr</a:t>
            </a:r>
            <a:r>
              <a:rPr lang="tr-TR" sz="2800" b="1" i="1" cap="none">
                <a:solidFill>
                  <a:schemeClr val="accent1">
                    <a:lumMod val="75000"/>
                  </a:schemeClr>
                </a:solidFill>
              </a:rPr>
              <a:t>. Öğretim Üyesi </a:t>
            </a:r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Zeynep AKKURT DENİZLİ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Ankara Üniversitesi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Eğitim Bilimleri Fakültesi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400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AAFD8E-39D5-4592-AFE8-72F745E4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7443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Yanılgısının Nedenleri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79FB53-4CA5-4B02-8AA0-2B5F4960B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0516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Öğretmenin kullandığı örnekler de kavram yanılgısına katkıda bulunabilir.</a:t>
            </a:r>
          </a:p>
          <a:p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b="1" dirty="0">
                <a:solidFill>
                  <a:schemeClr val="tx1"/>
                </a:solidFill>
              </a:rPr>
              <a:t>Örnekler: </a:t>
            </a:r>
          </a:p>
          <a:p>
            <a:pPr marL="0" indent="0">
              <a:buNone/>
            </a:pPr>
            <a:endParaRPr lang="tr-TR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rgbClr val="FF0000"/>
                </a:solidFill>
              </a:rPr>
              <a:t>Öğretmen: </a:t>
            </a:r>
            <a:r>
              <a:rPr lang="tr-TR" sz="2400" dirty="0">
                <a:solidFill>
                  <a:schemeClr val="tx1"/>
                </a:solidFill>
              </a:rPr>
              <a:t>Ahmet ile Ayşe’nin yaşlarının farkı 2’dir.                                                               </a:t>
            </a:r>
            <a:r>
              <a:rPr lang="tr-TR" sz="2400" dirty="0">
                <a:solidFill>
                  <a:srgbClr val="FF0000"/>
                </a:solidFill>
              </a:rPr>
              <a:t>Öğrenci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tx1"/>
                </a:solidFill>
              </a:rPr>
              <a:t>2-4= 2</a:t>
            </a:r>
          </a:p>
          <a:p>
            <a:pPr marL="457200" indent="-457200">
              <a:buFont typeface="+mj-lt"/>
              <a:buAutoNum type="arabicPeriod"/>
            </a:pP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rgbClr val="FF0000"/>
                </a:solidFill>
              </a:rPr>
              <a:t>Öğretmen: </a:t>
            </a:r>
            <a:r>
              <a:rPr lang="tr-TR" sz="2400" dirty="0">
                <a:solidFill>
                  <a:schemeClr val="tx1"/>
                </a:solidFill>
              </a:rPr>
              <a:t>10 ile çarpmak demek sağına sıfır eklemek demektir</a:t>
            </a:r>
            <a:r>
              <a:rPr lang="tr-TR" sz="2400" dirty="0"/>
              <a:t>.                                           </a:t>
            </a:r>
            <a:r>
              <a:rPr lang="tr-TR" sz="2400" dirty="0">
                <a:solidFill>
                  <a:srgbClr val="FF0000"/>
                </a:solidFill>
              </a:rPr>
              <a:t>Öğrenci: </a:t>
            </a:r>
            <a:r>
              <a:rPr lang="tr-TR" sz="2400" dirty="0">
                <a:solidFill>
                  <a:schemeClr val="tx1"/>
                </a:solidFill>
              </a:rPr>
              <a:t>O halde 2,3. 10= 2,30 olabilir.</a:t>
            </a:r>
          </a:p>
        </p:txBody>
      </p:sp>
    </p:spTree>
    <p:extLst>
      <p:ext uri="{BB962C8B-B14F-4D97-AF65-F5344CB8AC3E}">
        <p14:creationId xmlns:p14="http://schemas.microsoft.com/office/powerpoint/2010/main" val="230604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1EDF48-7B25-4B30-8ECE-48A04A78B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92295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Yanılgısının Aşılması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795DA1-2F1B-42D1-93FF-2DDB43A0A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51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Kavram yanılgıları kaçınılmazdır; ancak aşmamak mümkün müdür?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“</a:t>
            </a:r>
            <a:r>
              <a:rPr lang="tr-TR" sz="2400" dirty="0">
                <a:solidFill>
                  <a:schemeClr val="tx1"/>
                </a:solidFill>
              </a:rPr>
              <a:t>Ahmet ile Ayşe’nin yaşlarının farkı 2’dir.” ifadesi yerine hangi ifade kullanılabilir?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‘10 ile çarpmak demek sağına sıfır eklemek demektir.’ Yerine hangi ifade kullanılabilir?</a:t>
            </a:r>
          </a:p>
          <a:p>
            <a:endParaRPr lang="tr-TR" sz="2400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Örneğin; 10 ile çarpmak çarpılan pozitif sayıyı 10 kat büyütüyor. Önüne geçilebilir; ancak tam engellemeyebilir de…</a:t>
            </a:r>
          </a:p>
          <a:p>
            <a:r>
              <a:rPr lang="tr-TR" sz="2400" dirty="0">
                <a:solidFill>
                  <a:schemeClr val="tx1"/>
                </a:solidFill>
              </a:rPr>
              <a:t>Tüm nedenler önemli!!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315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92CA98E-F3B4-4745-B85E-350F0E885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24432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Yanılgısının Aşılması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9D47BA9-FE59-4625-BD52-1F6885B66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511035"/>
            <a:ext cx="10058400" cy="446457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tr-T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Bir öğrenci 2/5 kesrini yandaki gibi temsil ediyor:  </a:t>
            </a: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                    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Sizce bu öğrencinin kesirlerle ilgili nasıl bir kavram yanılgısı vardır?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Bu kavram yanılgısının nedeni ne olabilir?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Bu kavram yanılgısı nasıl aşılabilir?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  <p:cxnSp>
        <p:nvCxnSpPr>
          <p:cNvPr id="12" name="Düz Bağlayıcı 11">
            <a:extLst>
              <a:ext uri="{FF2B5EF4-FFF2-40B4-BE49-F238E27FC236}">
                <a16:creationId xmlns:a16="http://schemas.microsoft.com/office/drawing/2014/main" id="{3631B123-E48F-4F42-8B0B-9DF9EDD13458}"/>
              </a:ext>
            </a:extLst>
          </p:cNvPr>
          <p:cNvCxnSpPr/>
          <p:nvPr/>
        </p:nvCxnSpPr>
        <p:spPr>
          <a:xfrm flipV="1">
            <a:off x="7021513" y="8304213"/>
            <a:ext cx="809625" cy="771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Resim 14">
            <a:extLst>
              <a:ext uri="{FF2B5EF4-FFF2-40B4-BE49-F238E27FC236}">
                <a16:creationId xmlns:a16="http://schemas.microsoft.com/office/drawing/2014/main" id="{7A0B0603-C7A9-4538-8338-A9EC6A1A7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1138" y="1848910"/>
            <a:ext cx="27622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298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C15300-8B3B-4C4B-A892-CC6D9F37B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70735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Yanılgısının Aşılması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0788FE-7533-4927-B7C4-29D4E7A4F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tr-TR" sz="6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9600" dirty="0">
                <a:solidFill>
                  <a:schemeClr val="tx1"/>
                </a:solidFill>
              </a:rPr>
              <a:t>Bir öğrenci yanda temsil edilen kesir için 2/4 yazıyor.   </a:t>
            </a:r>
          </a:p>
          <a:p>
            <a:pPr marL="0" indent="0">
              <a:buNone/>
            </a:pPr>
            <a:endParaRPr lang="tr-TR" sz="9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6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6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6000" dirty="0">
                <a:solidFill>
                  <a:schemeClr val="tx1"/>
                </a:solidFill>
              </a:rPr>
              <a:t>                                  </a:t>
            </a:r>
          </a:p>
          <a:p>
            <a:pPr marL="0" indent="0">
              <a:buNone/>
            </a:pPr>
            <a:endParaRPr lang="tr-TR" sz="60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9600" dirty="0">
                <a:solidFill>
                  <a:schemeClr val="tx1"/>
                </a:solidFill>
              </a:rPr>
              <a:t>Sizce bu öğrencinin kesirlerle ilgili nasıl bir kavram yanılgısı vardır?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9600" dirty="0">
                <a:solidFill>
                  <a:schemeClr val="tx1"/>
                </a:solidFill>
              </a:rPr>
              <a:t>Bu kavram yanılgısının nedeni ne olabilir?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9600" dirty="0">
                <a:solidFill>
                  <a:schemeClr val="tx1"/>
                </a:solidFill>
              </a:rPr>
              <a:t>Bu kavram yanılgısı nasıl aşılabilir?</a:t>
            </a:r>
          </a:p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82C821C-C0A1-46BA-9049-2D259AA96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0" y="1845734"/>
            <a:ext cx="290512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365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373C93-6565-4F42-8CF5-FEE07F63815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33600" y="1846263"/>
            <a:ext cx="10058400" cy="4022725"/>
          </a:xfrm>
        </p:spPr>
        <p:txBody>
          <a:bodyPr/>
          <a:lstStyle/>
          <a:p>
            <a:pPr algn="ctr"/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sz="4000" dirty="0"/>
              <a:t>Teşekkürler…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076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C61FD2-981D-475A-9538-33578933F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1191281"/>
            <a:ext cx="10058400" cy="135646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Kavramsal ve </a:t>
            </a:r>
            <a:r>
              <a:rPr lang="tr-TR" dirty="0" err="1">
                <a:solidFill>
                  <a:schemeClr val="accent1"/>
                </a:solidFill>
              </a:rPr>
              <a:t>İşlemsel</a:t>
            </a:r>
            <a:r>
              <a:rPr lang="tr-TR" dirty="0">
                <a:solidFill>
                  <a:schemeClr val="accent1"/>
                </a:solidFill>
              </a:rPr>
              <a:t> Anlama</a:t>
            </a:r>
            <a:br>
              <a:rPr lang="tr-TR" dirty="0">
                <a:solidFill>
                  <a:schemeClr val="accent1"/>
                </a:solidFill>
              </a:rPr>
            </a:br>
            <a:br>
              <a:rPr lang="tr-TR" dirty="0">
                <a:solidFill>
                  <a:schemeClr val="accent1"/>
                </a:solidFill>
              </a:rPr>
            </a:br>
            <a:endParaRPr lang="tr-TR" dirty="0">
              <a:solidFill>
                <a:schemeClr val="accent1"/>
              </a:solidFill>
            </a:endParaRP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F6611590-7482-4EBE-A519-7788E5638F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75421"/>
            <a:ext cx="10058400" cy="2307158"/>
          </a:xfr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CAB23C7D-AB81-40D3-912B-A60FB7C61D38}"/>
              </a:ext>
            </a:extLst>
          </p:cNvPr>
          <p:cNvSpPr txBox="1"/>
          <p:nvPr/>
        </p:nvSpPr>
        <p:spPr>
          <a:xfrm>
            <a:off x="1097280" y="5143499"/>
            <a:ext cx="10375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dirty="0">
                <a:solidFill>
                  <a:srgbClr val="FF0000"/>
                </a:solidFill>
              </a:rPr>
              <a:t>İşlemleri öğrenmenin ötesine geçme</a:t>
            </a:r>
          </a:p>
        </p:txBody>
      </p:sp>
    </p:spTree>
    <p:extLst>
      <p:ext uri="{BB962C8B-B14F-4D97-AF65-F5344CB8AC3E}">
        <p14:creationId xmlns:p14="http://schemas.microsoft.com/office/powerpoint/2010/main" val="89805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8278DC-5644-4739-B22C-3A8BFEB36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42394"/>
          </a:xfrm>
        </p:spPr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Kavramsal ve </a:t>
            </a:r>
            <a:r>
              <a:rPr lang="tr-TR" b="1" dirty="0" err="1">
                <a:solidFill>
                  <a:schemeClr val="accent1"/>
                </a:solidFill>
              </a:rPr>
              <a:t>İşlemsel</a:t>
            </a:r>
            <a:r>
              <a:rPr lang="tr-TR" b="1" dirty="0">
                <a:solidFill>
                  <a:schemeClr val="accent1"/>
                </a:solidFill>
              </a:rPr>
              <a:t> Anlama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F923F-B5D6-4E25-8431-09B869ED0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7256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400" dirty="0"/>
              <a:t>    3x4=12 işlemeni düşünelim!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sz="3400" dirty="0"/>
              <a:t>     3.3=9, 9+3=12 </a:t>
            </a:r>
          </a:p>
          <a:p>
            <a:endParaRPr lang="tr-TR" dirty="0"/>
          </a:p>
          <a:p>
            <a:r>
              <a:rPr lang="tr-TR" dirty="0"/>
              <a:t>     </a:t>
            </a:r>
          </a:p>
        </p:txBody>
      </p:sp>
      <p:grpSp>
        <p:nvGrpSpPr>
          <p:cNvPr id="17" name="Grup 16">
            <a:extLst>
              <a:ext uri="{FF2B5EF4-FFF2-40B4-BE49-F238E27FC236}">
                <a16:creationId xmlns:a16="http://schemas.microsoft.com/office/drawing/2014/main" id="{0C00AD47-67B0-4883-88DE-195C18428A61}"/>
              </a:ext>
            </a:extLst>
          </p:cNvPr>
          <p:cNvGrpSpPr/>
          <p:nvPr/>
        </p:nvGrpSpPr>
        <p:grpSpPr>
          <a:xfrm>
            <a:off x="1628775" y="2547937"/>
            <a:ext cx="4795188" cy="252413"/>
            <a:chOff x="1628775" y="2547937"/>
            <a:chExt cx="4795188" cy="25241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F86AFF5-BB04-476F-9167-FBD873D59999}"/>
                </a:ext>
              </a:extLst>
            </p:cNvPr>
            <p:cNvSpPr/>
            <p:nvPr/>
          </p:nvSpPr>
          <p:spPr>
            <a:xfrm>
              <a:off x="1628775" y="2557463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E4C751B-2101-4F7B-B670-98DEA03C6D4A}"/>
                </a:ext>
              </a:extLst>
            </p:cNvPr>
            <p:cNvSpPr/>
            <p:nvPr/>
          </p:nvSpPr>
          <p:spPr>
            <a:xfrm>
              <a:off x="1944528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0EBF74B-E364-4ED7-AA65-985BF01DACD3}"/>
                </a:ext>
              </a:extLst>
            </p:cNvPr>
            <p:cNvSpPr/>
            <p:nvPr/>
          </p:nvSpPr>
          <p:spPr>
            <a:xfrm>
              <a:off x="2260282" y="2557463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8776D84-29F1-4000-8566-7D3AC8E44CEF}"/>
                </a:ext>
              </a:extLst>
            </p:cNvPr>
            <p:cNvSpPr/>
            <p:nvPr/>
          </p:nvSpPr>
          <p:spPr>
            <a:xfrm>
              <a:off x="2602704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AA50635-2CBA-4390-AF26-8EB5DFAA6847}"/>
                </a:ext>
              </a:extLst>
            </p:cNvPr>
            <p:cNvSpPr/>
            <p:nvPr/>
          </p:nvSpPr>
          <p:spPr>
            <a:xfrm>
              <a:off x="3274565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30D0349-493F-43A3-B119-D2EE5B3A89C7}"/>
                </a:ext>
              </a:extLst>
            </p:cNvPr>
            <p:cNvSpPr/>
            <p:nvPr/>
          </p:nvSpPr>
          <p:spPr>
            <a:xfrm>
              <a:off x="3590318" y="2547937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AF0769E-63A0-4FC7-B843-49B0AA5BB0EE}"/>
                </a:ext>
              </a:extLst>
            </p:cNvPr>
            <p:cNvSpPr/>
            <p:nvPr/>
          </p:nvSpPr>
          <p:spPr>
            <a:xfrm>
              <a:off x="3906072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73C9760-5368-4B16-83B3-C83B860ADEDC}"/>
                </a:ext>
              </a:extLst>
            </p:cNvPr>
            <p:cNvSpPr/>
            <p:nvPr/>
          </p:nvSpPr>
          <p:spPr>
            <a:xfrm>
              <a:off x="4248494" y="2547937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C5132EE-1183-4253-BC51-526A9B7A7328}"/>
                </a:ext>
              </a:extLst>
            </p:cNvPr>
            <p:cNvSpPr/>
            <p:nvPr/>
          </p:nvSpPr>
          <p:spPr>
            <a:xfrm>
              <a:off x="5232387" y="2557463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ECE073C-0A94-44F0-80F0-6A8EFE7E22AE}"/>
                </a:ext>
              </a:extLst>
            </p:cNvPr>
            <p:cNvSpPr/>
            <p:nvPr/>
          </p:nvSpPr>
          <p:spPr>
            <a:xfrm>
              <a:off x="5537187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1991109-CA93-4857-958F-610A862D2A81}"/>
                </a:ext>
              </a:extLst>
            </p:cNvPr>
            <p:cNvSpPr/>
            <p:nvPr/>
          </p:nvSpPr>
          <p:spPr>
            <a:xfrm>
              <a:off x="5852941" y="2557463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91E7912-6FDB-4E84-9DBB-F34C57041E49}"/>
                </a:ext>
              </a:extLst>
            </p:cNvPr>
            <p:cNvSpPr/>
            <p:nvPr/>
          </p:nvSpPr>
          <p:spPr>
            <a:xfrm>
              <a:off x="6195363" y="2552700"/>
              <a:ext cx="228600" cy="24288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aphicFrame>
        <p:nvGraphicFramePr>
          <p:cNvPr id="16" name="Tablo 15">
            <a:extLst>
              <a:ext uri="{FF2B5EF4-FFF2-40B4-BE49-F238E27FC236}">
                <a16:creationId xmlns:a16="http://schemas.microsoft.com/office/drawing/2014/main" id="{3EC46582-5B54-4DF9-A714-0E48E3F24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76487"/>
              </p:ext>
            </p:extLst>
          </p:nvPr>
        </p:nvGraphicFramePr>
        <p:xfrm>
          <a:off x="1554602" y="3523322"/>
          <a:ext cx="1639960" cy="1166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73">
                  <a:extLst>
                    <a:ext uri="{9D8B030D-6E8A-4147-A177-3AD203B41FA5}">
                      <a16:colId xmlns:a16="http://schemas.microsoft.com/office/drawing/2014/main" val="142167278"/>
                    </a:ext>
                  </a:extLst>
                </a:gridCol>
                <a:gridCol w="447812">
                  <a:extLst>
                    <a:ext uri="{9D8B030D-6E8A-4147-A177-3AD203B41FA5}">
                      <a16:colId xmlns:a16="http://schemas.microsoft.com/office/drawing/2014/main" val="3358331862"/>
                    </a:ext>
                  </a:extLst>
                </a:gridCol>
                <a:gridCol w="416928">
                  <a:extLst>
                    <a:ext uri="{9D8B030D-6E8A-4147-A177-3AD203B41FA5}">
                      <a16:colId xmlns:a16="http://schemas.microsoft.com/office/drawing/2014/main" val="3659353306"/>
                    </a:ext>
                  </a:extLst>
                </a:gridCol>
                <a:gridCol w="378647">
                  <a:extLst>
                    <a:ext uri="{9D8B030D-6E8A-4147-A177-3AD203B41FA5}">
                      <a16:colId xmlns:a16="http://schemas.microsoft.com/office/drawing/2014/main" val="1554115295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901588"/>
                  </a:ext>
                </a:extLst>
              </a:tr>
              <a:tr h="388675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604545"/>
                  </a:ext>
                </a:extLst>
              </a:tr>
              <a:tr h="388675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520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93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F00299-BCA7-4C72-B7C0-0159909A6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Kavramsal ve </a:t>
            </a:r>
            <a:r>
              <a:rPr lang="tr-TR" b="1" dirty="0" err="1">
                <a:solidFill>
                  <a:schemeClr val="accent1"/>
                </a:solidFill>
              </a:rPr>
              <a:t>İşlemsel</a:t>
            </a:r>
            <a:r>
              <a:rPr lang="tr-TR" b="1" dirty="0">
                <a:solidFill>
                  <a:schemeClr val="accent1"/>
                </a:solidFill>
              </a:rPr>
              <a:t> Anlama</a:t>
            </a:r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A5E9301-9EAB-4900-85D2-13C0BBD31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rgbClr val="00B050"/>
                </a:solidFill>
              </a:rPr>
              <a:t>Kavramsal 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022455-B6CF-4EB2-B291-4C74DFF58A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Kavramsal anlama bir konuya dair temel fikirlerle veya ilişkilerle alakalı bilgidir.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Kavramsal anlamdan yoksun yapılan işlemler isteksizliğe, ilgisizliğe, hatalı öğrenmelere, ezbere yönlendirmektedir.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2DA47E35-2BDE-484A-A366-9BD89CF8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solidFill>
                  <a:srgbClr val="00B050"/>
                </a:solidFill>
              </a:rPr>
              <a:t>İşlemsel</a:t>
            </a:r>
            <a:r>
              <a:rPr lang="tr-TR" sz="2400" dirty="0">
                <a:solidFill>
                  <a:srgbClr val="00B050"/>
                </a:solidFill>
              </a:rPr>
              <a:t> anlama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073DB0-5E65-4777-A5DE-CB370C3F1C3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400" dirty="0" err="1">
                <a:solidFill>
                  <a:schemeClr val="tx1"/>
                </a:solidFill>
              </a:rPr>
              <a:t>İşlemsel</a:t>
            </a:r>
            <a:r>
              <a:rPr lang="tr-TR" sz="2400" dirty="0">
                <a:solidFill>
                  <a:schemeClr val="tx1"/>
                </a:solidFill>
              </a:rPr>
              <a:t> anlama matematiksel işlemleri yaparken kullanılan kural ve işlemlere dair bilgidir.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Matematiği temsil için kullanılan </a:t>
            </a:r>
            <a:r>
              <a:rPr lang="tr-TR" sz="2400" dirty="0" err="1">
                <a:solidFill>
                  <a:schemeClr val="tx1"/>
                </a:solidFill>
              </a:rPr>
              <a:t>sembolizimdir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Öğrencinin matematiği sevmemesine neden olur. </a:t>
            </a:r>
          </a:p>
        </p:txBody>
      </p:sp>
    </p:spTree>
    <p:extLst>
      <p:ext uri="{BB962C8B-B14F-4D97-AF65-F5344CB8AC3E}">
        <p14:creationId xmlns:p14="http://schemas.microsoft.com/office/powerpoint/2010/main" val="3004323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C13924-8873-43FC-AD54-CE0F29809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139252"/>
            <a:ext cx="10058400" cy="1062663"/>
          </a:xfrm>
        </p:spPr>
        <p:txBody>
          <a:bodyPr>
            <a:normAutofit fontScale="90000"/>
          </a:bodyPr>
          <a:lstStyle/>
          <a:p>
            <a:br>
              <a:rPr lang="tr-TR" b="1" dirty="0">
                <a:solidFill>
                  <a:srgbClr val="FF0000"/>
                </a:solidFill>
              </a:rPr>
            </a:b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Etkinlik: </a:t>
            </a:r>
            <a:br>
              <a:rPr lang="tr-TR" b="1" dirty="0">
                <a:solidFill>
                  <a:srgbClr val="FF0000"/>
                </a:solidFill>
              </a:rPr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329BE5-E3E9-4162-9742-36D0B61F0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695388"/>
            <a:ext cx="10058400" cy="4023360"/>
          </a:xfrm>
        </p:spPr>
        <p:txBody>
          <a:bodyPr/>
          <a:lstStyle/>
          <a:p>
            <a:pPr marL="0" lvl="0" indent="0">
              <a:buNone/>
            </a:pPr>
            <a:endParaRPr lang="tr-TR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4. sınıf düzeyindeki öğrencileriniz için </a:t>
            </a:r>
            <a:r>
              <a:rPr lang="tr-TR" sz="2400" dirty="0">
                <a:solidFill>
                  <a:srgbClr val="FF0000"/>
                </a:solidFill>
              </a:rPr>
              <a:t>dikdörtgenin alanını hesaplatmaya </a:t>
            </a:r>
            <a:r>
              <a:rPr lang="tr-TR" sz="2400" dirty="0">
                <a:solidFill>
                  <a:schemeClr val="tx1"/>
                </a:solidFill>
              </a:rPr>
              <a:t>yönelik bir etkinlik hazırlayınız.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Öğrencilerinizin bu etkinlikten önce neleri bilip neleri bilmediklerini belirtiniz. 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Bu etkinlik sonucunda öğrencilerin neleri öğrenmiş olacağını umuyorsunuz? Açıklayınız.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70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09206F-CF61-452F-B4A1-3E68558E4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23" y="44970"/>
            <a:ext cx="10058400" cy="1377305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1DB4A8-9B11-4F1C-801E-420464CAF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5" y="1845733"/>
            <a:ext cx="11587396" cy="4734949"/>
          </a:xfrm>
        </p:spPr>
        <p:txBody>
          <a:bodyPr>
            <a:normAutofit fontScale="77500" lnSpcReduction="20000"/>
          </a:bodyPr>
          <a:lstStyle/>
          <a:p>
            <a:r>
              <a:rPr lang="tr-TR" sz="2800" dirty="0">
                <a:solidFill>
                  <a:schemeClr val="tx1"/>
                </a:solidFill>
              </a:rPr>
              <a:t>Öğrenciler neden bazı hataları sistematik bir şekilde yapmaktadırlar?</a:t>
            </a:r>
          </a:p>
          <a:p>
            <a:endParaRPr lang="tr-TR" sz="2800" dirty="0">
              <a:solidFill>
                <a:schemeClr val="tx1"/>
              </a:solidFill>
            </a:endParaRPr>
          </a:p>
          <a:p>
            <a:r>
              <a:rPr lang="tr-TR" sz="2800" dirty="0">
                <a:solidFill>
                  <a:schemeClr val="tx1"/>
                </a:solidFill>
              </a:rPr>
              <a:t>Kavram yanılgısı: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>
                <a:solidFill>
                  <a:schemeClr val="tx1"/>
                </a:solidFill>
              </a:rPr>
              <a:t>Sistematik bir şekilde hata üreten öğrenci kavrayışı.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800" dirty="0">
                <a:solidFill>
                  <a:schemeClr val="tx1"/>
                </a:solidFill>
              </a:rPr>
              <a:t>Uzmanların üzerinde hemfikir oldukları görüşten uzak kalan algı ya da kavrayış.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800" dirty="0">
              <a:solidFill>
                <a:schemeClr val="tx1"/>
              </a:solidFill>
            </a:endParaRPr>
          </a:p>
          <a:p>
            <a:r>
              <a:rPr lang="tr-TR" sz="2800" dirty="0">
                <a:solidFill>
                  <a:srgbClr val="FF0000"/>
                </a:solidFill>
              </a:rPr>
              <a:t>Örnek öğrenci yanıtı 1</a:t>
            </a:r>
            <a:r>
              <a:rPr lang="tr-TR" sz="2800" dirty="0">
                <a:solidFill>
                  <a:schemeClr val="tx1"/>
                </a:solidFill>
              </a:rPr>
              <a:t>:  0.4  &lt;  0,244;    0,4  &lt;  0,675</a:t>
            </a:r>
          </a:p>
          <a:p>
            <a:r>
              <a:rPr lang="tr-TR" sz="2800" dirty="0">
                <a:solidFill>
                  <a:schemeClr val="tx1"/>
                </a:solidFill>
              </a:rPr>
              <a:t>Açıklaması: Çok rakam içeren sayı daha büyüktür…</a:t>
            </a:r>
          </a:p>
          <a:p>
            <a:endParaRPr lang="tr-TR" sz="2800" dirty="0">
              <a:solidFill>
                <a:schemeClr val="tx1"/>
              </a:solidFill>
            </a:endParaRPr>
          </a:p>
          <a:p>
            <a:r>
              <a:rPr lang="tr-TR" sz="2800" dirty="0">
                <a:solidFill>
                  <a:srgbClr val="FF0000"/>
                </a:solidFill>
              </a:rPr>
              <a:t>Örnek öğrenci yanıtı </a:t>
            </a:r>
            <a:r>
              <a:rPr lang="tr-TR" sz="2800" dirty="0">
                <a:solidFill>
                  <a:schemeClr val="tx1"/>
                </a:solidFill>
              </a:rPr>
              <a:t>2: 0.4  &gt;  0,244;    0,4  &gt;  0,675</a:t>
            </a:r>
          </a:p>
          <a:p>
            <a:r>
              <a:rPr lang="tr-TR" sz="2800" dirty="0">
                <a:solidFill>
                  <a:schemeClr val="tx1"/>
                </a:solidFill>
              </a:rPr>
              <a:t>Açıklaması: Onda birler binde birden daha büyüktür… O nedenle 0,4 daha büyüktür.  Yani; 1/10 &gt; 1/1000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536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649D81-A216-4DE4-A14C-331794194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479" y="211652"/>
            <a:ext cx="10058400" cy="1183195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Yanılgısı: Aşırı Genelleme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F668DA-E256-4C2A-A798-E76F32F5E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131" y="1618937"/>
            <a:ext cx="10523095" cy="4826833"/>
          </a:xfrm>
        </p:spPr>
        <p:txBody>
          <a:bodyPr>
            <a:normAutofit fontScale="62500" lnSpcReduction="20000"/>
          </a:bodyPr>
          <a:lstStyle/>
          <a:p>
            <a:r>
              <a:rPr lang="tr-TR" sz="3400" dirty="0">
                <a:solidFill>
                  <a:srgbClr val="FF0000"/>
                </a:solidFill>
              </a:rPr>
              <a:t>Örnek: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400" dirty="0">
                <a:solidFill>
                  <a:schemeClr val="tx1"/>
                </a:solidFill>
              </a:rPr>
              <a:t>İki sayının çarpımının sonucu her zaman o sayılardan daha büyüktür.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400" dirty="0">
                <a:solidFill>
                  <a:schemeClr val="tx1"/>
                </a:solidFill>
              </a:rPr>
              <a:t>Bölme işleminin sonucu her zaman bölünenden daha küçüktür. 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3400" dirty="0">
                <a:solidFill>
                  <a:schemeClr val="tx1"/>
                </a:solidFill>
              </a:rPr>
              <a:t>Bu tür kavrayışlar daha sonra rasyonel sayılar, tam sayılar ve daha sonra kesirlerle ilgili işlemlerde doğru sonuçlar elde edilmesine fırsat vermez.  </a:t>
            </a:r>
          </a:p>
          <a:p>
            <a:r>
              <a:rPr lang="tr-TR" sz="3400" dirty="0">
                <a:solidFill>
                  <a:schemeClr val="tx1"/>
                </a:solidFill>
              </a:rPr>
              <a:t>Örneğin; 2/3. 1/5= 2/15 işleminde sonucun çarpanlardan daha büyük olduğunu savunan öğrenci ‘12.15=180’  gibi işlem sonuçlarını düşünerek pozitif iki tam sayının çarpımını aşırı genellemiş olur.</a:t>
            </a:r>
          </a:p>
          <a:p>
            <a:endParaRPr lang="tr-TR" sz="3400" dirty="0">
              <a:solidFill>
                <a:schemeClr val="tx1"/>
              </a:solidFill>
            </a:endParaRPr>
          </a:p>
          <a:p>
            <a:r>
              <a:rPr lang="tr-TR" sz="3400" dirty="0">
                <a:solidFill>
                  <a:srgbClr val="FF0000"/>
                </a:solidFill>
              </a:rPr>
              <a:t>Örnek:</a:t>
            </a:r>
          </a:p>
          <a:p>
            <a:r>
              <a:rPr lang="tr-TR" sz="3400" dirty="0">
                <a:solidFill>
                  <a:schemeClr val="tx1"/>
                </a:solidFill>
              </a:rPr>
              <a:t>263-128=145, 546-375=231 </a:t>
            </a:r>
          </a:p>
          <a:p>
            <a:r>
              <a:rPr lang="tr-TR" sz="3400" dirty="0">
                <a:solidFill>
                  <a:schemeClr val="tx1"/>
                </a:solidFill>
              </a:rPr>
              <a:t>Her zaman büyü k sayıdan küçük sayı çıkartılır. ( Değişme özelliği vardır gibi düşünüyor. 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8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5EA086-F417-49F5-BCFD-DB0E2DD3A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538" y="901973"/>
            <a:ext cx="10058400" cy="109278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00B050"/>
                </a:solidFill>
              </a:rPr>
              <a:t>Kavram Yanılgısı: Aşırı </a:t>
            </a:r>
            <a:r>
              <a:rPr lang="tr-TR" b="1" dirty="0" err="1">
                <a:solidFill>
                  <a:srgbClr val="00B050"/>
                </a:solidFill>
              </a:rPr>
              <a:t>Özelleme</a:t>
            </a:r>
            <a:br>
              <a:rPr lang="tr-TR" b="1" dirty="0">
                <a:solidFill>
                  <a:srgbClr val="00B050"/>
                </a:solidFill>
              </a:rPr>
            </a:br>
            <a:endParaRPr lang="tr-TR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238340-D772-4845-8647-3C43F37CC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Bir kuralın prensibin kısıtlı bir kavrayışa indirgenmesidir.  Dik üçgen olarak sadece aşağıdaki şeklin kabul edilmesi. 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</a:rPr>
              <a:t> Örnek: </a:t>
            </a:r>
            <a:r>
              <a:rPr lang="tr-TR" sz="2400" dirty="0">
                <a:solidFill>
                  <a:schemeClr val="tx1"/>
                </a:solidFill>
              </a:rPr>
              <a:t>Dik üçgen ve dikdörtgen için aşağıdaki şekillerin kabul edilmesi</a:t>
            </a:r>
            <a:endParaRPr lang="tr-TR" dirty="0"/>
          </a:p>
        </p:txBody>
      </p:sp>
      <p:sp>
        <p:nvSpPr>
          <p:cNvPr id="12" name="Dik Üçgen 11">
            <a:extLst>
              <a:ext uri="{FF2B5EF4-FFF2-40B4-BE49-F238E27FC236}">
                <a16:creationId xmlns:a16="http://schemas.microsoft.com/office/drawing/2014/main" id="{EA08EF86-F537-47AB-A783-696B393319D2}"/>
              </a:ext>
            </a:extLst>
          </p:cNvPr>
          <p:cNvSpPr/>
          <p:nvPr/>
        </p:nvSpPr>
        <p:spPr>
          <a:xfrm>
            <a:off x="3688125" y="3716754"/>
            <a:ext cx="1543442" cy="157477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9096440D-1DFE-4801-A482-05B1D2DC1CCC}"/>
              </a:ext>
            </a:extLst>
          </p:cNvPr>
          <p:cNvSpPr/>
          <p:nvPr/>
        </p:nvSpPr>
        <p:spPr>
          <a:xfrm>
            <a:off x="6224845" y="4000884"/>
            <a:ext cx="2064716" cy="1290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922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1EDF45F-EE6D-4ED3-85A0-49819297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02353"/>
          </a:xfrm>
        </p:spPr>
        <p:txBody>
          <a:bodyPr/>
          <a:lstStyle/>
          <a:p>
            <a:r>
              <a:rPr lang="tr-TR" b="1" dirty="0">
                <a:solidFill>
                  <a:srgbClr val="00B050"/>
                </a:solidFill>
              </a:rPr>
              <a:t>Kavram Yanılgısının Nedenleri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1BE15-2E87-4FF6-B251-115838907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2015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chemeClr val="tx1"/>
                </a:solidFill>
              </a:rPr>
              <a:t>Epistemolojik: Kavramın kendi doğasından kaynaklanan nedenler</a:t>
            </a:r>
          </a:p>
          <a:p>
            <a:pPr marL="457200" indent="-457200">
              <a:buFont typeface="+mj-lt"/>
              <a:buAutoNum type="arabicPeriod"/>
            </a:pPr>
            <a:endParaRPr lang="tr-TR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chemeClr val="tx1"/>
                </a:solidFill>
              </a:rPr>
              <a:t>Psikolojik: Öğrencinin kendi gelişimi, düzeyi, matematiksel kavrama yeteneği ve becerisinden kaynaklanan nedenler</a:t>
            </a:r>
          </a:p>
          <a:p>
            <a:pPr marL="457200" indent="-457200">
              <a:buFont typeface="+mj-lt"/>
              <a:buAutoNum type="arabicPeriod"/>
            </a:pPr>
            <a:endParaRPr lang="tr-TR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chemeClr val="tx1"/>
                </a:solidFill>
              </a:rPr>
              <a:t>Pedagojik : Öğrencinin öğrenirken çektiği güçlük, verilen öğretimin şekli, içeriği ve yöntemine bağlı nedenler</a:t>
            </a:r>
          </a:p>
          <a:p>
            <a:pPr marL="457200" indent="-457200">
              <a:buFont typeface="+mj-lt"/>
              <a:buAutoNum type="arabicPeriod"/>
            </a:pPr>
            <a:endParaRPr lang="tr-T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Bu nedenlerin hepsi aynı anda da var olabilir, ayrı ayrı da olabilir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794309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1370</TotalTime>
  <Words>609</Words>
  <Application>Microsoft Office PowerPoint</Application>
  <PresentationFormat>Geniş ekran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Geçmişe bakış</vt:lpstr>
      <vt:lpstr>İlkokulda Temel Matematik</vt:lpstr>
      <vt:lpstr>Kavramsal ve İşlemsel Anlama  </vt:lpstr>
      <vt:lpstr>Kavramsal ve İşlemsel Anlama</vt:lpstr>
      <vt:lpstr>Kavramsal ve İşlemsel Anlama</vt:lpstr>
      <vt:lpstr>  Etkinlik:  </vt:lpstr>
      <vt:lpstr>Kavram Yanılgısı</vt:lpstr>
      <vt:lpstr>Kavram Yanılgısı: Aşırı Genelleme </vt:lpstr>
      <vt:lpstr>Kavram Yanılgısı: Aşırı Özelleme </vt:lpstr>
      <vt:lpstr>Kavram Yanılgısının Nedenleri</vt:lpstr>
      <vt:lpstr>Kavram Yanılgısının Nedenleri</vt:lpstr>
      <vt:lpstr>Kavram Yanılgısının Aşılması</vt:lpstr>
      <vt:lpstr>Kavram Yanılgısının Aşılması</vt:lpstr>
      <vt:lpstr>Kavram Yanılgısının Aşılması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 yapmak</dc:title>
  <dc:creator>AD</dc:creator>
  <cp:lastModifiedBy>AD</cp:lastModifiedBy>
  <cp:revision>79</cp:revision>
  <dcterms:created xsi:type="dcterms:W3CDTF">2019-01-06T12:08:29Z</dcterms:created>
  <dcterms:modified xsi:type="dcterms:W3CDTF">2021-10-01T08:48:19Z</dcterms:modified>
</cp:coreProperties>
</file>