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7" r:id="rId3"/>
    <p:sldId id="288" r:id="rId4"/>
    <p:sldId id="289" r:id="rId5"/>
    <p:sldId id="290" r:id="rId6"/>
    <p:sldId id="291" r:id="rId7"/>
    <p:sldId id="292" r:id="rId8"/>
    <p:sldId id="293" r:id="rId9"/>
    <p:sldId id="294" r:id="rId10"/>
    <p:sldId id="295" r:id="rId11"/>
    <p:sldId id="296" r:id="rId12"/>
    <p:sldId id="29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27"/>
  </p:normalViewPr>
  <p:slideViewPr>
    <p:cSldViewPr snapToGrid="0" snapToObjects="1">
      <p:cViewPr varScale="1">
        <p:scale>
          <a:sx n="90" d="100"/>
          <a:sy n="90" d="100"/>
        </p:scale>
        <p:origin x="232" y="6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7DF862-A450-D646-86E4-51AEF6E9928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780332B-329D-5640-AC19-9FDCC9DF0A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9DF49DD-5D6C-9646-909E-670D7D867D69}"/>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5" name="Alt Bilgi Yer Tutucusu 4">
            <a:extLst>
              <a:ext uri="{FF2B5EF4-FFF2-40B4-BE49-F238E27FC236}">
                <a16:creationId xmlns:a16="http://schemas.microsoft.com/office/drawing/2014/main" id="{9CAF191B-83E9-3D42-9B58-F9A24F6897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348E05-9BD6-344B-9FBA-D2D7517C08EC}"/>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1324534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8EB9DE-05AE-A744-A0CF-B5CAB28369F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FE9F822-145C-2D49-BEEA-A5254D724E4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B0164E6-59D1-AA49-9ED5-43F92F771756}"/>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5" name="Alt Bilgi Yer Tutucusu 4">
            <a:extLst>
              <a:ext uri="{FF2B5EF4-FFF2-40B4-BE49-F238E27FC236}">
                <a16:creationId xmlns:a16="http://schemas.microsoft.com/office/drawing/2014/main" id="{5BBDA204-84A2-2E4B-A242-B96A5B52B69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E9A806E-65F1-C046-A7E8-CBE99177110F}"/>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4223319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0734096-561A-6442-8705-917F860FE41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BC85BD4-AABF-6640-B421-AB3672B0205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8177B83-779B-F243-9084-57E7F76FC1ED}"/>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5" name="Alt Bilgi Yer Tutucusu 4">
            <a:extLst>
              <a:ext uri="{FF2B5EF4-FFF2-40B4-BE49-F238E27FC236}">
                <a16:creationId xmlns:a16="http://schemas.microsoft.com/office/drawing/2014/main" id="{CD1CC67C-E9AF-A547-9DF7-074CDFD4FB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EB523AE-968B-764A-9C63-3D3A81AFB99A}"/>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3793023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655EBF-3122-DB4F-8233-4FD46831930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3BE33A0-7EB7-F74A-BECE-8742DE31879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F7660CC-7862-0948-A058-96594D4F2F4A}"/>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5" name="Alt Bilgi Yer Tutucusu 4">
            <a:extLst>
              <a:ext uri="{FF2B5EF4-FFF2-40B4-BE49-F238E27FC236}">
                <a16:creationId xmlns:a16="http://schemas.microsoft.com/office/drawing/2014/main" id="{C1F3860F-6E72-3E44-827E-39F17E313E7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03AF02E-1208-3044-9707-8BB432C45C19}"/>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3166564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3F601F-A812-9645-A85A-7B8549E4D74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AF2EEEA-A6AF-094B-80A7-33A48988A5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4DDB03D-EC54-3448-8254-6E6460906642}"/>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5" name="Alt Bilgi Yer Tutucusu 4">
            <a:extLst>
              <a:ext uri="{FF2B5EF4-FFF2-40B4-BE49-F238E27FC236}">
                <a16:creationId xmlns:a16="http://schemas.microsoft.com/office/drawing/2014/main" id="{18BD4F5C-D5A9-E74A-BA20-246A8DA19CF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A261193-77C8-3A4C-9815-CAFB441EE016}"/>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915873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1054BF-F34A-444C-9AA1-321BAE16401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C876536-7C42-D04A-BCFB-3425AE0C0AF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10C8F19-D113-004A-B42E-D17E3260631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87F166E-8C28-AE41-B1BF-3F651DAE2C0A}"/>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6" name="Alt Bilgi Yer Tutucusu 5">
            <a:extLst>
              <a:ext uri="{FF2B5EF4-FFF2-40B4-BE49-F238E27FC236}">
                <a16:creationId xmlns:a16="http://schemas.microsoft.com/office/drawing/2014/main" id="{DFBC6AF3-68C1-684C-B5A3-E605B49A069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6E93BE0-272C-5043-9B11-5E5E48C149FE}"/>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877993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5208E4-7058-FE4E-94BB-9108BCF67F1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EA988DF-CFB9-574C-A7C2-4AEBD2EC73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AC6EF57-05F3-F943-80DA-ABFFC6DE0AE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75CAFC5-F82E-D049-9C4A-150409DCF6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0F845C2B-703B-E74A-8824-9CF22CAD2EB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D6EA3C1-5F7E-CC45-9E64-9BCC8A8161CF}"/>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8" name="Alt Bilgi Yer Tutucusu 7">
            <a:extLst>
              <a:ext uri="{FF2B5EF4-FFF2-40B4-BE49-F238E27FC236}">
                <a16:creationId xmlns:a16="http://schemas.microsoft.com/office/drawing/2014/main" id="{02C646CA-45A4-7F4B-8BEF-8DB343DD252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E59F3CE-1833-AB4B-8AAD-E09ECAACEE7D}"/>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3548401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D14133-300D-F24C-92B7-895B6EB2CDA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9A947AC1-D116-AF40-BBE4-21477A3231E4}"/>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4" name="Alt Bilgi Yer Tutucusu 3">
            <a:extLst>
              <a:ext uri="{FF2B5EF4-FFF2-40B4-BE49-F238E27FC236}">
                <a16:creationId xmlns:a16="http://schemas.microsoft.com/office/drawing/2014/main" id="{2189D6FC-FB2F-5F4A-8337-797CECD466B3}"/>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AE35659-5D03-3141-B698-9BC900A9FE17}"/>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3871461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A515800-D275-2E4E-BD33-894E2F727054}"/>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3" name="Alt Bilgi Yer Tutucusu 2">
            <a:extLst>
              <a:ext uri="{FF2B5EF4-FFF2-40B4-BE49-F238E27FC236}">
                <a16:creationId xmlns:a16="http://schemas.microsoft.com/office/drawing/2014/main" id="{3804547E-CCC4-AE42-992F-8F902E70CFD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98CC5A6-91B2-0945-94BB-EC636EB0EE63}"/>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2196321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6B48C7-65AE-4648-9E07-199B2E44617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934FF8B-53D2-E143-A074-0B85030DF9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0692196-87F7-DF44-BBD5-E458740E1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6D8EA1A-8566-0344-8210-AF62FE0F0137}"/>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6" name="Alt Bilgi Yer Tutucusu 5">
            <a:extLst>
              <a:ext uri="{FF2B5EF4-FFF2-40B4-BE49-F238E27FC236}">
                <a16:creationId xmlns:a16="http://schemas.microsoft.com/office/drawing/2014/main" id="{9BFFEF3C-6F3C-A842-904B-A4ABFB80355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39224D9-8CDD-1D43-933C-36648476951A}"/>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862841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78A894-7A1F-4742-8227-D599E4F1612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C534670-69D2-0E4E-97EE-4044DA6689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BE44BDE-9A9F-A440-B697-D46EA9A0F0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FA422E1-E921-A44D-B926-C110DD40F1A8}"/>
              </a:ext>
            </a:extLst>
          </p:cNvPr>
          <p:cNvSpPr>
            <a:spLocks noGrp="1"/>
          </p:cNvSpPr>
          <p:nvPr>
            <p:ph type="dt" sz="half" idx="10"/>
          </p:nvPr>
        </p:nvSpPr>
        <p:spPr/>
        <p:txBody>
          <a:bodyPr/>
          <a:lstStyle/>
          <a:p>
            <a:fld id="{F2859AAC-AFEF-B246-B760-FA91FC68AB82}" type="datetimeFigureOut">
              <a:rPr lang="tr-TR" smtClean="0"/>
              <a:t>21.06.2020</a:t>
            </a:fld>
            <a:endParaRPr lang="tr-TR"/>
          </a:p>
        </p:txBody>
      </p:sp>
      <p:sp>
        <p:nvSpPr>
          <p:cNvPr id="6" name="Alt Bilgi Yer Tutucusu 5">
            <a:extLst>
              <a:ext uri="{FF2B5EF4-FFF2-40B4-BE49-F238E27FC236}">
                <a16:creationId xmlns:a16="http://schemas.microsoft.com/office/drawing/2014/main" id="{A48F75F2-F09B-5E40-8FC3-614B170B276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A988DA3-E03C-774C-ADFF-609A4A95671B}"/>
              </a:ext>
            </a:extLst>
          </p:cNvPr>
          <p:cNvSpPr>
            <a:spLocks noGrp="1"/>
          </p:cNvSpPr>
          <p:nvPr>
            <p:ph type="sldNum" sz="quarter" idx="12"/>
          </p:nvPr>
        </p:nvSpPr>
        <p:spPr/>
        <p:txBody>
          <a:bodyPr/>
          <a:lstStyle/>
          <a:p>
            <a:fld id="{441DF1B1-14EA-C34F-B1A9-359B78F950F5}" type="slidenum">
              <a:rPr lang="tr-TR" smtClean="0"/>
              <a:t>‹#›</a:t>
            </a:fld>
            <a:endParaRPr lang="tr-TR"/>
          </a:p>
        </p:txBody>
      </p:sp>
    </p:spTree>
    <p:extLst>
      <p:ext uri="{BB962C8B-B14F-4D97-AF65-F5344CB8AC3E}">
        <p14:creationId xmlns:p14="http://schemas.microsoft.com/office/powerpoint/2010/main" val="268285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1000"/>
          </a:blip>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1BB392E-98E4-7C4D-914E-BC4432E28B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ACAD0EB-BF20-7847-9F45-1E88B8C216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6667973-C17F-7148-81BF-6DB87D371E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9AAC-AFEF-B246-B760-FA91FC68AB82}" type="datetimeFigureOut">
              <a:rPr lang="tr-TR" smtClean="0"/>
              <a:t>21.06.2020</a:t>
            </a:fld>
            <a:endParaRPr lang="tr-TR"/>
          </a:p>
        </p:txBody>
      </p:sp>
      <p:sp>
        <p:nvSpPr>
          <p:cNvPr id="5" name="Alt Bilgi Yer Tutucusu 4">
            <a:extLst>
              <a:ext uri="{FF2B5EF4-FFF2-40B4-BE49-F238E27FC236}">
                <a16:creationId xmlns:a16="http://schemas.microsoft.com/office/drawing/2014/main" id="{DCEFFFE9-59D9-FA45-A94D-5B6D21FECB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B3C1A62-BE51-D243-882E-45FAE939C2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1DF1B1-14EA-C34F-B1A9-359B78F950F5}" type="slidenum">
              <a:rPr lang="tr-TR" smtClean="0"/>
              <a:t>‹#›</a:t>
            </a:fld>
            <a:endParaRPr lang="tr-TR"/>
          </a:p>
        </p:txBody>
      </p:sp>
    </p:spTree>
    <p:extLst>
      <p:ext uri="{BB962C8B-B14F-4D97-AF65-F5344CB8AC3E}">
        <p14:creationId xmlns:p14="http://schemas.microsoft.com/office/powerpoint/2010/main" val="1458644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43FD5C14-714E-4B4E-8AFD-03B7539AA8CE}"/>
              </a:ext>
            </a:extLst>
          </p:cNvPr>
          <p:cNvSpPr>
            <a:spLocks noGrp="1"/>
          </p:cNvSpPr>
          <p:nvPr>
            <p:ph type="ctrTitle"/>
          </p:nvPr>
        </p:nvSpPr>
        <p:spPr>
          <a:xfrm>
            <a:off x="6585882" y="4267832"/>
            <a:ext cx="4805996" cy="1401448"/>
          </a:xfrm>
        </p:spPr>
        <p:txBody>
          <a:bodyPr anchor="t">
            <a:normAutofit/>
          </a:bodyPr>
          <a:lstStyle/>
          <a:p>
            <a:pPr algn="l"/>
            <a:r>
              <a:rPr lang="tr-TR" sz="4400" dirty="0">
                <a:solidFill>
                  <a:srgbClr val="000000"/>
                </a:solidFill>
              </a:rPr>
              <a:t>BELLEK TÜRLERİ: HANGİ KAVRAM IV</a:t>
            </a:r>
          </a:p>
        </p:txBody>
      </p:sp>
      <p:sp>
        <p:nvSpPr>
          <p:cNvPr id="3" name="Alt Başlık 2">
            <a:extLst>
              <a:ext uri="{FF2B5EF4-FFF2-40B4-BE49-F238E27FC236}">
                <a16:creationId xmlns:a16="http://schemas.microsoft.com/office/drawing/2014/main" id="{B60B0E54-437B-5642-A1CC-15636BD1F432}"/>
              </a:ext>
            </a:extLst>
          </p:cNvPr>
          <p:cNvSpPr>
            <a:spLocks noGrp="1"/>
          </p:cNvSpPr>
          <p:nvPr>
            <p:ph type="subTitle" idx="1"/>
          </p:nvPr>
        </p:nvSpPr>
        <p:spPr>
          <a:xfrm>
            <a:off x="6586186" y="3428999"/>
            <a:ext cx="4805691" cy="838831"/>
          </a:xfrm>
        </p:spPr>
        <p:txBody>
          <a:bodyPr anchor="b">
            <a:normAutofit/>
          </a:bodyPr>
          <a:lstStyle/>
          <a:p>
            <a:pPr algn="l"/>
            <a:endParaRPr lang="tr-TR" sz="1800">
              <a:solidFill>
                <a:srgbClr val="000000"/>
              </a:solidFill>
            </a:endParaRPr>
          </a:p>
        </p:txBody>
      </p:sp>
      <p:sp>
        <p:nvSpPr>
          <p:cNvPr id="13"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B6D117B2-CC85-4676-B430-951037573BB8}"/>
              </a:ext>
            </a:extLst>
          </p:cNvPr>
          <p:cNvPicPr>
            <a:picLocks noChangeAspect="1"/>
          </p:cNvPicPr>
          <p:nvPr/>
        </p:nvPicPr>
        <p:blipFill rotWithShape="1">
          <a:blip r:embed="rId3">
            <a:alphaModFix/>
          </a:blip>
          <a:srcRect r="9188" b="-1"/>
          <a:stretch/>
        </p:blipFill>
        <p:spPr>
          <a:xfrm>
            <a:off x="1" y="770037"/>
            <a:ext cx="5298683" cy="6097438"/>
          </a:xfrm>
          <a:custGeom>
            <a:avLst/>
            <a:gdLst/>
            <a:ahLst/>
            <a:cxnLst/>
            <a:rect l="l" t="t" r="r" b="b"/>
            <a:pathLst>
              <a:path w="5298683" h="6097438">
                <a:moveTo>
                  <a:pt x="2178155" y="0"/>
                </a:moveTo>
                <a:cubicBezTo>
                  <a:pt x="3901575" y="0"/>
                  <a:pt x="5298683" y="1397108"/>
                  <a:pt x="5298683" y="3120527"/>
                </a:cubicBezTo>
                <a:cubicBezTo>
                  <a:pt x="5298683" y="4413092"/>
                  <a:pt x="4512810" y="5522106"/>
                  <a:pt x="3392805" y="5995828"/>
                </a:cubicBezTo>
                <a:lnTo>
                  <a:pt x="3115184" y="6097438"/>
                </a:lnTo>
                <a:lnTo>
                  <a:pt x="1241127" y="6097438"/>
                </a:lnTo>
                <a:lnTo>
                  <a:pt x="963506" y="5995828"/>
                </a:lnTo>
                <a:cubicBezTo>
                  <a:pt x="683504" y="5877397"/>
                  <a:pt x="424387" y="5719261"/>
                  <a:pt x="193210" y="5528477"/>
                </a:cubicBezTo>
                <a:lnTo>
                  <a:pt x="0" y="5352876"/>
                </a:lnTo>
                <a:lnTo>
                  <a:pt x="0" y="888178"/>
                </a:lnTo>
                <a:lnTo>
                  <a:pt x="193210" y="712577"/>
                </a:lnTo>
                <a:cubicBezTo>
                  <a:pt x="732621" y="267415"/>
                  <a:pt x="1424159" y="0"/>
                  <a:pt x="2178155" y="0"/>
                </a:cubicBezTo>
                <a:close/>
              </a:path>
            </a:pathLst>
          </a:custGeom>
          <a:effectLst>
            <a:softEdge rad="0"/>
          </a:effectLst>
        </p:spPr>
      </p:pic>
    </p:spTree>
    <p:extLst>
      <p:ext uri="{BB962C8B-B14F-4D97-AF65-F5344CB8AC3E}">
        <p14:creationId xmlns:p14="http://schemas.microsoft.com/office/powerpoint/2010/main" val="2336171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2FE5CB-3487-E744-AE18-6D7F5BA3029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0AB8DF0-50E7-3543-99FF-91805A4BFF52}"/>
              </a:ext>
            </a:extLst>
          </p:cNvPr>
          <p:cNvSpPr>
            <a:spLocks noGrp="1"/>
          </p:cNvSpPr>
          <p:nvPr>
            <p:ph idx="1"/>
          </p:nvPr>
        </p:nvSpPr>
        <p:spPr/>
        <p:txBody>
          <a:bodyPr/>
          <a:lstStyle/>
          <a:p>
            <a:r>
              <a:rPr lang="tr-TR" sz="2400" dirty="0" err="1"/>
              <a:t>Halbwachs</a:t>
            </a:r>
            <a:r>
              <a:rPr lang="tr-TR" sz="2400" dirty="0"/>
              <a:t>, diğer hocası olan </a:t>
            </a:r>
            <a:r>
              <a:rPr lang="tr-TR" sz="2400" dirty="0" err="1"/>
              <a:t>Bergson’la</a:t>
            </a:r>
            <a:r>
              <a:rPr lang="tr-TR" sz="2400" dirty="0"/>
              <a:t> bellek konusunda ayrı fikirdeydi. </a:t>
            </a:r>
            <a:r>
              <a:rPr lang="tr-TR" sz="2400" dirty="0" err="1"/>
              <a:t>Bergson</a:t>
            </a:r>
            <a:r>
              <a:rPr lang="tr-TR" sz="2400" dirty="0"/>
              <a:t>, öznel akıl üzerine düşünürken, </a:t>
            </a:r>
            <a:r>
              <a:rPr lang="tr-TR" sz="2400" dirty="0" err="1"/>
              <a:t>Halbwachs</a:t>
            </a:r>
            <a:r>
              <a:rPr lang="tr-TR" sz="2400" dirty="0"/>
              <a:t> gruplardan bağımsız bir belleğin mevcudiyetinin mümkün olmadığını söylüyordu. </a:t>
            </a:r>
          </a:p>
          <a:p>
            <a:endParaRPr lang="tr-TR" dirty="0"/>
          </a:p>
        </p:txBody>
      </p:sp>
    </p:spTree>
    <p:extLst>
      <p:ext uri="{BB962C8B-B14F-4D97-AF65-F5344CB8AC3E}">
        <p14:creationId xmlns:p14="http://schemas.microsoft.com/office/powerpoint/2010/main" val="4208387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EE4973-2830-C34D-812C-31F729A3E81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3BBDEFC-237E-2F48-890B-397C361BF893}"/>
              </a:ext>
            </a:extLst>
          </p:cNvPr>
          <p:cNvSpPr>
            <a:spLocks noGrp="1"/>
          </p:cNvSpPr>
          <p:nvPr>
            <p:ph idx="1"/>
          </p:nvPr>
        </p:nvSpPr>
        <p:spPr/>
        <p:txBody>
          <a:bodyPr/>
          <a:lstStyle/>
          <a:p>
            <a:r>
              <a:rPr lang="tr-TR" sz="2400" dirty="0"/>
              <a:t>Gruplar bireylerin  deneyimlemedikleri belleği üretme gücüne de sahipti. </a:t>
            </a:r>
            <a:r>
              <a:rPr lang="tr-TR" sz="2400" dirty="0" err="1"/>
              <a:t>Halbwachs’ın</a:t>
            </a:r>
            <a:r>
              <a:rPr lang="tr-TR" sz="2400" dirty="0"/>
              <a:t> fikri anlamda uyuşmadığı bir diğer kişi Sigmund Freud olmuştur. Freud’a göre bilinçdışı bütün deneyimlerin depolandığı yerdir. Freud’da hatırlama değil unutma merkezdedir. Özellikle de can sıkıcı geçmiş, bastırma yoluyla unutulur. </a:t>
            </a:r>
            <a:r>
              <a:rPr lang="tr-TR" sz="2400" dirty="0" err="1"/>
              <a:t>Halbwachs</a:t>
            </a:r>
            <a:r>
              <a:rPr lang="tr-TR" sz="2400" dirty="0"/>
              <a:t> ise her iki duruma da itiraz eder. Ona göre geçmiş ancak dışsal olarak hatırlanabilir, dolayısıyla grup hatırlama araçları sunan bir göreve sahiptir (</a:t>
            </a:r>
            <a:r>
              <a:rPr lang="tr-TR" sz="2400" dirty="0" err="1"/>
              <a:t>Olick</a:t>
            </a:r>
            <a:r>
              <a:rPr lang="tr-TR" sz="2400" dirty="0"/>
              <a:t>, 2014: 179-180). </a:t>
            </a:r>
          </a:p>
          <a:p>
            <a:endParaRPr lang="tr-TR" dirty="0"/>
          </a:p>
          <a:p>
            <a:endParaRPr lang="tr-TR" dirty="0"/>
          </a:p>
        </p:txBody>
      </p:sp>
    </p:spTree>
    <p:extLst>
      <p:ext uri="{BB962C8B-B14F-4D97-AF65-F5344CB8AC3E}">
        <p14:creationId xmlns:p14="http://schemas.microsoft.com/office/powerpoint/2010/main" val="126669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9F4F71-9A3E-8445-AD55-6F2333AFE95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D0FBA2B-A899-2445-B073-F9515FFA26AD}"/>
              </a:ext>
            </a:extLst>
          </p:cNvPr>
          <p:cNvSpPr>
            <a:spLocks noGrp="1"/>
          </p:cNvSpPr>
          <p:nvPr>
            <p:ph idx="1"/>
          </p:nvPr>
        </p:nvSpPr>
        <p:spPr/>
        <p:txBody>
          <a:bodyPr/>
          <a:lstStyle/>
          <a:p>
            <a:r>
              <a:rPr lang="tr-TR" sz="2400" dirty="0"/>
              <a:t>“Kolektif bellek bireysel hatıraların toplamı, resmi anmalar, toplumsal semboller ve ortak kimlikleri kuran ve tam olarak somutlaştırılmamış niteliklerini ifade etmek üzere kullanılmaktadır. Kolektif belleğin hayali anılarda, kişisel şahitliklerde, sözlü tarihte, gelenekte, mitte üslupta, dilde, sanatta, popüler kültürde ve insan eliyle inşa edilmiş dünyada bulunduğu söylenmektedir. </a:t>
            </a:r>
          </a:p>
          <a:p>
            <a:endParaRPr lang="tr-TR" dirty="0"/>
          </a:p>
        </p:txBody>
      </p:sp>
    </p:spTree>
    <p:extLst>
      <p:ext uri="{BB962C8B-B14F-4D97-AF65-F5344CB8AC3E}">
        <p14:creationId xmlns:p14="http://schemas.microsoft.com/office/powerpoint/2010/main" val="1005164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264D5D-69A1-6D41-80AE-1B04E2FEF3C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8240C1E-689C-6943-8B66-ADDC8E2DBC8C}"/>
              </a:ext>
            </a:extLst>
          </p:cNvPr>
          <p:cNvSpPr>
            <a:spLocks noGrp="1"/>
          </p:cNvSpPr>
          <p:nvPr>
            <p:ph idx="1"/>
          </p:nvPr>
        </p:nvSpPr>
        <p:spPr/>
        <p:txBody>
          <a:bodyPr/>
          <a:lstStyle/>
          <a:p>
            <a:r>
              <a:rPr lang="tr-TR" sz="2400" dirty="0"/>
              <a:t>Yukarıda aktarılan bütün bellek türleri kolektif belleğin parçaları olarak kabul edilmektedir. Bu oldukça yaygın bir kabuldür. O yüzden yazarlar da sıklıkla bu kavramı kullanmışlardır.</a:t>
            </a:r>
          </a:p>
          <a:p>
            <a:endParaRPr lang="tr-TR" dirty="0"/>
          </a:p>
        </p:txBody>
      </p:sp>
    </p:spTree>
    <p:extLst>
      <p:ext uri="{BB962C8B-B14F-4D97-AF65-F5344CB8AC3E}">
        <p14:creationId xmlns:p14="http://schemas.microsoft.com/office/powerpoint/2010/main" val="4165146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398FC7-7DE2-0D4A-9CC8-76B490393FC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9CB47E2-5500-1D4B-A570-28C6188BA912}"/>
              </a:ext>
            </a:extLst>
          </p:cNvPr>
          <p:cNvSpPr>
            <a:spLocks noGrp="1"/>
          </p:cNvSpPr>
          <p:nvPr>
            <p:ph idx="1"/>
          </p:nvPr>
        </p:nvSpPr>
        <p:spPr/>
        <p:txBody>
          <a:bodyPr/>
          <a:lstStyle/>
          <a:p>
            <a:r>
              <a:rPr lang="tr-TR" sz="3600" dirty="0"/>
              <a:t>Ara not: </a:t>
            </a:r>
          </a:p>
          <a:p>
            <a:endParaRPr lang="tr-TR" dirty="0"/>
          </a:p>
          <a:p>
            <a:r>
              <a:rPr lang="tr-TR" dirty="0"/>
              <a:t>Ancak Susan </a:t>
            </a:r>
            <a:r>
              <a:rPr lang="tr-TR" dirty="0" err="1"/>
              <a:t>Sontag</a:t>
            </a:r>
            <a:r>
              <a:rPr lang="tr-TR" dirty="0"/>
              <a:t>, belleğin kolektif olduğu fikrini kabul etmemektedir aksine belleğin bireysel olduğunu iddia etmektedir. </a:t>
            </a:r>
            <a:r>
              <a:rPr lang="tr-TR" dirty="0" err="1"/>
              <a:t>Sontag’a</a:t>
            </a:r>
            <a:r>
              <a:rPr lang="tr-TR" dirty="0"/>
              <a:t> göre “Kolektif hafıza denen şey, hatırlatıcı değil, koşullandırıcı bir olgudur (</a:t>
            </a:r>
            <a:r>
              <a:rPr lang="tr-TR" dirty="0" err="1"/>
              <a:t>Sontag</a:t>
            </a:r>
            <a:r>
              <a:rPr lang="tr-TR" dirty="0"/>
              <a:t>, 2005: 86).” </a:t>
            </a:r>
          </a:p>
          <a:p>
            <a:endParaRPr lang="tr-TR" dirty="0"/>
          </a:p>
        </p:txBody>
      </p:sp>
    </p:spTree>
    <p:extLst>
      <p:ext uri="{BB962C8B-B14F-4D97-AF65-F5344CB8AC3E}">
        <p14:creationId xmlns:p14="http://schemas.microsoft.com/office/powerpoint/2010/main" val="307734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171A3A-F464-FC4A-9E03-AE0D439E7D7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26CC6BA-1889-6544-A6A0-DEB836A72175}"/>
              </a:ext>
            </a:extLst>
          </p:cNvPr>
          <p:cNvSpPr>
            <a:spLocks noGrp="1"/>
          </p:cNvSpPr>
          <p:nvPr>
            <p:ph idx="1"/>
          </p:nvPr>
        </p:nvSpPr>
        <p:spPr/>
        <p:txBody>
          <a:bodyPr/>
          <a:lstStyle/>
          <a:p>
            <a:r>
              <a:rPr lang="tr-TR" sz="2400" dirty="0" err="1"/>
              <a:t>Nienass</a:t>
            </a:r>
            <a:r>
              <a:rPr lang="tr-TR" sz="2400" dirty="0"/>
              <a:t> ve </a:t>
            </a:r>
            <a:r>
              <a:rPr lang="tr-TR" sz="2400" dirty="0" err="1"/>
              <a:t>Poole</a:t>
            </a:r>
            <a:r>
              <a:rPr lang="tr-TR" sz="2400" dirty="0"/>
              <a:t>, </a:t>
            </a:r>
            <a:r>
              <a:rPr lang="tr-TR" sz="2400" dirty="0" err="1"/>
              <a:t>Sontag’ın</a:t>
            </a:r>
            <a:r>
              <a:rPr lang="tr-TR" sz="2400" dirty="0"/>
              <a:t> bahsettiğine benzer şekilde, belleğin normatif olduğunu, yani geçmişle şimdi arasında sadece bir bilgi akışı sağlayan aracı olmadığını belirtirler ve aynı zamanda belleğin bizi harekete geçiren bir gücü olduğunu da eklerler. (</a:t>
            </a:r>
            <a:r>
              <a:rPr lang="tr-TR" sz="2400" dirty="0" err="1"/>
              <a:t>Nienass</a:t>
            </a:r>
            <a:r>
              <a:rPr lang="tr-TR" sz="2400" dirty="0"/>
              <a:t> </a:t>
            </a:r>
            <a:r>
              <a:rPr lang="tr-TR" sz="2400" dirty="0" err="1"/>
              <a:t>and</a:t>
            </a:r>
            <a:r>
              <a:rPr lang="tr-TR" sz="2400" dirty="0"/>
              <a:t> </a:t>
            </a:r>
            <a:r>
              <a:rPr lang="tr-TR" sz="2400" dirty="0" err="1"/>
              <a:t>Poole</a:t>
            </a:r>
            <a:r>
              <a:rPr lang="tr-TR" sz="2400" dirty="0"/>
              <a:t>, 2012: 89). </a:t>
            </a:r>
          </a:p>
          <a:p>
            <a:endParaRPr lang="tr-TR" dirty="0"/>
          </a:p>
        </p:txBody>
      </p:sp>
    </p:spTree>
    <p:extLst>
      <p:ext uri="{BB962C8B-B14F-4D97-AF65-F5344CB8AC3E}">
        <p14:creationId xmlns:p14="http://schemas.microsoft.com/office/powerpoint/2010/main" val="2094704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172336-2A57-6743-82FF-644D581C48B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680E0E2-D627-5A40-98BD-41FA936B9385}"/>
              </a:ext>
            </a:extLst>
          </p:cNvPr>
          <p:cNvSpPr>
            <a:spLocks noGrp="1"/>
          </p:cNvSpPr>
          <p:nvPr>
            <p:ph idx="1"/>
          </p:nvPr>
        </p:nvSpPr>
        <p:spPr/>
        <p:txBody>
          <a:bodyPr/>
          <a:lstStyle/>
          <a:p>
            <a:r>
              <a:rPr lang="tr-TR" sz="2400" dirty="0" err="1"/>
              <a:t>Sontag</a:t>
            </a:r>
            <a:r>
              <a:rPr lang="tr-TR" sz="2400" dirty="0"/>
              <a:t> iddiasını daha çarpıcı hale getirir ve kolektif bellek için, “tıpkı kolektif suç kavramı gibi aynı düzmece fikirler familyasının  bir parçasıdır” der. Kolektif hafızanın değil kolektif eğitimin olduğunu belirtir. </a:t>
            </a:r>
            <a:r>
              <a:rPr lang="tr-TR" sz="2400" dirty="0" err="1"/>
              <a:t>Sontag’ın</a:t>
            </a:r>
            <a:r>
              <a:rPr lang="tr-TR" sz="2400" dirty="0"/>
              <a:t> hafızanın yerine eğitimi koyması aslında kolektif belleğin durumuyla paralellik gösterir. Çünkü toplumsalın olduğu yerde formel ya da </a:t>
            </a:r>
            <a:r>
              <a:rPr lang="tr-TR" sz="2400" dirty="0" err="1"/>
              <a:t>informel</a:t>
            </a:r>
            <a:r>
              <a:rPr lang="tr-TR" sz="2400" dirty="0"/>
              <a:t> şekilde bilgi aktarımın gerçekleştiği “eğitim” durumu söz konusudur. </a:t>
            </a:r>
          </a:p>
          <a:p>
            <a:endParaRPr lang="tr-TR" dirty="0"/>
          </a:p>
        </p:txBody>
      </p:sp>
    </p:spTree>
    <p:extLst>
      <p:ext uri="{BB962C8B-B14F-4D97-AF65-F5344CB8AC3E}">
        <p14:creationId xmlns:p14="http://schemas.microsoft.com/office/powerpoint/2010/main" val="1305752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64465A-7ED8-2E4D-832A-DFBBE53AFDC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5D581E8-83F3-3643-B910-BCD1EA258830}"/>
              </a:ext>
            </a:extLst>
          </p:cNvPr>
          <p:cNvSpPr>
            <a:spLocks noGrp="1"/>
          </p:cNvSpPr>
          <p:nvPr>
            <p:ph idx="1"/>
          </p:nvPr>
        </p:nvSpPr>
        <p:spPr/>
        <p:txBody>
          <a:bodyPr/>
          <a:lstStyle/>
          <a:p>
            <a:r>
              <a:rPr lang="tr-TR" sz="2400" dirty="0"/>
              <a:t>Eğer </a:t>
            </a:r>
            <a:r>
              <a:rPr lang="tr-TR" sz="2400" dirty="0" err="1"/>
              <a:t>Sontag’ın</a:t>
            </a:r>
            <a:r>
              <a:rPr lang="tr-TR" sz="2400" dirty="0"/>
              <a:t> kastı şehirleşmiş ve devletleşmiş toplumlarsa, orada da yukarıda </a:t>
            </a:r>
            <a:r>
              <a:rPr lang="tr-TR" sz="2400" dirty="0" err="1"/>
              <a:t>Assmann’ın</a:t>
            </a:r>
            <a:r>
              <a:rPr lang="tr-TR" sz="2400" dirty="0"/>
              <a:t> belirttiği siyasal bellek kavramı devreye girer. Çünkü eğitim sistemi de bu bellek türüne dâhildir. O yüzden kolektif suçun olmadığı görüşü doğruyken, kolektif belleğin olmadığı iddiası ikna edici değildir. </a:t>
            </a:r>
          </a:p>
          <a:p>
            <a:endParaRPr lang="tr-TR" dirty="0"/>
          </a:p>
        </p:txBody>
      </p:sp>
    </p:spTree>
    <p:extLst>
      <p:ext uri="{BB962C8B-B14F-4D97-AF65-F5344CB8AC3E}">
        <p14:creationId xmlns:p14="http://schemas.microsoft.com/office/powerpoint/2010/main" val="3330923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38E201-70DA-8D4D-B53C-A56EAEC45BE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9D4EBDF-CAFD-F94C-AB47-55456309E242}"/>
              </a:ext>
            </a:extLst>
          </p:cNvPr>
          <p:cNvSpPr>
            <a:spLocks noGrp="1"/>
          </p:cNvSpPr>
          <p:nvPr>
            <p:ph idx="1"/>
          </p:nvPr>
        </p:nvSpPr>
        <p:spPr/>
        <p:txBody>
          <a:bodyPr/>
          <a:lstStyle/>
          <a:p>
            <a:r>
              <a:rPr lang="tr-TR" sz="2400" dirty="0"/>
              <a:t>Kolektif belleği günümüz anlamında kullanımının kökleri Emile </a:t>
            </a:r>
            <a:r>
              <a:rPr lang="tr-TR" sz="2400" dirty="0" err="1"/>
              <a:t>Durkheim’e</a:t>
            </a:r>
            <a:r>
              <a:rPr lang="tr-TR" sz="2400" dirty="0"/>
              <a:t> ve onun öğrencisi Maurice </a:t>
            </a:r>
            <a:r>
              <a:rPr lang="tr-TR" sz="2400" dirty="0" err="1"/>
              <a:t>Halbwachs’a</a:t>
            </a:r>
            <a:r>
              <a:rPr lang="tr-TR" sz="2400" dirty="0"/>
              <a:t> kadar gider. </a:t>
            </a:r>
            <a:r>
              <a:rPr lang="tr-TR" sz="2400" dirty="0" err="1"/>
              <a:t>Durkheim’in</a:t>
            </a:r>
            <a:r>
              <a:rPr lang="tr-TR" sz="2400" dirty="0"/>
              <a:t> kuramı dayanışmayı temel alıp çatışmayı göz ardı ettiği için eleştirilmiştir. </a:t>
            </a:r>
          </a:p>
          <a:p>
            <a:endParaRPr lang="tr-TR" dirty="0"/>
          </a:p>
        </p:txBody>
      </p:sp>
    </p:spTree>
    <p:extLst>
      <p:ext uri="{BB962C8B-B14F-4D97-AF65-F5344CB8AC3E}">
        <p14:creationId xmlns:p14="http://schemas.microsoft.com/office/powerpoint/2010/main" val="935632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434381-45BC-0349-9E54-DF3EBFB81F6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C80AF86-7C99-1F49-A26F-C972330B0A1E}"/>
              </a:ext>
            </a:extLst>
          </p:cNvPr>
          <p:cNvSpPr>
            <a:spLocks noGrp="1"/>
          </p:cNvSpPr>
          <p:nvPr>
            <p:ph idx="1"/>
          </p:nvPr>
        </p:nvSpPr>
        <p:spPr/>
        <p:txBody>
          <a:bodyPr/>
          <a:lstStyle/>
          <a:p>
            <a:r>
              <a:rPr lang="tr-TR" sz="2400" dirty="0"/>
              <a:t>Toplum kavramının </a:t>
            </a:r>
            <a:r>
              <a:rPr lang="tr-TR" sz="2400" dirty="0" err="1"/>
              <a:t>Durkheim’de</a:t>
            </a:r>
            <a:r>
              <a:rPr lang="tr-TR" sz="2400" dirty="0"/>
              <a:t> ifadesi de budur. </a:t>
            </a:r>
            <a:r>
              <a:rPr lang="tr-TR" sz="2400" dirty="0" err="1"/>
              <a:t>Halbwachs</a:t>
            </a:r>
            <a:r>
              <a:rPr lang="tr-TR" sz="2400" dirty="0"/>
              <a:t> birçok konuda hocasını takip etmesine rağmen, bu kavramın yerine “grup” kavramı tercih etmiş ve böylelikle belleğin çoğulluğunun altını çizmiştir (</a:t>
            </a:r>
            <a:r>
              <a:rPr lang="tr-TR" sz="2400" dirty="0" err="1"/>
              <a:t>Coser’den</a:t>
            </a:r>
            <a:r>
              <a:rPr lang="tr-TR" sz="2400" dirty="0"/>
              <a:t> ve </a:t>
            </a:r>
            <a:r>
              <a:rPr lang="tr-TR" sz="2400" dirty="0" err="1"/>
              <a:t>Wood’dan</a:t>
            </a:r>
            <a:r>
              <a:rPr lang="tr-TR" sz="2400" dirty="0"/>
              <a:t> </a:t>
            </a:r>
            <a:r>
              <a:rPr lang="tr-TR" sz="2400" dirty="0" err="1"/>
              <a:t>akt</a:t>
            </a:r>
            <a:r>
              <a:rPr lang="tr-TR" sz="2400" dirty="0"/>
              <a:t>. </a:t>
            </a:r>
            <a:r>
              <a:rPr lang="tr-TR" sz="2400" dirty="0" err="1"/>
              <a:t>Olick</a:t>
            </a:r>
            <a:r>
              <a:rPr lang="tr-TR" sz="2400" dirty="0"/>
              <a:t>, 2014: 178). </a:t>
            </a:r>
          </a:p>
          <a:p>
            <a:endParaRPr lang="tr-TR" dirty="0"/>
          </a:p>
        </p:txBody>
      </p:sp>
    </p:spTree>
    <p:extLst>
      <p:ext uri="{BB962C8B-B14F-4D97-AF65-F5344CB8AC3E}">
        <p14:creationId xmlns:p14="http://schemas.microsoft.com/office/powerpoint/2010/main" val="1623653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61CEED-4AF5-384D-B53E-9BDC414966F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4FA2738-011B-5E44-BB2A-4B11E94845AD}"/>
              </a:ext>
            </a:extLst>
          </p:cNvPr>
          <p:cNvSpPr>
            <a:spLocks noGrp="1"/>
          </p:cNvSpPr>
          <p:nvPr>
            <p:ph idx="1"/>
          </p:nvPr>
        </p:nvSpPr>
        <p:spPr/>
        <p:txBody>
          <a:bodyPr/>
          <a:lstStyle/>
          <a:p>
            <a:r>
              <a:rPr lang="tr-TR" sz="2400" dirty="0" err="1"/>
              <a:t>Jeffrey</a:t>
            </a:r>
            <a:r>
              <a:rPr lang="tr-TR" sz="2400" dirty="0"/>
              <a:t> K. </a:t>
            </a:r>
            <a:r>
              <a:rPr lang="tr-TR" sz="2400" dirty="0" err="1"/>
              <a:t>Olick’in</a:t>
            </a:r>
            <a:r>
              <a:rPr lang="tr-TR" sz="2400" dirty="0"/>
              <a:t> belirttiği, bir grubun kolektif belleğini tanımlama çabası aslında o grup içerisindeki kültürel üretim araçlarına hâkim olanların belleğini tanımlamaya çalışmaktır. Bunu önlemenin yolu olarak da farklı bellekleri öne çıkararak, tek bir kolektif belleğin </a:t>
            </a:r>
            <a:r>
              <a:rPr lang="tr-TR" sz="2400" dirty="0" err="1"/>
              <a:t>varolduğu</a:t>
            </a:r>
            <a:r>
              <a:rPr lang="tr-TR" sz="2400" dirty="0"/>
              <a:t> söylemine direnmeyi önerir (</a:t>
            </a:r>
            <a:r>
              <a:rPr lang="tr-TR" sz="2400" dirty="0" err="1"/>
              <a:t>Olick</a:t>
            </a:r>
            <a:r>
              <a:rPr lang="tr-TR" sz="2400" dirty="0"/>
              <a:t>, 2014: 186-187). </a:t>
            </a:r>
          </a:p>
          <a:p>
            <a:endParaRPr lang="tr-TR" dirty="0"/>
          </a:p>
        </p:txBody>
      </p:sp>
    </p:spTree>
    <p:extLst>
      <p:ext uri="{BB962C8B-B14F-4D97-AF65-F5344CB8AC3E}">
        <p14:creationId xmlns:p14="http://schemas.microsoft.com/office/powerpoint/2010/main" val="7495437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511</Words>
  <Application>Microsoft Macintosh PowerPoint</Application>
  <PresentationFormat>Geniş ekran</PresentationFormat>
  <Paragraphs>14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BELLEK TÜRLERİ: HANGİ KAVRAM IV</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BELLEK TÜRLERİ: HANGİ KAVRAM IV</dc:title>
  <dc:creator>Zehra Münüsoğlu</dc:creator>
  <cp:lastModifiedBy>Zehra Münüsoğlu</cp:lastModifiedBy>
  <cp:revision>1</cp:revision>
  <dcterms:created xsi:type="dcterms:W3CDTF">2020-06-21T07:07:59Z</dcterms:created>
  <dcterms:modified xsi:type="dcterms:W3CDTF">2020-06-21T07:09:38Z</dcterms:modified>
</cp:coreProperties>
</file>