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162F1-E16F-4C60-8DB6-B134A26768BD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65621-5B4E-4DAE-B0E5-3004E790B8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4173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880714-48AC-45D0-8E43-CEE7F48BE05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621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9663-86BC-45EE-9E5D-97602C4BBFC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BAD7-7DC7-4623-9C67-302FCE2A6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4674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9663-86BC-45EE-9E5D-97602C4BBFC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BAD7-7DC7-4623-9C67-302FCE2A6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6513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9663-86BC-45EE-9E5D-97602C4BBFC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BAD7-7DC7-4623-9C67-302FCE2A6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3791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9663-86BC-45EE-9E5D-97602C4BBFC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BAD7-7DC7-4623-9C67-302FCE2A6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832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9663-86BC-45EE-9E5D-97602C4BBFC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BAD7-7DC7-4623-9C67-302FCE2A6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457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9663-86BC-45EE-9E5D-97602C4BBFC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BAD7-7DC7-4623-9C67-302FCE2A6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478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9663-86BC-45EE-9E5D-97602C4BBFC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BAD7-7DC7-4623-9C67-302FCE2A6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275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9663-86BC-45EE-9E5D-97602C4BBFC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BAD7-7DC7-4623-9C67-302FCE2A6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1637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9663-86BC-45EE-9E5D-97602C4BBFC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BAD7-7DC7-4623-9C67-302FCE2A6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5069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9663-86BC-45EE-9E5D-97602C4BBFC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BAD7-7DC7-4623-9C67-302FCE2A6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757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9663-86BC-45EE-9E5D-97602C4BBFC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BAD7-7DC7-4623-9C67-302FCE2A6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7237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A9663-86BC-45EE-9E5D-97602C4BBFCE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6BAD7-7DC7-4623-9C67-302FCE2A68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93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r.wikipedia.org/wiki/Alfa-linolenik_asit" TargetMode="External"/><Relationship Id="rId2" Type="http://schemas.openxmlformats.org/officeDocument/2006/relationships/hyperlink" Target="https://tr.wikipedia.org/w/index.php?title=Linoleik_asit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Biyoteknoloji</a:t>
            </a:r>
            <a:r>
              <a:rPr lang="tr-TR" dirty="0" smtClean="0"/>
              <a:t> </a:t>
            </a:r>
            <a:r>
              <a:rPr lang="tr-TR" smtClean="0"/>
              <a:t>için Mikrobiyoloji 1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684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711624" y="188640"/>
            <a:ext cx="7772400" cy="811560"/>
          </a:xfrm>
        </p:spPr>
        <p:txBody>
          <a:bodyPr/>
          <a:lstStyle/>
          <a:p>
            <a:pPr algn="ctr"/>
            <a:r>
              <a:rPr lang="tr-TR" sz="3600" b="1" dirty="0" err="1">
                <a:latin typeface="Calibri" pitchFamily="34" charset="0"/>
                <a:cs typeface="Calibri" pitchFamily="34" charset="0"/>
              </a:rPr>
              <a:t>Nükleik</a:t>
            </a:r>
            <a:r>
              <a:rPr lang="tr-TR" sz="3600" b="1" dirty="0">
                <a:latin typeface="Calibri" pitchFamily="34" charset="0"/>
                <a:cs typeface="Calibri" pitchFamily="34" charset="0"/>
              </a:rPr>
              <a:t> Asitler</a:t>
            </a:r>
            <a:endParaRPr lang="tr-TR" sz="3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711624" y="908720"/>
            <a:ext cx="7772400" cy="2736304"/>
          </a:xfrm>
        </p:spPr>
        <p:txBody>
          <a:bodyPr>
            <a:normAutofit fontScale="70000" lnSpcReduction="20000"/>
          </a:bodyPr>
          <a:lstStyle/>
          <a:p>
            <a:r>
              <a:rPr lang="tr-TR" sz="2000" dirty="0" err="1">
                <a:latin typeface="Calibri" pitchFamily="34" charset="0"/>
                <a:cs typeface="Calibri" pitchFamily="34" charset="0"/>
              </a:rPr>
              <a:t>Nükleik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 asit omurgası, birbirini izleyen şeker ve fosfat moleküllerinden oluşmuş bir polimerdir.</a:t>
            </a:r>
          </a:p>
          <a:p>
            <a:pPr>
              <a:buNone/>
            </a:pPr>
            <a:endParaRPr lang="tr-TR" sz="2000" dirty="0">
              <a:latin typeface="Calibri" pitchFamily="34" charset="0"/>
              <a:cs typeface="Calibri" pitchFamily="34" charset="0"/>
            </a:endParaRPr>
          </a:p>
          <a:p>
            <a:r>
              <a:rPr lang="tr-TR" sz="2000" dirty="0" err="1">
                <a:latin typeface="Calibri" pitchFamily="34" charset="0"/>
                <a:cs typeface="Calibri" pitchFamily="34" charset="0"/>
              </a:rPr>
              <a:t>Polinükleotitler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, şekerin 3 </a:t>
            </a:r>
            <a:r>
              <a:rPr lang="tr-TR" sz="2000" dirty="0" err="1">
                <a:latin typeface="Calibri" pitchFamily="34" charset="0"/>
                <a:cs typeface="Calibri" pitchFamily="34" charset="0"/>
              </a:rPr>
              <a:t>nolu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 karbonuna bağlı fosfat ile, sonraki şekerin 5 </a:t>
            </a:r>
            <a:r>
              <a:rPr lang="tr-TR" sz="2000" dirty="0" err="1">
                <a:latin typeface="Calibri" pitchFamily="34" charset="0"/>
                <a:cs typeface="Calibri" pitchFamily="34" charset="0"/>
              </a:rPr>
              <a:t>nolu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 karbonu arasında kurulan </a:t>
            </a:r>
            <a:r>
              <a:rPr lang="tr-TR" sz="2000" dirty="0" err="1">
                <a:latin typeface="Calibri" pitchFamily="34" charset="0"/>
                <a:cs typeface="Calibri" pitchFamily="34" charset="0"/>
              </a:rPr>
              <a:t>kovalent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 bağların birbirine bağladığı </a:t>
            </a:r>
            <a:r>
              <a:rPr lang="tr-TR" sz="2000" dirty="0" err="1">
                <a:latin typeface="Calibri" pitchFamily="34" charset="0"/>
                <a:cs typeface="Calibri" pitchFamily="34" charset="0"/>
              </a:rPr>
              <a:t>nükleotitlerden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 oluşur.</a:t>
            </a:r>
          </a:p>
          <a:p>
            <a:pPr>
              <a:buNone/>
            </a:pPr>
            <a:endParaRPr lang="tr-TR" sz="2000" dirty="0">
              <a:latin typeface="Calibri" pitchFamily="34" charset="0"/>
              <a:cs typeface="Calibri" pitchFamily="34" charset="0"/>
            </a:endParaRPr>
          </a:p>
          <a:p>
            <a:r>
              <a:rPr lang="tr-TR" sz="2000" dirty="0">
                <a:latin typeface="Calibri" pitchFamily="34" charset="0"/>
                <a:cs typeface="Calibri" pitchFamily="34" charset="0"/>
              </a:rPr>
              <a:t>Kimyasal olarak bu fosfat bağı “</a:t>
            </a:r>
            <a:r>
              <a:rPr lang="tr-TR" sz="2000" b="1" dirty="0" err="1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Fosfodiester</a:t>
            </a:r>
            <a:r>
              <a:rPr lang="tr-TR" sz="2000" b="1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 Bağı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” niteliğindedir çünkü tek bir fosfat, ester bağı ile iki ayrı şekere bağlanır.</a:t>
            </a:r>
          </a:p>
          <a:p>
            <a:pPr>
              <a:buNone/>
            </a:pPr>
            <a:endParaRPr lang="tr-TR" sz="2000" dirty="0">
              <a:latin typeface="Calibri" pitchFamily="34" charset="0"/>
              <a:cs typeface="Calibri" pitchFamily="34" charset="0"/>
            </a:endParaRPr>
          </a:p>
          <a:p>
            <a:r>
              <a:rPr lang="tr-TR" sz="2000" dirty="0">
                <a:latin typeface="Calibri" pitchFamily="34" charset="0"/>
                <a:cs typeface="Calibri" pitchFamily="34" charset="0"/>
              </a:rPr>
              <a:t>Bir DNA ya da RNA molekülündeki </a:t>
            </a:r>
            <a:r>
              <a:rPr lang="tr-TR" sz="2000" dirty="0" err="1">
                <a:latin typeface="Calibri" pitchFamily="34" charset="0"/>
                <a:cs typeface="Calibri" pitchFamily="34" charset="0"/>
              </a:rPr>
              <a:t>nükleotitlerin</a:t>
            </a:r>
            <a:endParaRPr lang="tr-TR" sz="20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000" dirty="0">
                <a:latin typeface="Calibri" pitchFamily="34" charset="0"/>
                <a:cs typeface="Calibri" pitchFamily="34" charset="0"/>
              </a:rPr>
              <a:t> dizilimi, onun </a:t>
            </a:r>
            <a:r>
              <a:rPr lang="tr-TR" sz="2000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tr-TR" sz="2000" b="1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birincil yapısı”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 olarak ifade edilir.</a:t>
            </a:r>
            <a:endParaRPr lang="tr-TR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8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620688"/>
            <a:ext cx="7772400" cy="5976664"/>
          </a:xfrm>
        </p:spPr>
        <p:txBody>
          <a:bodyPr/>
          <a:lstStyle/>
          <a:p>
            <a:pP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	-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Pentoz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şekerin 1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nolu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karbon atomu ile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pirimidin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bazının 1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nolu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</a:t>
            </a:r>
          </a:p>
          <a:p>
            <a:pP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 	-Pürin bazının 9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nolu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azot atomu arasında kurulan </a:t>
            </a:r>
            <a:r>
              <a:rPr lang="tr-TR" sz="3600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tr-TR" sz="3600" dirty="0" err="1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glikozidik</a:t>
            </a:r>
            <a:r>
              <a:rPr lang="tr-TR" sz="3600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 bağ”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içerirler</a:t>
            </a:r>
            <a:r>
              <a:rPr lang="tr-TR" dirty="0" smtClean="0"/>
              <a:t>.</a:t>
            </a:r>
          </a:p>
          <a:p>
            <a:pPr>
              <a:buClr>
                <a:srgbClr val="92D050"/>
              </a:buClr>
              <a:buFont typeface="Wingdings" pitchFamily="2" charset="2"/>
              <a:buChar char="v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Fosfat taşımayan </a:t>
            </a:r>
            <a:r>
              <a:rPr lang="tr-TR" sz="4000" dirty="0">
                <a:latin typeface="Calibri" pitchFamily="34" charset="0"/>
                <a:cs typeface="Calibri" pitchFamily="34" charset="0"/>
              </a:rPr>
              <a:t>Baz+Şeker=</a:t>
            </a:r>
            <a:r>
              <a:rPr lang="tr-TR" sz="4000" dirty="0" err="1">
                <a:latin typeface="Calibri" pitchFamily="34" charset="0"/>
                <a:cs typeface="Calibri" pitchFamily="34" charset="0"/>
              </a:rPr>
              <a:t>Nükleozid</a:t>
            </a:r>
            <a:endParaRPr lang="tr-TR" sz="40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92D050"/>
              </a:buClr>
              <a:buFont typeface="Wingdings" pitchFamily="2" charset="2"/>
              <a:buChar char="v"/>
            </a:pPr>
            <a:r>
              <a:rPr lang="tr-TR" sz="4000" dirty="0" err="1">
                <a:latin typeface="Calibri" pitchFamily="34" charset="0"/>
                <a:cs typeface="Calibri" pitchFamily="34" charset="0"/>
              </a:rPr>
              <a:t>Nükleozid</a:t>
            </a:r>
            <a:r>
              <a:rPr lang="tr-TR" sz="4000" dirty="0">
                <a:latin typeface="Calibri" pitchFamily="34" charset="0"/>
                <a:cs typeface="Calibri" pitchFamily="34" charset="0"/>
              </a:rPr>
              <a:t>+Fosfat = </a:t>
            </a:r>
            <a:r>
              <a:rPr lang="tr-TR" sz="4000" dirty="0" err="1">
                <a:latin typeface="Calibri" pitchFamily="34" charset="0"/>
                <a:cs typeface="Calibri" pitchFamily="34" charset="0"/>
              </a:rPr>
              <a:t>Nükleotit</a:t>
            </a:r>
            <a:endParaRPr lang="tr-TR" sz="40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92D050"/>
              </a:buClr>
              <a:buFont typeface="Wingdings" pitchFamily="2" charset="2"/>
              <a:buChar char="v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Nükleotitler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nükleik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asitlerin bileşeni olmalarının yanı sıra, hücrede başka roller de üstlenirler.</a:t>
            </a:r>
          </a:p>
          <a:p>
            <a:pPr>
              <a:buClr>
                <a:srgbClr val="92D050"/>
              </a:buClr>
              <a:buFont typeface="Wingdings" pitchFamily="2" charset="2"/>
              <a:buChar char="v"/>
            </a:pPr>
            <a:r>
              <a:rPr lang="tr-TR" sz="2400" i="1" dirty="0">
                <a:latin typeface="Calibri" pitchFamily="34" charset="0"/>
                <a:cs typeface="Calibri" pitchFamily="34" charset="0"/>
              </a:rPr>
              <a:t>Örneğin; </a:t>
            </a:r>
            <a:r>
              <a:rPr lang="tr-TR" sz="2400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ATP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enerji gerektiren hücre tepkimelerinin sürdürülmesi için, fosfat bağının kırılması sırasında yeterli enerji salınarak, kimyasal enerjinin temel kaynağını oluşturur.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704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711624" y="260648"/>
            <a:ext cx="7772400" cy="1143000"/>
          </a:xfrm>
        </p:spPr>
        <p:txBody>
          <a:bodyPr/>
          <a:lstStyle/>
          <a:p>
            <a:pPr algn="ctr"/>
            <a:r>
              <a:rPr lang="tr-TR" dirty="0" smtClean="0"/>
              <a:t>Hatırlatmalar </a:t>
            </a:r>
            <a:r>
              <a:rPr lang="tr-TR" dirty="0" smtClean="0">
                <a:sym typeface="Wingdings" pitchFamily="2" charset="2"/>
              </a:rPr>
              <a:t>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628800"/>
            <a:ext cx="7772400" cy="4467200"/>
          </a:xfrm>
        </p:spPr>
        <p:txBody>
          <a:bodyPr/>
          <a:lstStyle/>
          <a:p>
            <a:pPr marL="514350" indent="-514350"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1) Bir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nükleotitte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hangi bileşenler bulunur?</a:t>
            </a:r>
          </a:p>
          <a:p>
            <a:pPr marL="514350" indent="-514350"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 marL="514350" indent="-514350"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2)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Nükleozit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nükleotit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arasında ne fark vardır?</a:t>
            </a:r>
          </a:p>
          <a:p>
            <a:pPr marL="514350" indent="-514350"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 marL="514350" indent="-514350"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3) RNA’nın birincil ve ikincil yapıları arasındaki farkları belirtiniz.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05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260648"/>
            <a:ext cx="77724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dirty="0">
                <a:latin typeface="Calibri" pitchFamily="34" charset="0"/>
                <a:cs typeface="Calibri" pitchFamily="34" charset="0"/>
              </a:rPr>
              <a:t> PROTEİNLER</a:t>
            </a:r>
            <a:br>
              <a:rPr lang="tr-TR" sz="3600" dirty="0">
                <a:latin typeface="Calibri" pitchFamily="34" charset="0"/>
                <a:cs typeface="Calibri" pitchFamily="34" charset="0"/>
              </a:rPr>
            </a:br>
            <a:r>
              <a:rPr lang="tr-TR" sz="3600" dirty="0">
                <a:latin typeface="Calibri" pitchFamily="34" charset="0"/>
                <a:cs typeface="Calibri" pitchFamily="34" charset="0"/>
              </a:rPr>
              <a:t>Amino Asitler ve </a:t>
            </a:r>
            <a:r>
              <a:rPr lang="tr-TR" sz="3600" dirty="0" err="1">
                <a:latin typeface="Calibri" pitchFamily="34" charset="0"/>
                <a:cs typeface="Calibri" pitchFamily="34" charset="0"/>
              </a:rPr>
              <a:t>Peptid</a:t>
            </a:r>
            <a:r>
              <a:rPr lang="tr-TR" sz="3600" dirty="0">
                <a:latin typeface="Calibri" pitchFamily="34" charset="0"/>
                <a:cs typeface="Calibri" pitchFamily="34" charset="0"/>
              </a:rPr>
              <a:t> Bağı</a:t>
            </a:r>
            <a:endParaRPr lang="tr-TR" sz="3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412776"/>
            <a:ext cx="7772400" cy="4683224"/>
          </a:xfrm>
        </p:spPr>
        <p:txBody>
          <a:bodyPr/>
          <a:lstStyle/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Amino asitler proteinlerin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monomerleridir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Amino asitlerin çoğu karbon, oksijen, hidrojen ve azot içerdiği halde,</a:t>
            </a:r>
          </a:p>
          <a:p>
            <a:pP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		21 amino asitten ikisi kükürt,</a:t>
            </a:r>
          </a:p>
          <a:p>
            <a:pP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			1 tanesi selenyum içerir (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selenometiyonin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).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Bütün amino asitler 1 tane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karboksilik asit (-COOH)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bir tane de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amino grubu (-NH</a:t>
            </a:r>
            <a:r>
              <a:rPr lang="tr-TR" sz="2400" b="1" baseline="-25000" dirty="0">
                <a:latin typeface="Calibri" pitchFamily="34" charset="0"/>
                <a:cs typeface="Calibri" pitchFamily="34" charset="0"/>
              </a:rPr>
              <a:t>2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)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olmak üzere iki önemli fonksiyonel grup içerir.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66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739552"/>
          </a:xfrm>
        </p:spPr>
        <p:txBody>
          <a:bodyPr/>
          <a:lstStyle/>
          <a:p>
            <a:pPr algn="ctr"/>
            <a:r>
              <a:rPr lang="tr-TR" dirty="0" err="1" smtClean="0"/>
              <a:t>Peptid</a:t>
            </a:r>
            <a:r>
              <a:rPr lang="tr-TR" dirty="0" smtClean="0"/>
              <a:t> Bağı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340768"/>
            <a:ext cx="7772400" cy="1440160"/>
          </a:xfrm>
        </p:spPr>
        <p:txBody>
          <a:bodyPr/>
          <a:lstStyle/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Bir amino asidin karboksil grubu ile, bir sonraki amino asidin amino azotu arasında 1 molekül su çıkışı ile </a:t>
            </a:r>
            <a:r>
              <a:rPr lang="tr-TR" sz="2400" b="1" i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tr-TR" sz="2400" b="1" i="1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peptid</a:t>
            </a:r>
            <a:r>
              <a:rPr lang="tr-TR" sz="2400" b="1" i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bağı”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oluşur.</a:t>
            </a:r>
          </a:p>
          <a:p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6744072" y="3068960"/>
            <a:ext cx="35283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Calibri" pitchFamily="34" charset="0"/>
                <a:cs typeface="Calibri" pitchFamily="34" charset="0"/>
              </a:rPr>
              <a:t>R</a:t>
            </a:r>
            <a:r>
              <a:rPr lang="tr-TR" baseline="-25000" dirty="0">
                <a:latin typeface="Calibri" pitchFamily="34" charset="0"/>
                <a:cs typeface="Calibri" pitchFamily="34" charset="0"/>
              </a:rPr>
              <a:t>1</a:t>
            </a:r>
            <a:r>
              <a:rPr lang="tr-TR" dirty="0">
                <a:latin typeface="Calibri" pitchFamily="34" charset="0"/>
                <a:cs typeface="Calibri" pitchFamily="34" charset="0"/>
              </a:rPr>
              <a:t> ve R</a:t>
            </a:r>
            <a:r>
              <a:rPr lang="tr-TR" baseline="-25000" dirty="0">
                <a:latin typeface="Calibri" pitchFamily="34" charset="0"/>
                <a:cs typeface="Calibri" pitchFamily="34" charset="0"/>
              </a:rPr>
              <a:t>2</a:t>
            </a:r>
            <a:r>
              <a:rPr lang="tr-TR" dirty="0">
                <a:latin typeface="Calibri" pitchFamily="34" charset="0"/>
                <a:cs typeface="Calibri" pitchFamily="34" charset="0"/>
              </a:rPr>
              <a:t> iki amino asidin değişken (yan zincir) kısmını temsil etmektedir.</a:t>
            </a:r>
          </a:p>
          <a:p>
            <a:r>
              <a:rPr lang="tr-TR" dirty="0" err="1">
                <a:latin typeface="Calibri" pitchFamily="34" charset="0"/>
                <a:cs typeface="Calibri" pitchFamily="34" charset="0"/>
              </a:rPr>
              <a:t>Peptid</a:t>
            </a:r>
            <a:r>
              <a:rPr lang="tr-TR" dirty="0">
                <a:latin typeface="Calibri" pitchFamily="34" charset="0"/>
                <a:cs typeface="Calibri" pitchFamily="34" charset="0"/>
              </a:rPr>
              <a:t> bağı oluştuktan sonra, yeni bir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peptid</a:t>
            </a:r>
            <a:r>
              <a:rPr lang="tr-TR" dirty="0">
                <a:latin typeface="Calibri" pitchFamily="34" charset="0"/>
                <a:cs typeface="Calibri" pitchFamily="34" charset="0"/>
              </a:rPr>
              <a:t> bağı için serbest bir OH grubu çıktığına dikkat ediniz.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47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97163" y="1628800"/>
            <a:ext cx="7772400" cy="4467200"/>
          </a:xfrm>
        </p:spPr>
        <p:txBody>
          <a:bodyPr/>
          <a:lstStyle/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Her amino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asitin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l-GR" sz="2400" dirty="0">
                <a:latin typeface="Calibri" pitchFamily="34" charset="0"/>
                <a:cs typeface="Calibri" pitchFamily="34" charset="0"/>
              </a:rPr>
              <a:t>α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karbonuna bağlı yan gruplar açısından diğerlerinden farklıdır.</a:t>
            </a:r>
          </a:p>
          <a:p>
            <a:pPr marL="0" indent="0"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r>
              <a:rPr lang="el-GR" sz="2400" dirty="0">
                <a:latin typeface="Calibri" pitchFamily="34" charset="0"/>
                <a:cs typeface="Calibri" pitchFamily="34" charset="0"/>
              </a:rPr>
              <a:t>α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karbon, karboksilik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asitin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karbonunun hemen yanındaki karbondur.</a:t>
            </a:r>
          </a:p>
          <a:p>
            <a:pPr marL="0" indent="0"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Amino asitlerin kimyasal çeşitliliği, hücrenin çok farklı biyokimyasal özelliklere sahip çok sayıda protein üretmesini sağlar.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811560"/>
          </a:xfrm>
        </p:spPr>
        <p:txBody>
          <a:bodyPr/>
          <a:lstStyle/>
          <a:p>
            <a:pPr algn="ctr"/>
            <a:r>
              <a:rPr lang="tr-TR" dirty="0" err="1" smtClean="0"/>
              <a:t>Peptid</a:t>
            </a:r>
            <a:r>
              <a:rPr lang="tr-TR" dirty="0" smtClean="0"/>
              <a:t> Bağı (devam)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19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595536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İzomerler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97163" y="1124744"/>
            <a:ext cx="7772400" cy="4971256"/>
          </a:xfrm>
        </p:spPr>
        <p:txBody>
          <a:bodyPr/>
          <a:lstStyle/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İki molekül aynı yapısal formüle sahip olduğu halde, farklı yapısal formda olabilirler.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Birbirine benzediği halde, özdeş bu tip moleküllere </a:t>
            </a:r>
            <a:r>
              <a:rPr lang="tr-TR" sz="2400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İZOMERLER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adı verilir.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Louis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Pasteur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optik izomerler üzerine çalışan bir kimyacı olarak kariyerine başladı.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Aynı moleküler formüle sahip oldukları halde, sağ el ve sol el gibi birbirlerinin ayna görüntüsü olan izomerlere </a:t>
            </a:r>
            <a:r>
              <a:rPr lang="tr-TR" sz="2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ENANTİYOMERLER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denir ve bunlara D ve L simgeleriyle gösterilir.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Biyolojik sistemlerde şekerlerin </a:t>
            </a:r>
            <a:r>
              <a:rPr lang="tr-TR" sz="2400" b="1" u="sng" dirty="0">
                <a:latin typeface="Calibri" pitchFamily="34" charset="0"/>
                <a:cs typeface="Calibri" pitchFamily="34" charset="0"/>
              </a:rPr>
              <a:t>D izomerleri çoğunluktadır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178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071664" y="260649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Proteinler: Birincil ve İkincil Yapı</a:t>
            </a:r>
            <a:endParaRPr lang="tr-TR" sz="32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Metin kutusu"/>
          <p:cNvSpPr txBox="1"/>
          <p:nvPr/>
        </p:nvSpPr>
        <p:spPr>
          <a:xfrm>
            <a:off x="2495600" y="908720"/>
            <a:ext cx="6017160" cy="4678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dirty="0">
                <a:latin typeface="Calibri" pitchFamily="34" charset="0"/>
                <a:cs typeface="Calibri" pitchFamily="34" charset="0"/>
              </a:rPr>
              <a:t>Bir hücrenin ne olduğu, ne yaptığı, onun içerdiği proteinlerin</a:t>
            </a:r>
          </a:p>
          <a:p>
            <a:pPr>
              <a:buClr>
                <a:srgbClr val="7030A0"/>
              </a:buClr>
            </a:pPr>
            <a:r>
              <a:rPr lang="tr-TR" dirty="0">
                <a:latin typeface="Calibri" pitchFamily="34" charset="0"/>
                <a:cs typeface="Calibri" pitchFamily="34" charset="0"/>
              </a:rPr>
              <a:t> çeşidi ve miktarı tarafından belirlenir.</a:t>
            </a:r>
          </a:p>
          <a:p>
            <a:pPr>
              <a:buClr>
                <a:srgbClr val="7030A0"/>
              </a:buClr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dirty="0">
                <a:latin typeface="Calibri" pitchFamily="34" charset="0"/>
                <a:cs typeface="Calibri" pitchFamily="34" charset="0"/>
              </a:rPr>
              <a:t>Şöyle ki; her farklı hücre tipi farklı protein setlerine sahiptir.</a:t>
            </a:r>
          </a:p>
          <a:p>
            <a:pPr>
              <a:buClr>
                <a:srgbClr val="7030A0"/>
              </a:buClr>
            </a:pPr>
            <a:r>
              <a:rPr lang="tr-TR" dirty="0">
                <a:latin typeface="Calibri" pitchFamily="34" charset="0"/>
                <a:cs typeface="Calibri" pitchFamily="34" charset="0"/>
              </a:rPr>
              <a:t> Dolayısı ile farklı hücre tiplerini anlamak için protein yapısını </a:t>
            </a:r>
          </a:p>
          <a:p>
            <a:pPr>
              <a:buClr>
                <a:srgbClr val="7030A0"/>
              </a:buClr>
            </a:pPr>
            <a:r>
              <a:rPr lang="tr-TR" dirty="0">
                <a:latin typeface="Calibri" pitchFamily="34" charset="0"/>
                <a:cs typeface="Calibri" pitchFamily="34" charset="0"/>
              </a:rPr>
              <a:t>anlamak gerekir.</a:t>
            </a:r>
          </a:p>
          <a:p>
            <a:pPr>
              <a:buClr>
                <a:srgbClr val="7030A0"/>
              </a:buClr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dirty="0">
                <a:latin typeface="Calibri" pitchFamily="34" charset="0"/>
                <a:cs typeface="Calibri" pitchFamily="34" charset="0"/>
              </a:rPr>
              <a:t>İki temel protein sınıfı vardır:</a:t>
            </a:r>
          </a:p>
          <a:p>
            <a:pPr marL="457200" indent="-457200">
              <a:buClr>
                <a:srgbClr val="7030A0"/>
              </a:buClr>
              <a:buAutoNum type="arabicParenR"/>
            </a:pPr>
            <a:r>
              <a:rPr lang="tr-TR" dirty="0">
                <a:latin typeface="Calibri" pitchFamily="34" charset="0"/>
                <a:cs typeface="Calibri" pitchFamily="34" charset="0"/>
              </a:rPr>
              <a:t>Katalitik proteinler (Enzimler)</a:t>
            </a:r>
          </a:p>
          <a:p>
            <a:pPr marL="457200" indent="-457200">
              <a:buClr>
                <a:srgbClr val="7030A0"/>
              </a:buClr>
              <a:buAutoNum type="arabicParenR"/>
            </a:pPr>
            <a:r>
              <a:rPr lang="tr-TR" dirty="0">
                <a:latin typeface="Calibri" pitchFamily="34" charset="0"/>
                <a:cs typeface="Calibri" pitchFamily="34" charset="0"/>
              </a:rPr>
              <a:t>Yapısal proteinler </a:t>
            </a:r>
          </a:p>
          <a:p>
            <a:pPr marL="457200" indent="-457200">
              <a:buClr>
                <a:srgbClr val="7030A0"/>
              </a:buClr>
              <a:buAutoNum type="arabicParenR"/>
            </a:pPr>
            <a:endParaRPr lang="tr-TR" b="1" u="sng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Clr>
                <a:srgbClr val="7030A0"/>
              </a:buClr>
            </a:pPr>
            <a:r>
              <a:rPr lang="tr-TR" b="1" u="sng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Enzimler:</a:t>
            </a:r>
            <a:r>
              <a:rPr lang="tr-TR" dirty="0">
                <a:latin typeface="Calibri" pitchFamily="34" charset="0"/>
                <a:cs typeface="Calibri" pitchFamily="34" charset="0"/>
              </a:rPr>
              <a:t> Hücrede meydana gelen çok çeşitli tepkimelerin</a:t>
            </a:r>
          </a:p>
          <a:p>
            <a:pPr marL="457200" indent="-457200">
              <a:buClr>
                <a:srgbClr val="7030A0"/>
              </a:buClr>
            </a:pPr>
            <a:r>
              <a:rPr lang="tr-TR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katalizatörleridir</a:t>
            </a:r>
            <a:r>
              <a:rPr lang="tr-TR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457200" indent="-457200">
              <a:buClr>
                <a:srgbClr val="7030A0"/>
              </a:buClr>
            </a:pPr>
            <a:endParaRPr lang="tr-TR" dirty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Clr>
                <a:srgbClr val="7030A0"/>
              </a:buClr>
            </a:pPr>
            <a:r>
              <a:rPr lang="tr-TR" b="1" u="sng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Yapısal proteinler: </a:t>
            </a:r>
            <a:r>
              <a:rPr lang="tr-TR" dirty="0">
                <a:latin typeface="Calibri" pitchFamily="34" charset="0"/>
                <a:cs typeface="Calibri" pitchFamily="34" charset="0"/>
              </a:rPr>
              <a:t>Zarları, duvarları ve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sitoplazmik</a:t>
            </a:r>
            <a:r>
              <a:rPr lang="tr-TR" dirty="0">
                <a:latin typeface="Calibri" pitchFamily="34" charset="0"/>
                <a:cs typeface="Calibri" pitchFamily="34" charset="0"/>
              </a:rPr>
              <a:t> bileşenleri</a:t>
            </a:r>
          </a:p>
          <a:p>
            <a:pPr marL="457200" indent="-457200">
              <a:buClr>
                <a:srgbClr val="7030A0"/>
              </a:buClr>
            </a:pPr>
            <a:r>
              <a:rPr lang="tr-TR" dirty="0">
                <a:latin typeface="Calibri" pitchFamily="34" charset="0"/>
                <a:cs typeface="Calibri" pitchFamily="34" charset="0"/>
              </a:rPr>
              <a:t> oluşturan hücresel bileşenlerin ayrılmaz kısımlarıdır. </a:t>
            </a:r>
            <a:endParaRPr lang="tr-TR" b="1" u="sng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buClr>
                <a:srgbClr val="7030A0"/>
              </a:buClr>
            </a:pPr>
            <a:endParaRPr lang="tr-TR" b="1" u="sng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48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351585" y="260648"/>
            <a:ext cx="811536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000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Proteinler: Yüksek yapısal Düzen ve </a:t>
            </a:r>
            <a:r>
              <a:rPr lang="tr-TR" sz="3000" b="1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Denatürasyon</a:t>
            </a:r>
            <a:endParaRPr lang="en-US" sz="3000" b="1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Metin kutusu"/>
          <p:cNvSpPr txBox="1"/>
          <p:nvPr/>
        </p:nvSpPr>
        <p:spPr>
          <a:xfrm>
            <a:off x="2567608" y="980728"/>
            <a:ext cx="7884338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Polipeptid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ikincil yapı kazandığında daha kararlı bir molekül</a:t>
            </a:r>
          </a:p>
          <a:p>
            <a:pPr>
              <a:lnSpc>
                <a:spcPct val="150000"/>
              </a:lnSpc>
              <a:buClr>
                <a:srgbClr val="7030A0"/>
              </a:buClr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oluşturmak üzere katlanmaya devam eder. Bu katlanma</a:t>
            </a:r>
          </a:p>
          <a:p>
            <a:pPr>
              <a:lnSpc>
                <a:spcPct val="150000"/>
              </a:lnSpc>
              <a:buClr>
                <a:srgbClr val="7030A0"/>
              </a:buClr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proteinin özgül üç boyutlu biçiminin oluşumuna yol açar.</a:t>
            </a:r>
          </a:p>
          <a:p>
            <a:pPr>
              <a:lnSpc>
                <a:spcPct val="150000"/>
              </a:lnSpc>
              <a:buClr>
                <a:srgbClr val="7030A0"/>
              </a:buClr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Bu üç boyutlu biçim proteinin </a:t>
            </a:r>
            <a:r>
              <a:rPr lang="tr-TR" sz="2200" dirty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“üçüncül yapısı” 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olarak adlandırılır.</a:t>
            </a:r>
          </a:p>
          <a:p>
            <a:pPr>
              <a:lnSpc>
                <a:spcPct val="150000"/>
              </a:lnSpc>
              <a:buClr>
                <a:srgbClr val="7030A0"/>
              </a:buClr>
            </a:pPr>
            <a:endParaRPr lang="tr-TR" sz="22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İkincil yapı gibi üçüncül yapı da birincil yapı tarafından belirlenir.</a:t>
            </a:r>
          </a:p>
          <a:p>
            <a:pPr>
              <a:lnSpc>
                <a:spcPct val="150000"/>
              </a:lnSpc>
              <a:buClr>
                <a:srgbClr val="7030A0"/>
              </a:buClr>
            </a:pPr>
            <a:endParaRPr lang="tr-TR" sz="22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Üçüncül yapı bir ölçüde proteinin ikincil yapısı tarafından da </a:t>
            </a:r>
          </a:p>
          <a:p>
            <a:pPr>
              <a:lnSpc>
                <a:spcPct val="150000"/>
              </a:lnSpc>
              <a:buClr>
                <a:srgbClr val="7030A0"/>
              </a:buClr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yönlendirilir. Çünkü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polipeptideki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amino asit yan zincirleri, özgül</a:t>
            </a:r>
          </a:p>
          <a:p>
            <a:pPr>
              <a:lnSpc>
                <a:spcPct val="150000"/>
              </a:lnSpc>
              <a:buClr>
                <a:srgbClr val="7030A0"/>
              </a:buClr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bir biçimde konumlandırılmıştır.</a:t>
            </a:r>
          </a:p>
          <a:p>
            <a:pPr>
              <a:buClr>
                <a:srgbClr val="7030A0"/>
              </a:buClr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1080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423592" y="260649"/>
            <a:ext cx="7615354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Polipeptidin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üçüncül katlanması, sonuçta molekül içinde bazı</a:t>
            </a:r>
          </a:p>
          <a:p>
            <a:pPr>
              <a:lnSpc>
                <a:spcPct val="150000"/>
              </a:lnSpc>
              <a:buClr>
                <a:srgbClr val="7030A0"/>
              </a:buClr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 girinti ya da çıkıntılar oluşturur. Bunlar, </a:t>
            </a:r>
            <a:r>
              <a:rPr lang="tr-TR" sz="2200" u="sng" dirty="0">
                <a:latin typeface="Calibri" pitchFamily="34" charset="0"/>
                <a:cs typeface="Calibri" pitchFamily="34" charset="0"/>
              </a:rPr>
              <a:t>diğer moleküllerin</a:t>
            </a:r>
          </a:p>
          <a:p>
            <a:pPr>
              <a:lnSpc>
                <a:spcPct val="150000"/>
              </a:lnSpc>
              <a:buClr>
                <a:srgbClr val="7030A0"/>
              </a:buClr>
            </a:pPr>
            <a:r>
              <a:rPr lang="tr-TR" sz="2200" u="sng" dirty="0">
                <a:latin typeface="Calibri" pitchFamily="34" charset="0"/>
                <a:cs typeface="Calibri" pitchFamily="34" charset="0"/>
              </a:rPr>
              <a:t>bağlanması için önemlidir.</a:t>
            </a:r>
          </a:p>
          <a:p>
            <a:pPr>
              <a:lnSpc>
                <a:spcPct val="150000"/>
              </a:lnSpc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Bir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polipeptidin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katlanması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sistein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köklerinin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sülfidril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  <a:buClr>
                <a:srgbClr val="7030A0"/>
              </a:buClr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gruplarını karşı karşıya getirebilir. Bu serbest –SH grupları,</a:t>
            </a:r>
          </a:p>
          <a:p>
            <a:pPr>
              <a:lnSpc>
                <a:spcPct val="150000"/>
              </a:lnSpc>
              <a:buClr>
                <a:srgbClr val="7030A0"/>
              </a:buClr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İki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sistein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arasında bir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disülfit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bağı oluşturacak şekilde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kovalent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  <a:buClr>
                <a:srgbClr val="7030A0"/>
              </a:buClr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olarak bağlanabilirler.</a:t>
            </a:r>
          </a:p>
          <a:p>
            <a:pPr>
              <a:lnSpc>
                <a:spcPct val="150000"/>
              </a:lnSpc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 Eğer iki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sistein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kökü proteinlerdeki iki farklı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polipeptid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üzerinde</a:t>
            </a:r>
          </a:p>
          <a:p>
            <a:pPr>
              <a:lnSpc>
                <a:spcPct val="150000"/>
              </a:lnSpc>
              <a:buClr>
                <a:srgbClr val="7030A0"/>
              </a:buClr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yer alıyorsa, </a:t>
            </a:r>
            <a:r>
              <a:rPr lang="tr-TR" sz="2200" b="1" dirty="0" err="1">
                <a:latin typeface="Calibri" pitchFamily="34" charset="0"/>
                <a:cs typeface="Calibri" pitchFamily="34" charset="0"/>
              </a:rPr>
              <a:t>disülfit</a:t>
            </a:r>
            <a:r>
              <a:rPr lang="tr-TR" sz="2200" b="1" dirty="0">
                <a:latin typeface="Calibri" pitchFamily="34" charset="0"/>
                <a:cs typeface="Calibri" pitchFamily="34" charset="0"/>
              </a:rPr>
              <a:t> bağı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bu iki molekülü fiziksel olarak birbirine</a:t>
            </a:r>
          </a:p>
          <a:p>
            <a:pPr>
              <a:lnSpc>
                <a:spcPct val="150000"/>
              </a:lnSpc>
              <a:buClr>
                <a:srgbClr val="7030A0"/>
              </a:buClr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bağlar.</a:t>
            </a:r>
          </a:p>
          <a:p>
            <a:pPr>
              <a:lnSpc>
                <a:spcPct val="150000"/>
              </a:lnSpc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Buna ek olarak, bir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polipeptid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içinde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disülfit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bağı kurulursa </a:t>
            </a:r>
          </a:p>
          <a:p>
            <a:pPr>
              <a:lnSpc>
                <a:spcPct val="150000"/>
              </a:lnSpc>
              <a:buClr>
                <a:srgbClr val="7030A0"/>
              </a:buClr>
            </a:pPr>
            <a:r>
              <a:rPr lang="tr-TR" sz="2200" b="1" u="sng" dirty="0">
                <a:latin typeface="Calibri" pitchFamily="34" charset="0"/>
                <a:cs typeface="Calibri" pitchFamily="34" charset="0"/>
              </a:rPr>
              <a:t>molekül kendiliğinden katlanabilir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696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711624" y="332656"/>
            <a:ext cx="7772400" cy="739552"/>
          </a:xfrm>
        </p:spPr>
        <p:txBody>
          <a:bodyPr/>
          <a:lstStyle/>
          <a:p>
            <a:pPr algn="ctr"/>
            <a:r>
              <a:rPr lang="tr-TR" sz="3600" dirty="0"/>
              <a:t>Bilgi Taşımayan </a:t>
            </a:r>
            <a:r>
              <a:rPr lang="tr-TR" sz="3600" dirty="0" err="1"/>
              <a:t>Makromoleküller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196752"/>
            <a:ext cx="7772400" cy="4899248"/>
          </a:xfrm>
        </p:spPr>
        <p:txBody>
          <a:bodyPr/>
          <a:lstStyle/>
          <a:p>
            <a:r>
              <a:rPr lang="tr-TR" sz="2400" u="sng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Polisakkaritler</a:t>
            </a:r>
            <a:endParaRPr lang="tr-TR" sz="2400" u="sng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Karbonhidratlar (şekerler) 1:2:1 oranında karbon, hidrojen ve oksijen içeren organik bileşiklerdir. 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En yaygın bulunan şekerlerden biri olan </a:t>
            </a:r>
            <a:r>
              <a:rPr lang="tr-TR" b="1" dirty="0" err="1">
                <a:latin typeface="Calibri" pitchFamily="34" charset="0"/>
                <a:cs typeface="Calibri" pitchFamily="34" charset="0"/>
              </a:rPr>
              <a:t>glukozun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yapısal formülü C</a:t>
            </a:r>
            <a:r>
              <a:rPr lang="tr-TR" sz="2400" baseline="-25000" dirty="0">
                <a:latin typeface="Calibri" pitchFamily="34" charset="0"/>
                <a:cs typeface="Calibri" pitchFamily="34" charset="0"/>
              </a:rPr>
              <a:t>6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H</a:t>
            </a:r>
            <a:r>
              <a:rPr lang="tr-TR" sz="2400" baseline="-25000" dirty="0">
                <a:latin typeface="Calibri" pitchFamily="34" charset="0"/>
                <a:cs typeface="Calibri" pitchFamily="34" charset="0"/>
              </a:rPr>
              <a:t>12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O</a:t>
            </a:r>
            <a:r>
              <a:rPr lang="tr-TR" sz="2400" baseline="-25000" dirty="0">
                <a:latin typeface="Calibri" pitchFamily="34" charset="0"/>
                <a:cs typeface="Calibri" pitchFamily="34" charset="0"/>
              </a:rPr>
              <a:t>6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’dır.</a:t>
            </a: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Biyolojik öneme sahip karbonhidratlar 4, 5, 6, 7 karbon atomu içerirler.</a:t>
            </a:r>
          </a:p>
          <a:p>
            <a:r>
              <a:rPr lang="tr-TR" sz="2400" b="1" u="sng" dirty="0">
                <a:latin typeface="Calibri" pitchFamily="34" charset="0"/>
                <a:cs typeface="Calibri" pitchFamily="34" charset="0"/>
              </a:rPr>
              <a:t>C</a:t>
            </a:r>
            <a:r>
              <a:rPr lang="tr-TR" sz="2400" b="1" u="sng" baseline="-25000" dirty="0">
                <a:latin typeface="Calibri" pitchFamily="34" charset="0"/>
                <a:cs typeface="Calibri" pitchFamily="34" charset="0"/>
              </a:rPr>
              <a:t>5</a:t>
            </a:r>
            <a:r>
              <a:rPr lang="tr-TR" sz="2400" b="1" u="sng" dirty="0">
                <a:latin typeface="Calibri" pitchFamily="34" charset="0"/>
                <a:cs typeface="Calibri" pitchFamily="34" charset="0"/>
              </a:rPr>
              <a:t> şekerler: </a:t>
            </a:r>
            <a:r>
              <a:rPr lang="tr-TR" sz="2400" b="1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Pentozlar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nükleik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asitlerin yapısal omurgasındaki rollerinden ötürü özel bir öneme sahiptirler</a:t>
            </a:r>
            <a:r>
              <a:rPr lang="tr-TR" dirty="0" smtClean="0"/>
              <a:t>.</a:t>
            </a:r>
          </a:p>
          <a:p>
            <a:r>
              <a:rPr lang="tr-TR" sz="2400" b="1" u="sng" dirty="0">
                <a:latin typeface="Calibri" pitchFamily="34" charset="0"/>
                <a:cs typeface="Calibri" pitchFamily="34" charset="0"/>
              </a:rPr>
              <a:t>C</a:t>
            </a:r>
            <a:r>
              <a:rPr lang="tr-TR" sz="2400" b="1" u="sng" baseline="-25000" dirty="0">
                <a:latin typeface="Calibri" pitchFamily="34" charset="0"/>
                <a:cs typeface="Calibri" pitchFamily="34" charset="0"/>
              </a:rPr>
              <a:t>6</a:t>
            </a:r>
            <a:r>
              <a:rPr lang="tr-TR" sz="2400" b="1" u="sng" dirty="0">
                <a:latin typeface="Calibri" pitchFamily="34" charset="0"/>
                <a:cs typeface="Calibri" pitchFamily="34" charset="0"/>
              </a:rPr>
              <a:t> şekerler: </a:t>
            </a:r>
            <a:r>
              <a:rPr lang="tr-TR" sz="2400" b="1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Heksozlar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hücre duvarındaki polimerlerin ve hücredeki enerji depolarının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monomerik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bileşenleridir.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6335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5303912" y="692696"/>
            <a:ext cx="1209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Hatırlatma</a:t>
            </a:r>
            <a:endParaRPr lang="en-US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Metin kutusu"/>
          <p:cNvSpPr txBox="1"/>
          <p:nvPr/>
        </p:nvSpPr>
        <p:spPr>
          <a:xfrm>
            <a:off x="2594956" y="1196753"/>
            <a:ext cx="78215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§"/>
            </a:pPr>
            <a:r>
              <a:rPr lang="tr-TR" dirty="0">
                <a:latin typeface="Calibri" pitchFamily="34" charset="0"/>
                <a:cs typeface="Calibri" pitchFamily="34" charset="0"/>
              </a:rPr>
              <a:t>Bir proteinin birincil yapısı onun amino asit dizilimi tarafından belirlenmekle birlikte,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polipeptidin</a:t>
            </a:r>
            <a:r>
              <a:rPr lang="tr-TR" dirty="0">
                <a:latin typeface="Calibri" pitchFamily="34" charset="0"/>
                <a:cs typeface="Calibri" pitchFamily="34" charset="0"/>
              </a:rPr>
              <a:t> katlanma biçimi proteinin hücrede nasıl işlev göreceğini belirler.</a:t>
            </a:r>
          </a:p>
          <a:p>
            <a:pPr>
              <a:buClr>
                <a:srgbClr val="FF0000"/>
              </a:buClr>
            </a:pPr>
            <a:endParaRPr lang="tr-TR" dirty="0">
              <a:latin typeface="Calibri" pitchFamily="34" charset="0"/>
              <a:cs typeface="Calibri" pitchFamily="34" charset="0"/>
            </a:endParaRPr>
          </a:p>
          <a:p>
            <a:pPr marL="457200" indent="-457200">
              <a:buClr>
                <a:srgbClr val="FF0000"/>
              </a:buClr>
              <a:buAutoNum type="arabicParenR"/>
            </a:pPr>
            <a:r>
              <a:rPr lang="tr-TR" dirty="0" err="1">
                <a:latin typeface="Calibri" pitchFamily="34" charset="0"/>
                <a:cs typeface="Calibri" pitchFamily="34" charset="0"/>
              </a:rPr>
              <a:t>Polipeptid</a:t>
            </a:r>
            <a:r>
              <a:rPr lang="tr-TR" dirty="0">
                <a:latin typeface="Calibri" pitchFamily="34" charset="0"/>
                <a:cs typeface="Calibri" pitchFamily="34" charset="0"/>
              </a:rPr>
              <a:t> ve protein arasındaki fark nedir?</a:t>
            </a:r>
          </a:p>
          <a:p>
            <a:pPr marL="457200" indent="-457200">
              <a:buClr>
                <a:srgbClr val="FF0000"/>
              </a:buClr>
              <a:buAutoNum type="arabicParenR"/>
            </a:pPr>
            <a:r>
              <a:rPr lang="tr-TR" dirty="0" err="1">
                <a:latin typeface="Calibri" pitchFamily="34" charset="0"/>
                <a:cs typeface="Calibri" pitchFamily="34" charset="0"/>
              </a:rPr>
              <a:t>Homotetramerik</a:t>
            </a:r>
            <a:r>
              <a:rPr lang="tr-TR" dirty="0">
                <a:latin typeface="Calibri" pitchFamily="34" charset="0"/>
                <a:cs typeface="Calibri" pitchFamily="34" charset="0"/>
              </a:rPr>
              <a:t> bir proteindeki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polipeptidlerin</a:t>
            </a:r>
            <a:r>
              <a:rPr lang="tr-TR" dirty="0">
                <a:latin typeface="Calibri" pitchFamily="34" charset="0"/>
                <a:cs typeface="Calibri" pitchFamily="34" charset="0"/>
              </a:rPr>
              <a:t> sayısını</a:t>
            </a:r>
          </a:p>
          <a:p>
            <a:pPr marL="457200" indent="-457200">
              <a:buClr>
                <a:srgbClr val="FF0000"/>
              </a:buClr>
            </a:pPr>
            <a:r>
              <a:rPr lang="tr-TR" dirty="0">
                <a:latin typeface="Calibri" pitchFamily="34" charset="0"/>
                <a:cs typeface="Calibri" pitchFamily="34" charset="0"/>
              </a:rPr>
              <a:t>ve tiplerini açıklayın.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44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39616" y="692696"/>
            <a:ext cx="7772400" cy="440283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tr-TR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Glikozidik</a:t>
            </a:r>
            <a:r>
              <a:rPr lang="tr-TR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Bağlar</a:t>
            </a:r>
          </a:p>
          <a:p>
            <a:pPr algn="ctr">
              <a:buNone/>
            </a:pPr>
            <a:endParaRPr lang="tr-TR" sz="1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tr-TR" sz="1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Polisakkaritler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yüzlerce hatta binlerce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monomer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(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monosakkarit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 içeren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karbonhidratlardır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Bu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monomerik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birimler “</a:t>
            </a:r>
            <a:r>
              <a:rPr lang="tr-TR" sz="2400" b="1" dirty="0" err="1">
                <a:latin typeface="Calibri" pitchFamily="34" charset="0"/>
                <a:cs typeface="Calibri" pitchFamily="34" charset="0"/>
              </a:rPr>
              <a:t>glikozidik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 bağ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” adı verilen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kovalent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bağlar ile bir araya gelirler.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Eğer </a:t>
            </a:r>
            <a:r>
              <a:rPr lang="tr-TR" sz="2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iki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monosakkarit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glikozidik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bağ ile bağlanırsa, ortaya çıkan molekül </a:t>
            </a:r>
            <a:r>
              <a:rPr lang="tr-TR" sz="2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disakkarit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adını alır. Bu moleküle bir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monosakkarit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daha eklenirse </a:t>
            </a:r>
            <a:r>
              <a:rPr lang="tr-TR" sz="2400" dirty="0" err="1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trisakkarit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daha çok sayıda birim eklenir ise </a:t>
            </a:r>
            <a:r>
              <a:rPr lang="tr-TR" sz="2400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oligosakkarit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ortaya çıkar.</a:t>
            </a:r>
          </a:p>
          <a:p>
            <a:pPr>
              <a:buFont typeface="Wingdings" pitchFamily="2" charset="2"/>
              <a:buChar char="v"/>
            </a:pPr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6603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95600" y="620688"/>
            <a:ext cx="8172400" cy="5475312"/>
          </a:xfrm>
        </p:spPr>
        <p:txBody>
          <a:bodyPr/>
          <a:lstStyle/>
          <a:p>
            <a:pPr>
              <a:buNone/>
            </a:pPr>
            <a:endParaRPr lang="tr-TR" sz="12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2600" dirty="0" err="1">
                <a:latin typeface="Calibri" pitchFamily="34" charset="0"/>
                <a:cs typeface="Calibri" pitchFamily="34" charset="0"/>
              </a:rPr>
              <a:t>Glikozidik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bağ, alfa (</a:t>
            </a:r>
            <a:r>
              <a:rPr lang="el-GR" sz="2600" dirty="0">
                <a:latin typeface="Calibri" pitchFamily="34" charset="0"/>
                <a:cs typeface="Calibri" pitchFamily="34" charset="0"/>
              </a:rPr>
              <a:t>α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) ve Beta (</a:t>
            </a:r>
            <a:r>
              <a:rPr lang="el-GR" sz="2600" dirty="0">
                <a:latin typeface="Calibri" pitchFamily="34" charset="0"/>
                <a:cs typeface="Calibri" pitchFamily="34" charset="0"/>
              </a:rPr>
              <a:t>β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) olarak adlandırılan iki farklı geometrik düzende bulunabilir.</a:t>
            </a:r>
          </a:p>
          <a:p>
            <a:pPr>
              <a:buNone/>
            </a:pPr>
            <a:endParaRPr lang="tr-TR" sz="26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2600" u="sng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Glikojen ve Nişasta: 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gibi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polisakkaritlerdeki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glukoz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birimlerinin 1 ve 4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nolu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karbonları arasında kurulan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glikozidik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bağlar </a:t>
            </a:r>
            <a:r>
              <a:rPr lang="el-GR" sz="2600" b="1" dirty="0">
                <a:latin typeface="Calibri" pitchFamily="34" charset="0"/>
                <a:cs typeface="Calibri" pitchFamily="34" charset="0"/>
              </a:rPr>
              <a:t>α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konfigürasyonundadır. Glikojen ve nişasta; </a:t>
            </a:r>
            <a:r>
              <a:rPr lang="tr-TR" sz="2600" u="sng" dirty="0">
                <a:latin typeface="Calibri" pitchFamily="34" charset="0"/>
                <a:cs typeface="Calibri" pitchFamily="34" charset="0"/>
              </a:rPr>
              <a:t>bitki, hayvan ve bakterilerdeki en önemli karbon ve enerji deposudur.</a:t>
            </a:r>
          </a:p>
          <a:p>
            <a:pPr>
              <a:buNone/>
            </a:pPr>
            <a:endParaRPr lang="tr-TR" sz="26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2600" u="sng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Selüloz: 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Bitki ve alg hücrelerindeki sert duvar yapısında yer alan selüloz </a:t>
            </a:r>
            <a:r>
              <a:rPr lang="el-GR" sz="2600" dirty="0">
                <a:latin typeface="Calibri" pitchFamily="34" charset="0"/>
                <a:cs typeface="Calibri" pitchFamily="34" charset="0"/>
              </a:rPr>
              <a:t>β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1-4 bağları ile bağlı </a:t>
            </a:r>
            <a:r>
              <a:rPr lang="tr-TR" sz="2600" dirty="0" err="1">
                <a:latin typeface="Calibri" pitchFamily="34" charset="0"/>
                <a:cs typeface="Calibri" pitchFamily="34" charset="0"/>
              </a:rPr>
              <a:t>glukoz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 birimlerinden oluşur.</a:t>
            </a:r>
          </a:p>
          <a:p>
            <a:pPr>
              <a:buFont typeface="Wingdings" pitchFamily="2" charset="2"/>
              <a:buChar char="v"/>
            </a:pPr>
            <a:endParaRPr lang="tr-TR" sz="2400" u="sng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992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39616" y="260648"/>
            <a:ext cx="7772400" cy="739552"/>
          </a:xfrm>
        </p:spPr>
        <p:txBody>
          <a:bodyPr/>
          <a:lstStyle/>
          <a:p>
            <a:pPr algn="ctr"/>
            <a:r>
              <a:rPr lang="tr-TR" sz="3600" dirty="0">
                <a:solidFill>
                  <a:srgbClr val="FF9900"/>
                </a:solidFill>
                <a:latin typeface="Calibri" pitchFamily="34" charset="0"/>
                <a:cs typeface="Calibri" pitchFamily="34" charset="0"/>
              </a:rPr>
              <a:t>LİPİDLER</a:t>
            </a:r>
            <a:endParaRPr lang="tr-TR" sz="3600" dirty="0">
              <a:solidFill>
                <a:srgbClr val="FF99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2351584" y="1124745"/>
            <a:ext cx="7859216" cy="5001419"/>
          </a:xfrm>
        </p:spPr>
        <p:txBody>
          <a:bodyPr>
            <a:normAutofit fontScale="92500"/>
          </a:bodyPr>
          <a:lstStyle/>
          <a:p>
            <a:pPr algn="just"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</a:pPr>
            <a:r>
              <a:rPr lang="tr-TR" sz="2400" dirty="0" err="1">
                <a:cs typeface="Times New Roman" pitchFamily="18" charset="0"/>
              </a:rPr>
              <a:t>Lipidler</a:t>
            </a:r>
            <a:r>
              <a:rPr lang="tr-TR" sz="2400" dirty="0">
                <a:cs typeface="Times New Roman" pitchFamily="18" charset="0"/>
              </a:rPr>
              <a:t>, biyolojik kaynaklı organik bileşiklerdir.</a:t>
            </a:r>
          </a:p>
          <a:p>
            <a:pPr algn="just"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</a:pPr>
            <a:r>
              <a:rPr lang="tr-TR" sz="2400" dirty="0" err="1">
                <a:cs typeface="Times New Roman" pitchFamily="18" charset="0"/>
              </a:rPr>
              <a:t>Lipidlerin</a:t>
            </a:r>
            <a:r>
              <a:rPr lang="tr-TR" sz="2400" dirty="0">
                <a:cs typeface="Times New Roman" pitchFamily="18" charset="0"/>
              </a:rPr>
              <a:t> yapılarında C, H, O bulunur. </a:t>
            </a:r>
            <a:r>
              <a:rPr lang="tr-TR" sz="2400" dirty="0" err="1">
                <a:cs typeface="Times New Roman" pitchFamily="18" charset="0"/>
              </a:rPr>
              <a:t>Gliserol</a:t>
            </a:r>
            <a:r>
              <a:rPr lang="tr-TR" sz="2400" dirty="0">
                <a:cs typeface="Times New Roman" pitchFamily="18" charset="0"/>
              </a:rPr>
              <a:t>, yağ asitleri ve ayrıca N, P, S gibi elementler de bazı </a:t>
            </a:r>
            <a:r>
              <a:rPr lang="tr-TR" sz="2400" dirty="0" err="1">
                <a:cs typeface="Times New Roman" pitchFamily="18" charset="0"/>
              </a:rPr>
              <a:t>lipidlerin</a:t>
            </a:r>
            <a:r>
              <a:rPr lang="tr-TR" sz="2400" dirty="0">
                <a:cs typeface="Times New Roman" pitchFamily="18" charset="0"/>
              </a:rPr>
              <a:t> yapısına girerler</a:t>
            </a:r>
            <a:r>
              <a:rPr lang="tr-TR" sz="2400" dirty="0"/>
              <a:t>.</a:t>
            </a:r>
          </a:p>
          <a:p>
            <a:pPr algn="just"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</a:pPr>
            <a:r>
              <a:rPr lang="tr-TR" sz="2400" dirty="0" err="1"/>
              <a:t>Gliserol</a:t>
            </a:r>
            <a:r>
              <a:rPr lang="tr-TR" sz="2400" dirty="0"/>
              <a:t> (=Gliserin) bütün </a:t>
            </a:r>
            <a:r>
              <a:rPr lang="tr-TR" sz="2400" dirty="0" err="1"/>
              <a:t>lipid</a:t>
            </a:r>
            <a:r>
              <a:rPr lang="tr-TR" sz="2400" dirty="0"/>
              <a:t> çeşitlerinde aynıdır</a:t>
            </a:r>
          </a:p>
          <a:p>
            <a:pPr algn="just"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</a:pPr>
            <a:endParaRPr lang="tr-TR" sz="2400" dirty="0"/>
          </a:p>
          <a:p>
            <a:pPr algn="just"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</a:pPr>
            <a:endParaRPr lang="tr-TR" sz="2400" dirty="0"/>
          </a:p>
          <a:p>
            <a:pPr algn="just"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</a:pPr>
            <a:r>
              <a:rPr lang="tr-TR" sz="2400" dirty="0" err="1">
                <a:cs typeface="Times New Roman" pitchFamily="18" charset="0"/>
              </a:rPr>
              <a:t>Lipidler</a:t>
            </a:r>
            <a:r>
              <a:rPr lang="tr-TR" sz="2400" dirty="0" err="1"/>
              <a:t>in</a:t>
            </a:r>
            <a:r>
              <a:rPr lang="tr-TR" sz="2400" dirty="0">
                <a:cs typeface="Times New Roman" pitchFamily="18" charset="0"/>
              </a:rPr>
              <a:t> temel yapı taşları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  <a:cs typeface="Times New Roman" pitchFamily="18" charset="0"/>
              </a:rPr>
              <a:t>Yağ Asitleridir</a:t>
            </a:r>
            <a:r>
              <a:rPr lang="tr-TR" sz="2400" dirty="0"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</a:pPr>
            <a:r>
              <a:rPr lang="tr-TR" sz="2400" dirty="0" err="1">
                <a:cs typeface="Times New Roman" pitchFamily="18" charset="0"/>
              </a:rPr>
              <a:t>Lipidler</a:t>
            </a:r>
            <a:r>
              <a:rPr lang="tr-TR" sz="2400" dirty="0">
                <a:cs typeface="Times New Roman" pitchFamily="18" charset="0"/>
              </a:rPr>
              <a:t>, suda çözünmeyen, </a:t>
            </a:r>
            <a:r>
              <a:rPr lang="tr-TR" sz="2400" dirty="0" err="1">
                <a:cs typeface="Times New Roman" pitchFamily="18" charset="0"/>
              </a:rPr>
              <a:t>apolar</a:t>
            </a:r>
            <a:r>
              <a:rPr lang="tr-TR" sz="2400" dirty="0">
                <a:cs typeface="Times New Roman" pitchFamily="18" charset="0"/>
              </a:rPr>
              <a:t> veya </a:t>
            </a:r>
            <a:r>
              <a:rPr lang="tr-TR" sz="2400" dirty="0" err="1">
                <a:cs typeface="Times New Roman" pitchFamily="18" charset="0"/>
              </a:rPr>
              <a:t>hidrofob</a:t>
            </a:r>
            <a:r>
              <a:rPr lang="tr-TR" sz="2400" dirty="0">
                <a:cs typeface="Times New Roman" pitchFamily="18" charset="0"/>
              </a:rPr>
              <a:t> bileşiklerdir.</a:t>
            </a:r>
          </a:p>
          <a:p>
            <a:pPr algn="just"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</a:pPr>
            <a:r>
              <a:rPr lang="tr-TR" sz="2400" dirty="0" err="1">
                <a:cs typeface="Times New Roman" pitchFamily="18" charset="0"/>
              </a:rPr>
              <a:t>Lipidler</a:t>
            </a:r>
            <a:r>
              <a:rPr lang="tr-TR" sz="2400" dirty="0">
                <a:cs typeface="Times New Roman" pitchFamily="18" charset="0"/>
              </a:rPr>
              <a:t>, kloroform, eter, benzen, sıcak alkol, aseton gibi organik çözücülerde çözünebilirler</a:t>
            </a:r>
            <a:r>
              <a:rPr lang="tr-TR" sz="2400" dirty="0"/>
              <a:t>.</a:t>
            </a:r>
            <a:endParaRPr lang="tr-TR" sz="2400" dirty="0">
              <a:cs typeface="Times New Roman" pitchFamily="18" charset="0"/>
            </a:endParaRPr>
          </a:p>
          <a:p>
            <a:pPr>
              <a:spcBef>
                <a:spcPct val="5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</a:pPr>
            <a:r>
              <a:rPr lang="tr-TR" sz="2400" dirty="0" err="1">
                <a:cs typeface="Times New Roman" pitchFamily="18" charset="0"/>
              </a:rPr>
              <a:t>Lipidlerin</a:t>
            </a:r>
            <a:r>
              <a:rPr lang="tr-TR" sz="2400" dirty="0">
                <a:cs typeface="Times New Roman" pitchFamily="18" charset="0"/>
              </a:rPr>
              <a:t> enerji değerleri yüksektir</a:t>
            </a:r>
            <a:r>
              <a:rPr lang="tr-TR" sz="2400" dirty="0"/>
              <a:t>.</a:t>
            </a:r>
            <a:r>
              <a:rPr lang="tr-TR" sz="2400" dirty="0">
                <a:cs typeface="Times New Roman" pitchFamily="18" charset="0"/>
              </a:rPr>
              <a:t> </a:t>
            </a:r>
          </a:p>
          <a:p>
            <a:endParaRPr lang="tr-TR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9736" y="2852936"/>
            <a:ext cx="2857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481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351584" y="332656"/>
            <a:ext cx="7859216" cy="6336704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</a:pPr>
            <a:r>
              <a:rPr lang="tr-TR" sz="2400" dirty="0"/>
              <a:t>A, D, E, K gibi vücut için gerekli olan vitaminler yağda eridikleri için </a:t>
            </a:r>
            <a:r>
              <a:rPr lang="tr-TR" sz="2400" dirty="0" err="1"/>
              <a:t>lipidlerle</a:t>
            </a:r>
            <a:r>
              <a:rPr lang="tr-TR" sz="2400" dirty="0"/>
              <a:t> birlikte alınmalıdır.</a:t>
            </a:r>
          </a:p>
          <a:p>
            <a:pPr>
              <a:buClr>
                <a:schemeClr val="accent6">
                  <a:lumMod val="75000"/>
                </a:schemeClr>
              </a:buClr>
              <a:buNone/>
            </a:pPr>
            <a:endParaRPr lang="tr-TR" sz="2400" dirty="0"/>
          </a:p>
          <a:p>
            <a:pPr algn="ctr">
              <a:buClr>
                <a:schemeClr val="accent6">
                  <a:lumMod val="75000"/>
                </a:schemeClr>
              </a:buClr>
              <a:buNone/>
            </a:pPr>
            <a:r>
              <a:rPr lang="tr-TR" sz="2400" b="1" u="sng" dirty="0">
                <a:solidFill>
                  <a:schemeClr val="accent6">
                    <a:lumMod val="75000"/>
                  </a:schemeClr>
                </a:solidFill>
              </a:rPr>
              <a:t>LİPİDLER;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</a:pPr>
            <a:r>
              <a:rPr lang="tr-TR" sz="2400" dirty="0"/>
              <a:t>Deri altı yağ tabakası vücut ısısının kaybını önler.</a:t>
            </a:r>
          </a:p>
          <a:p>
            <a:pPr>
              <a:buClr>
                <a:schemeClr val="accent6">
                  <a:lumMod val="75000"/>
                </a:schemeClr>
              </a:buClr>
              <a:buNone/>
            </a:pPr>
            <a:endParaRPr lang="tr-TR" sz="24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</a:pPr>
            <a:r>
              <a:rPr lang="tr-TR" sz="2400" dirty="0"/>
              <a:t>Yağlar midenin boşaltılmasını geciktirerek tokluk hissi verir.</a:t>
            </a:r>
          </a:p>
          <a:p>
            <a:pPr>
              <a:buClr>
                <a:schemeClr val="accent6">
                  <a:lumMod val="75000"/>
                </a:schemeClr>
              </a:buClr>
              <a:buNone/>
            </a:pPr>
            <a:endParaRPr lang="tr-TR" sz="24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</a:pPr>
            <a:r>
              <a:rPr lang="tr-TR" sz="2400" dirty="0"/>
              <a:t>Organizmayı ısı, ışık, elektrik ve fiziksel şoklardan korurlar.</a:t>
            </a:r>
          </a:p>
          <a:p>
            <a:pPr>
              <a:buClr>
                <a:schemeClr val="accent6">
                  <a:lumMod val="75000"/>
                </a:schemeClr>
              </a:buClr>
              <a:buNone/>
            </a:pPr>
            <a:endParaRPr lang="tr-TR" sz="24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</a:pPr>
            <a:r>
              <a:rPr lang="tr-TR" sz="2400" dirty="0"/>
              <a:t>Bazı vitamin ve hormonların yapısında görev alırlar.</a:t>
            </a:r>
          </a:p>
          <a:p>
            <a:pPr>
              <a:buClr>
                <a:schemeClr val="accent6">
                  <a:lumMod val="75000"/>
                </a:schemeClr>
              </a:buClr>
              <a:buNone/>
            </a:pPr>
            <a:endParaRPr lang="tr-TR" sz="2400" dirty="0"/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</a:pPr>
            <a:r>
              <a:rPr lang="tr-TR" sz="2400" dirty="0"/>
              <a:t>Birçok bakterinin ve yüksek organizasyonlu bitkilerin; yaprak, meyve vb. yapılarının dış yüzeyi ve hücre duvarlarının, böceklerin dış iskeletinin ve omurgalıların deri bileşenleridir.</a:t>
            </a:r>
          </a:p>
          <a:p>
            <a:pPr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78671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95600" y="274638"/>
            <a:ext cx="7715200" cy="778098"/>
          </a:xfrm>
        </p:spPr>
        <p:txBody>
          <a:bodyPr>
            <a:normAutofit/>
          </a:bodyPr>
          <a:lstStyle/>
          <a:p>
            <a:pPr algn="ctr"/>
            <a:r>
              <a:rPr lang="tr-TR" sz="3600" dirty="0">
                <a:solidFill>
                  <a:schemeClr val="accent6">
                    <a:lumMod val="75000"/>
                  </a:schemeClr>
                </a:solidFill>
              </a:rPr>
              <a:t>YAĞ ASİTLERİ</a:t>
            </a:r>
            <a:endParaRPr lang="tr-TR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39616" y="1268760"/>
            <a:ext cx="7571184" cy="5400600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tr-TR" sz="2400" dirty="0"/>
              <a:t>Kapalı formülleri R-COOH olan, genelde uzun zincirli </a:t>
            </a:r>
            <a:r>
              <a:rPr lang="tr-TR" sz="2400" dirty="0" err="1"/>
              <a:t>monokarboksilik</a:t>
            </a:r>
            <a:r>
              <a:rPr lang="tr-TR" sz="2400" dirty="0"/>
              <a:t> asitlerdir.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None/>
            </a:pPr>
            <a:endParaRPr lang="tr-TR" sz="2400" dirty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endParaRPr lang="tr-TR" sz="2400" dirty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endParaRPr lang="tr-TR" sz="2400" dirty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endParaRPr lang="tr-TR" sz="2400" dirty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tr-TR" sz="2400" dirty="0"/>
              <a:t>Yağ asitlerinin çoğu düz zincirli olup çift sayıda karbon içerir. Zincir uzunluğu 2-80 arasında değişir ancak doğada en çok 12-24 C içerenleri yaygındır.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tr-TR" sz="2400" dirty="0" err="1">
                <a:solidFill>
                  <a:srgbClr val="FF0000"/>
                </a:solidFill>
                <a:hlinkClick r:id="rId2" tooltip="Linoleik asit (sayfa mevcut değil)"/>
              </a:rPr>
              <a:t>linoleik</a:t>
            </a:r>
            <a:r>
              <a:rPr lang="tr-TR" sz="2400" dirty="0">
                <a:solidFill>
                  <a:srgbClr val="FF0000"/>
                </a:solidFill>
                <a:hlinkClick r:id="rId2" tooltip="Linoleik asit (sayfa mevcut değil)"/>
              </a:rPr>
              <a:t> </a:t>
            </a:r>
            <a:r>
              <a:rPr lang="tr-TR" sz="2400" dirty="0">
                <a:solidFill>
                  <a:srgbClr val="FF0000"/>
                </a:solidFill>
                <a:hlinkClick r:id="rId2" tooltip="Linoleik asit (sayfa mevcut değil)"/>
              </a:rPr>
              <a:t>asit</a:t>
            </a:r>
            <a:r>
              <a:rPr lang="tr-TR" sz="2400" dirty="0">
                <a:solidFill>
                  <a:srgbClr val="FF0000"/>
                </a:solidFill>
              </a:rPr>
              <a:t> ve </a:t>
            </a:r>
            <a:r>
              <a:rPr lang="tr-TR" sz="2400" dirty="0">
                <a:solidFill>
                  <a:srgbClr val="FF0000"/>
                </a:solidFill>
                <a:hlinkClick r:id="rId3" tooltip="Alfa-linolenik asit"/>
              </a:rPr>
              <a:t>alfa-</a:t>
            </a:r>
            <a:r>
              <a:rPr lang="tr-TR" sz="2400" dirty="0" err="1">
                <a:solidFill>
                  <a:srgbClr val="FF0000"/>
                </a:solidFill>
                <a:hlinkClick r:id="rId3" tooltip="Alfa-linolenik asit"/>
              </a:rPr>
              <a:t>linolenik</a:t>
            </a:r>
            <a:r>
              <a:rPr lang="tr-TR" sz="2400" dirty="0">
                <a:solidFill>
                  <a:srgbClr val="FF0000"/>
                </a:solidFill>
                <a:hlinkClick r:id="rId3" tooltip="Alfa-linolenik asit"/>
              </a:rPr>
              <a:t> </a:t>
            </a:r>
            <a:r>
              <a:rPr lang="tr-TR" sz="2400" dirty="0">
                <a:solidFill>
                  <a:srgbClr val="FF0000"/>
                </a:solidFill>
                <a:hlinkClick r:id="rId3" tooltip="Alfa-linolenik asit"/>
              </a:rPr>
              <a:t>asit</a:t>
            </a:r>
            <a:endParaRPr lang="tr-TR" sz="2400" dirty="0">
              <a:solidFill>
                <a:srgbClr val="FF0000"/>
              </a:solidFill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None/>
            </a:pPr>
            <a:endParaRPr lang="tr-TR" sz="2400" dirty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tr-TR" sz="24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2-6 </a:t>
            </a:r>
            <a:r>
              <a:rPr lang="tr-TR" sz="2400" u="sng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C’lu</a:t>
            </a:r>
            <a:r>
              <a:rPr lang="tr-TR" sz="24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olanlar: </a:t>
            </a:r>
            <a:r>
              <a:rPr lang="tr-TR" sz="2400" dirty="0"/>
              <a:t>Kısa zincirli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tr-TR" sz="24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8-10 </a:t>
            </a:r>
            <a:r>
              <a:rPr lang="tr-TR" sz="2400" u="sng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C’lu</a:t>
            </a:r>
            <a:r>
              <a:rPr lang="tr-TR" sz="24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olanlar: </a:t>
            </a:r>
            <a:r>
              <a:rPr lang="tr-TR" sz="2400" dirty="0"/>
              <a:t>Orta uzunlukta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Font typeface="Wingdings" pitchFamily="2" charset="2"/>
              <a:buChar char="Ø"/>
            </a:pPr>
            <a:r>
              <a:rPr lang="tr-TR" sz="24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12-24 </a:t>
            </a:r>
            <a:r>
              <a:rPr lang="tr-TR" sz="2400" u="sng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C’lu</a:t>
            </a:r>
            <a:r>
              <a:rPr lang="tr-TR" sz="24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olanlar: </a:t>
            </a:r>
            <a:r>
              <a:rPr lang="tr-TR" sz="2400" dirty="0"/>
              <a:t>Uzun zincirli yağ asitleri olarak adlandırılır.</a:t>
            </a:r>
            <a:endParaRPr lang="tr-TR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35761" y="1916833"/>
            <a:ext cx="3476625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1386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İçerik Yer Tutucusu"/>
          <p:cNvSpPr txBox="1">
            <a:spLocks/>
          </p:cNvSpPr>
          <p:nvPr/>
        </p:nvSpPr>
        <p:spPr>
          <a:xfrm>
            <a:off x="2711624" y="404664"/>
            <a:ext cx="7700392" cy="60486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/>
            </a:pPr>
            <a:r>
              <a:rPr lang="tr-TR" sz="2400" i="1" dirty="0" err="1">
                <a:latin typeface="Calibri" pitchFamily="34" charset="0"/>
                <a:cs typeface="Calibri" pitchFamily="34" charset="0"/>
              </a:rPr>
              <a:t>Bacteria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Eukarya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’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daki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temel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lipid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“ YAĞ </a:t>
            </a:r>
            <a:r>
              <a:rPr lang="tr-TR" sz="2400" b="1" dirty="0" err="1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ASİTLERİ”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dir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/>
            </a:pPr>
            <a:r>
              <a:rPr lang="tr-TR" sz="2400" i="1" dirty="0" err="1">
                <a:latin typeface="Calibri" pitchFamily="34" charset="0"/>
                <a:cs typeface="Calibri" pitchFamily="34" charset="0"/>
              </a:rPr>
              <a:t>Archeae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’daki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lipidler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ise </a:t>
            </a:r>
            <a:r>
              <a:rPr lang="tr-TR" sz="2400" b="1" dirty="0" err="1">
                <a:latin typeface="Calibri" pitchFamily="34" charset="0"/>
                <a:cs typeface="Calibri" pitchFamily="34" charset="0"/>
              </a:rPr>
              <a:t>FİTAN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’dır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Yağ asitleri hem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hidrofobik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hem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hidrofilik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bileşenler içerirler (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Amfilik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Clr>
                <a:schemeClr val="accent6">
                  <a:lumMod val="75000"/>
                </a:schemeClr>
              </a:buClr>
              <a:defRPr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tr-TR" sz="2400" b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YAĞ ASİLERİNİN SINIFLANDIRILMASI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tr-TR" sz="2400" dirty="0">
              <a:solidFill>
                <a:schemeClr val="accent5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accent3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Doymuş (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satüre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 yağ asitleri</a:t>
            </a:r>
          </a:p>
          <a:p>
            <a:pPr marL="342900" indent="-342900" algn="just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Doymamış (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ansatüre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 yağ asitleri</a:t>
            </a:r>
          </a:p>
          <a:p>
            <a:pPr marL="342900" indent="-342900" algn="just">
              <a:spcBef>
                <a:spcPct val="20000"/>
              </a:spcBef>
              <a:buClr>
                <a:schemeClr val="accent3">
                  <a:lumMod val="75000"/>
                </a:schemeClr>
              </a:buClr>
              <a:buFont typeface="Wingdings" pitchFamily="2" charset="2"/>
              <a:buChar char="ü"/>
              <a:defRPr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Ek gruplu yağ asitleri</a:t>
            </a:r>
          </a:p>
          <a:p>
            <a:pPr marL="342900" indent="-342900" algn="just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Halkalı yapılı yağ asitleri</a:t>
            </a:r>
          </a:p>
        </p:txBody>
      </p:sp>
    </p:spTree>
    <p:extLst>
      <p:ext uri="{BB962C8B-B14F-4D97-AF65-F5344CB8AC3E}">
        <p14:creationId xmlns:p14="http://schemas.microsoft.com/office/powerpoint/2010/main" val="221429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711624" y="332656"/>
            <a:ext cx="7772400" cy="739552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FF3399"/>
                </a:solidFill>
              </a:rPr>
              <a:t>Bilgi </a:t>
            </a:r>
            <a:r>
              <a:rPr lang="tr-TR" sz="3600" dirty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Taşıyan</a:t>
            </a:r>
            <a:r>
              <a:rPr lang="tr-TR" dirty="0" smtClean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err="1" smtClean="0">
                <a:solidFill>
                  <a:srgbClr val="FF3399"/>
                </a:solidFill>
              </a:rPr>
              <a:t>Makromoleküller</a:t>
            </a:r>
            <a:endParaRPr lang="tr-TR" dirty="0">
              <a:solidFill>
                <a:srgbClr val="FF3399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67609" y="1196752"/>
            <a:ext cx="7901955" cy="468322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DNA ve RNA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nükleotit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adı verilen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monomerlerden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oluşan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makromoleküllerdir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 Bu nedenle DNA ve RNA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polinükleotitler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olarak adlandırılır.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DNA, hücrenin genetik şifresini taşırken, RNA bu şifreyi proteinlerdeki amino asit dizisine dönüştüren aracı moleküllerdir.</a:t>
            </a:r>
          </a:p>
          <a:p>
            <a:pPr>
              <a:buFont typeface="Wingdings" pitchFamily="2" charset="2"/>
              <a:buChar char="v"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1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nükleotit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3 bileşenden oluşur;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 indent="14288"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1)5 karbonlu şeker (RNA;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riboz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DNA;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deoksiriboz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</a:t>
            </a:r>
          </a:p>
          <a:p>
            <a:pPr indent="14288"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2) Azotlu baz</a:t>
            </a:r>
          </a:p>
          <a:p>
            <a:pPr indent="14288"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3)Fosfat (PO</a:t>
            </a:r>
            <a:r>
              <a:rPr lang="tr-TR" sz="2400" baseline="-25000" dirty="0">
                <a:latin typeface="Calibri" pitchFamily="34" charset="0"/>
                <a:cs typeface="Calibri" pitchFamily="34" charset="0"/>
              </a:rPr>
              <a:t>4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32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1180</Words>
  <Application>Microsoft Office PowerPoint</Application>
  <PresentationFormat>Geniş ekran</PresentationFormat>
  <Paragraphs>170</Paragraphs>
  <Slides>20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Wingdings</vt:lpstr>
      <vt:lpstr>Office Teması</vt:lpstr>
      <vt:lpstr>Biyoteknoloji için Mikrobiyoloji 1</vt:lpstr>
      <vt:lpstr>Bilgi Taşımayan Makromoleküller</vt:lpstr>
      <vt:lpstr>PowerPoint Sunusu</vt:lpstr>
      <vt:lpstr>PowerPoint Sunusu</vt:lpstr>
      <vt:lpstr>LİPİDLER</vt:lpstr>
      <vt:lpstr>PowerPoint Sunusu</vt:lpstr>
      <vt:lpstr>YAĞ ASİTLERİ</vt:lpstr>
      <vt:lpstr>PowerPoint Sunusu</vt:lpstr>
      <vt:lpstr>Bilgi Taşıyan Makromoleküller</vt:lpstr>
      <vt:lpstr>Nükleik Asitler</vt:lpstr>
      <vt:lpstr>PowerPoint Sunusu</vt:lpstr>
      <vt:lpstr>Hatırlatmalar </vt:lpstr>
      <vt:lpstr> PROTEİNLER Amino Asitler ve Peptid Bağı</vt:lpstr>
      <vt:lpstr>Peptid Bağı</vt:lpstr>
      <vt:lpstr>Peptid Bağı (devam)</vt:lpstr>
      <vt:lpstr>İzomerler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Biyoteknoloji için Mikrobiyoloji 1</dc:title>
  <dc:creator>iso</dc:creator>
  <cp:lastModifiedBy>iso</cp:lastModifiedBy>
  <cp:revision>1</cp:revision>
  <dcterms:created xsi:type="dcterms:W3CDTF">2017-12-15T11:05:40Z</dcterms:created>
  <dcterms:modified xsi:type="dcterms:W3CDTF">2017-12-15T11:08:10Z</dcterms:modified>
</cp:coreProperties>
</file>