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4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14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1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55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1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3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89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6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15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51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EBA4-8965-424E-97C3-5466CF476A06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F9CE-1AB3-497F-8801-ACE994431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65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23592" y="44625"/>
            <a:ext cx="7759824" cy="75663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Suda Çözünen Elementlerin Kökeni</a:t>
            </a:r>
            <a:endParaRPr lang="tr-T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2927648" y="836713"/>
          <a:ext cx="7265775" cy="5419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915">
                  <a:extLst>
                    <a:ext uri="{9D8B030D-6E8A-4147-A177-3AD203B41FA5}">
                      <a16:colId xmlns:a16="http://schemas.microsoft.com/office/drawing/2014/main" xmlns="" val="4106666116"/>
                    </a:ext>
                  </a:extLst>
                </a:gridCol>
                <a:gridCol w="5001482">
                  <a:extLst>
                    <a:ext uri="{9D8B030D-6E8A-4147-A177-3AD203B41FA5}">
                      <a16:colId xmlns:a16="http://schemas.microsoft.com/office/drawing/2014/main" xmlns="" val="1929892903"/>
                    </a:ext>
                  </a:extLst>
                </a:gridCol>
                <a:gridCol w="1359378">
                  <a:extLst>
                    <a:ext uri="{9D8B030D-6E8A-4147-A177-3AD203B41FA5}">
                      <a16:colId xmlns:a16="http://schemas.microsoft.com/office/drawing/2014/main" xmlns="" val="2077004714"/>
                    </a:ext>
                  </a:extLst>
                </a:gridCol>
              </a:tblGrid>
              <a:tr h="54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Element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Köken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Azalması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3231563049"/>
                  </a:ext>
                </a:extLst>
              </a:tr>
              <a:tr h="614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Ca</a:t>
                      </a:r>
                      <a:r>
                        <a:rPr lang="tr-TR" sz="1000" baseline="30000" dirty="0">
                          <a:effectLst/>
                        </a:rPr>
                        <a:t>+2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Karbonatların çözünmesi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Jipsler, piroksen, amfibol, feldspat, dolomit, kil mineralleri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İyon değişimi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Karbonat </a:t>
                      </a:r>
                      <a:r>
                        <a:rPr lang="tr-TR" sz="1000" dirty="0" smtClean="0">
                          <a:effectLst/>
                        </a:rPr>
                        <a:t>minerallerinin çökelmesi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2610650863"/>
                  </a:ext>
                </a:extLst>
              </a:tr>
              <a:tr h="307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Mg</a:t>
                      </a:r>
                      <a:r>
                        <a:rPr lang="tr-TR" sz="1000" baseline="30000" dirty="0">
                          <a:effectLst/>
                        </a:rPr>
                        <a:t>+2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Karbonat minerallerinin çözünmesi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Olivin, piroksen, amfibol, </a:t>
                      </a:r>
                      <a:r>
                        <a:rPr lang="tr-TR" sz="1000" dirty="0" err="1">
                          <a:effectLst/>
                        </a:rPr>
                        <a:t>magnezit</a:t>
                      </a:r>
                      <a:r>
                        <a:rPr lang="tr-TR" sz="1000" dirty="0">
                          <a:effectLst/>
                        </a:rPr>
                        <a:t>, kil mineralleri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İyon değişimi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1195192245"/>
                  </a:ext>
                </a:extLst>
              </a:tr>
              <a:tr h="283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effectLst/>
                        </a:rPr>
                        <a:t>Na</a:t>
                      </a:r>
                      <a:r>
                        <a:rPr lang="tr-TR" sz="1000" dirty="0">
                          <a:effectLst/>
                        </a:rPr>
                        <a:t>+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Killer, feldspat (</a:t>
                      </a:r>
                      <a:r>
                        <a:rPr lang="tr-TR" sz="1000" dirty="0" err="1">
                          <a:effectLst/>
                        </a:rPr>
                        <a:t>albit</a:t>
                      </a:r>
                      <a:r>
                        <a:rPr lang="tr-TR" sz="1000" dirty="0">
                          <a:effectLst/>
                        </a:rPr>
                        <a:t>), </a:t>
                      </a:r>
                      <a:r>
                        <a:rPr lang="tr-TR" sz="1000" dirty="0" err="1">
                          <a:effectLst/>
                        </a:rPr>
                        <a:t>evaporit</a:t>
                      </a:r>
                      <a:r>
                        <a:rPr lang="tr-TR" sz="1000" dirty="0">
                          <a:effectLst/>
                        </a:rPr>
                        <a:t> (</a:t>
                      </a:r>
                      <a:r>
                        <a:rPr lang="tr-TR" sz="1000" dirty="0" err="1">
                          <a:effectLst/>
                        </a:rPr>
                        <a:t>halit</a:t>
                      </a:r>
                      <a:r>
                        <a:rPr lang="tr-TR" sz="1000" dirty="0">
                          <a:effectLst/>
                        </a:rPr>
                        <a:t>), endüstriyel atıklar, </a:t>
                      </a:r>
                      <a:r>
                        <a:rPr lang="tr-TR" sz="1000" dirty="0" err="1">
                          <a:effectLst/>
                        </a:rPr>
                        <a:t>mirabilit</a:t>
                      </a:r>
                      <a:r>
                        <a:rPr lang="tr-TR" sz="1000" dirty="0">
                          <a:effectLst/>
                        </a:rPr>
                        <a:t> (Na2SO4.10H2O)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İyon değişimi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376246339"/>
                  </a:ext>
                </a:extLst>
              </a:tr>
              <a:tr h="307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</a:t>
                      </a:r>
                      <a:r>
                        <a:rPr lang="tr-TR" sz="1000" baseline="30000" dirty="0">
                          <a:effectLst/>
                        </a:rPr>
                        <a:t>+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Feldspat, k-</a:t>
                      </a:r>
                      <a:r>
                        <a:rPr lang="tr-TR" sz="1000" dirty="0" err="1">
                          <a:effectLst/>
                        </a:rPr>
                        <a:t>evaporitler</a:t>
                      </a:r>
                      <a:r>
                        <a:rPr lang="tr-TR" sz="1000" dirty="0">
                          <a:effectLst/>
                        </a:rPr>
                        <a:t>, gübreler, </a:t>
                      </a:r>
                      <a:r>
                        <a:rPr lang="tr-TR" sz="1000" dirty="0" err="1">
                          <a:effectLst/>
                        </a:rPr>
                        <a:t>feldspatoid</a:t>
                      </a:r>
                      <a:r>
                        <a:rPr lang="tr-TR" sz="1000" dirty="0">
                          <a:effectLst/>
                        </a:rPr>
                        <a:t>, bazı mikalar, kil mineralleri, silikatların çözünmesi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İyon değişimi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797999864"/>
                  </a:ext>
                </a:extLst>
              </a:tr>
              <a:tr h="283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SiO</a:t>
                      </a:r>
                      <a:r>
                        <a:rPr lang="tr-TR" sz="1000" baseline="-25000" dirty="0">
                          <a:effectLst/>
                        </a:rPr>
                        <a:t>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Silikatların hidrolizi, Amorf silika (çört, opal), feldspat, ferromagnezyum, kil mineralleri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3220069441"/>
                  </a:ext>
                </a:extLst>
              </a:tr>
              <a:tr h="849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Fe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Sülfitlerin </a:t>
                      </a:r>
                      <a:r>
                        <a:rPr lang="tr-TR" sz="1000" dirty="0" err="1">
                          <a:effectLst/>
                        </a:rPr>
                        <a:t>oksidasyonu</a:t>
                      </a:r>
                      <a:endParaRPr lang="tr-T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Hematit ve pirit, demir boruların korozyonu, derinlik kayaçları: amfibol, </a:t>
                      </a:r>
                      <a:r>
                        <a:rPr lang="tr-TR" sz="1000" dirty="0" err="1">
                          <a:effectLst/>
                        </a:rPr>
                        <a:t>ferromagnezyumlu</a:t>
                      </a:r>
                      <a:r>
                        <a:rPr lang="tr-TR" sz="1000" dirty="0">
                          <a:effectLst/>
                        </a:rPr>
                        <a:t> mikalar, demirli sülfit, demirli sülfit veya demirli pirit, </a:t>
                      </a:r>
                      <a:r>
                        <a:rPr lang="tr-TR" sz="1000" dirty="0" err="1">
                          <a:effectLst/>
                        </a:rPr>
                        <a:t>magnetit</a:t>
                      </a:r>
                      <a:r>
                        <a:rPr lang="tr-TR" sz="1000" dirty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Kumtaşı: oksitler, karbonatlar,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Sülfitler veya demirli kil mineralleri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2152892078"/>
                  </a:ext>
                </a:extLst>
              </a:tr>
              <a:tr h="424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Cl</a:t>
                      </a:r>
                      <a:r>
                        <a:rPr lang="tr-TR" sz="1000" baseline="30000" dirty="0">
                          <a:effectLst/>
                        </a:rPr>
                        <a:t>-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Deniz suyu, gübre, yağış, doğal acı sular, yol tuzlaması, rüzgarlar tarafından taşınan malzeme, </a:t>
                      </a:r>
                      <a:r>
                        <a:rPr lang="tr-TR" sz="1000" dirty="0" err="1">
                          <a:effectLst/>
                        </a:rPr>
                        <a:t>evaporit</a:t>
                      </a:r>
                      <a:r>
                        <a:rPr lang="tr-TR" sz="1000" dirty="0">
                          <a:effectLst/>
                        </a:rPr>
                        <a:t> çökelleri, kirlilik, derinlik kayaçlarından minör miktarda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 smtClean="0">
                          <a:effectLst/>
                        </a:rPr>
                        <a:t>İnert-konzervatif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3720526878"/>
                  </a:ext>
                </a:extLst>
              </a:tr>
              <a:tr h="424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SO</a:t>
                      </a:r>
                      <a:r>
                        <a:rPr lang="tr-TR" sz="1000" baseline="-25000" dirty="0">
                          <a:effectLst/>
                        </a:rPr>
                        <a:t>4</a:t>
                      </a:r>
                      <a:r>
                        <a:rPr lang="tr-TR" sz="1000" baseline="30000" dirty="0">
                          <a:effectLst/>
                        </a:rPr>
                        <a:t>-2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Sülfit yataklarının </a:t>
                      </a:r>
                      <a:r>
                        <a:rPr lang="tr-TR" sz="1000" dirty="0" err="1">
                          <a:effectLst/>
                        </a:rPr>
                        <a:t>oksidasyonu</a:t>
                      </a:r>
                      <a:r>
                        <a:rPr lang="tr-TR" sz="1000" dirty="0">
                          <a:effectLst/>
                        </a:rPr>
                        <a:t>, jips, anhidrit, deniz suyu, rüzgarla taşınan maddeler, piritin </a:t>
                      </a:r>
                      <a:r>
                        <a:rPr lang="tr-TR" sz="1000" dirty="0" err="1">
                          <a:effectLst/>
                        </a:rPr>
                        <a:t>oksidasyonu</a:t>
                      </a:r>
                      <a:r>
                        <a:rPr lang="tr-TR" sz="1000" dirty="0">
                          <a:effectLst/>
                        </a:rPr>
                        <a:t>, bakteriyel indirgenme, gübreler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Çok indirgen şartlar haricinde </a:t>
                      </a:r>
                      <a:r>
                        <a:rPr lang="tr-TR" sz="1000" dirty="0" err="1">
                          <a:effectLst/>
                        </a:rPr>
                        <a:t>konzervatif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3773054505"/>
                  </a:ext>
                </a:extLst>
              </a:tr>
              <a:tr h="512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HCO</a:t>
                      </a:r>
                      <a:r>
                        <a:rPr lang="tr-TR" sz="1000" baseline="-25000" dirty="0">
                          <a:effectLst/>
                        </a:rPr>
                        <a:t>3</a:t>
                      </a:r>
                      <a:r>
                        <a:rPr lang="tr-TR" sz="1000" baseline="30000" dirty="0">
                          <a:effectLst/>
                        </a:rPr>
                        <a:t>-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CO</a:t>
                      </a:r>
                      <a:r>
                        <a:rPr lang="tr-TR" sz="1000" baseline="-25000" dirty="0">
                          <a:effectLst/>
                        </a:rPr>
                        <a:t>3</a:t>
                      </a:r>
                      <a:r>
                        <a:rPr lang="tr-TR" sz="1000" dirty="0">
                          <a:effectLst/>
                        </a:rPr>
                        <a:t>-</a:t>
                      </a:r>
                      <a:r>
                        <a:rPr lang="tr-TR" sz="1000" baseline="30000" dirty="0">
                          <a:effectLst/>
                        </a:rPr>
                        <a:t>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Kireçtaşı, dolomit çözünmesi, zemin ve atmosferik CO</a:t>
                      </a:r>
                      <a:r>
                        <a:rPr lang="tr-TR" sz="1000" baseline="-25000" dirty="0">
                          <a:effectLst/>
                        </a:rPr>
                        <a:t>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Karbonat minerallerinin </a:t>
                      </a:r>
                      <a:r>
                        <a:rPr lang="tr-TR" sz="1000" dirty="0" smtClean="0">
                          <a:effectLst/>
                        </a:rPr>
                        <a:t>çökelmesi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2028819629"/>
                  </a:ext>
                </a:extLst>
              </a:tr>
              <a:tr h="849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NO</a:t>
                      </a:r>
                      <a:r>
                        <a:rPr lang="tr-TR" sz="1000" baseline="-25000" dirty="0">
                          <a:effectLst/>
                        </a:rPr>
                        <a:t>3</a:t>
                      </a:r>
                      <a:r>
                        <a:rPr lang="tr-TR" sz="1000" baseline="30000" dirty="0">
                          <a:effectLst/>
                        </a:rPr>
                        <a:t>-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Sentetik ve organik gübre, gübre kaynaklı NH</a:t>
                      </a:r>
                      <a:r>
                        <a:rPr lang="tr-TR" sz="1000" baseline="-25000" dirty="0">
                          <a:effectLst/>
                        </a:rPr>
                        <a:t>4</a:t>
                      </a:r>
                      <a:r>
                        <a:rPr lang="tr-TR" sz="1000" dirty="0">
                          <a:effectLst/>
                        </a:rPr>
                        <a:t> </a:t>
                      </a:r>
                      <a:r>
                        <a:rPr lang="tr-TR" sz="1000" dirty="0" err="1">
                          <a:effectLst/>
                        </a:rPr>
                        <a:t>nitrifikasyonu</a:t>
                      </a:r>
                      <a:r>
                        <a:rPr lang="tr-TR" sz="1000" dirty="0">
                          <a:effectLst/>
                        </a:rPr>
                        <a:t>, rüzgarla taşınan maddeler, amonyumun </a:t>
                      </a:r>
                      <a:r>
                        <a:rPr lang="tr-TR" sz="1000" dirty="0" err="1">
                          <a:effectLst/>
                        </a:rPr>
                        <a:t>oksidasyonu</a:t>
                      </a:r>
                      <a:r>
                        <a:rPr lang="tr-TR" sz="1000" dirty="0">
                          <a:effectLst/>
                        </a:rPr>
                        <a:t>, kirlilik oluşumu, baklagiller ve bitki artıkları, hayvan dışkısı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Anaerobik şartlarda </a:t>
                      </a:r>
                      <a:r>
                        <a:rPr lang="tr-TR" sz="1000" dirty="0" err="1">
                          <a:effectLst/>
                        </a:rPr>
                        <a:t>denitrifikasyon</a:t>
                      </a:r>
                      <a:endParaRPr lang="tr-T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(nitratın amonyuma dönüşmesi)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603" marR="46603" marT="0" marB="0"/>
                </a:tc>
                <a:extLst>
                  <a:ext uri="{0D108BD9-81ED-4DB2-BD59-A6C34878D82A}">
                    <a16:rowId xmlns:a16="http://schemas.microsoft.com/office/drawing/2014/main" xmlns="" val="4225438509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097078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Goldscheider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Drew</a:t>
            </a:r>
            <a:r>
              <a:rPr lang="tr-TR" dirty="0"/>
              <a:t> (2007)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7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Mehmet CELİK\Desktop\IMG2_0011_N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916833"/>
            <a:ext cx="748883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2423592" y="1124745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Sudaki Elementlerin Kökeni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2 Dikdörtgen"/>
          <p:cNvSpPr>
            <a:spLocks noChangeArrowheads="1"/>
          </p:cNvSpPr>
          <p:nvPr/>
        </p:nvSpPr>
        <p:spPr bwMode="auto">
          <a:xfrm>
            <a:off x="7536160" y="311169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Su  H 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a y a t </a:t>
            </a:r>
            <a:r>
              <a:rPr lang="tr-TR" altLang="tr-TR" sz="2400" b="1" i="1" dirty="0" err="1">
                <a:solidFill>
                  <a:srgbClr val="00B0F0"/>
                </a:solidFill>
                <a:latin typeface="Footlight MT Light" panose="0204060206030A020304" pitchFamily="18" charset="0"/>
              </a:rPr>
              <a:t>t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 ı 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r…</a:t>
            </a:r>
            <a:endParaRPr lang="tr-TR" altLang="tr-TR" sz="2400" b="1" i="1" dirty="0">
              <a:solidFill>
                <a:srgbClr val="00B0F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Mehmet CELİK\Desktop\IMG2_0010_N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404664"/>
            <a:ext cx="74168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8904313" y="5949280"/>
            <a:ext cx="14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7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Mehmet CELİK\Desktop\IMG2_N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16632"/>
            <a:ext cx="67687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7104112" y="600350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Goldscheider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Drew</a:t>
            </a:r>
            <a:r>
              <a:rPr lang="tr-TR" dirty="0"/>
              <a:t> (2007)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03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Geniş ekran</PresentationFormat>
  <Paragraphs>47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Footlight MT Light</vt:lpstr>
      <vt:lpstr>Office Teması</vt:lpstr>
      <vt:lpstr>Suda Çözünen Elementlerin Kökeni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Suda Çözünen Elementlerin Kökeni</dc:title>
  <dc:creator>mehmet</dc:creator>
  <cp:lastModifiedBy>mehmet</cp:lastModifiedBy>
  <cp:revision>1</cp:revision>
  <dcterms:created xsi:type="dcterms:W3CDTF">2019-02-18T08:27:27Z</dcterms:created>
  <dcterms:modified xsi:type="dcterms:W3CDTF">2019-02-18T08:27:59Z</dcterms:modified>
</cp:coreProperties>
</file>