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8" r:id="rId1"/>
  </p:sldMasterIdLst>
  <p:notesMasterIdLst>
    <p:notesMasterId r:id="rId22"/>
  </p:notesMasterIdLst>
  <p:sldIdLst>
    <p:sldId id="256" r:id="rId2"/>
    <p:sldId id="314" r:id="rId3"/>
    <p:sldId id="315" r:id="rId4"/>
    <p:sldId id="316" r:id="rId5"/>
    <p:sldId id="259" r:id="rId6"/>
    <p:sldId id="322" r:id="rId7"/>
    <p:sldId id="325" r:id="rId8"/>
    <p:sldId id="326" r:id="rId9"/>
    <p:sldId id="327" r:id="rId10"/>
    <p:sldId id="279" r:id="rId11"/>
    <p:sldId id="280" r:id="rId12"/>
    <p:sldId id="281" r:id="rId13"/>
    <p:sldId id="329" r:id="rId14"/>
    <p:sldId id="319" r:id="rId15"/>
    <p:sldId id="287" r:id="rId16"/>
    <p:sldId id="289" r:id="rId17"/>
    <p:sldId id="293" r:id="rId18"/>
    <p:sldId id="292" r:id="rId19"/>
    <p:sldId id="294" r:id="rId20"/>
    <p:sldId id="300" r:id="rId2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44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6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057781-4E7C-4336-A59B-E77B935378DC}" type="datetimeFigureOut">
              <a:rPr lang="tr-TR" smtClean="0"/>
              <a:t>27.06.2018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158D63-962D-4111-AA97-C5074E6CD9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1988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tr-TR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Tidemark</a:t>
            </a:r>
            <a:r>
              <a:rPr lang="tr-T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derin tabaka ve </a:t>
            </a:r>
            <a:r>
              <a:rPr lang="tr-T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kalsifiye</a:t>
            </a:r>
            <a:r>
              <a:rPr lang="tr-T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tabakayı birbirinden ayırır. </a:t>
            </a:r>
            <a:r>
              <a:rPr lang="tr-TR" dirty="0" err="1" smtClean="0"/>
              <a:t>Kollajen</a:t>
            </a:r>
            <a:r>
              <a:rPr lang="tr-TR" dirty="0" smtClean="0"/>
              <a:t> lifleri </a:t>
            </a:r>
            <a:r>
              <a:rPr lang="tr-TR" dirty="0" err="1" smtClean="0"/>
              <a:t>kalsifiye</a:t>
            </a:r>
            <a:r>
              <a:rPr lang="tr-TR" dirty="0" smtClean="0"/>
              <a:t> kıkırdağa doğru uzanır. Burada </a:t>
            </a:r>
            <a:r>
              <a:rPr lang="tr-TR" dirty="0" err="1" smtClean="0"/>
              <a:t>bazofilik</a:t>
            </a:r>
            <a:r>
              <a:rPr lang="tr-TR" dirty="0" smtClean="0"/>
              <a:t> nitelikte “</a:t>
            </a:r>
            <a:r>
              <a:rPr lang="tr-TR" dirty="0" err="1" smtClean="0"/>
              <a:t>tidemark</a:t>
            </a:r>
            <a:r>
              <a:rPr lang="tr-TR" dirty="0" smtClean="0"/>
              <a:t>” adı verilen bir sınır oluşur. Hücre içeriği yüzeye yakın tabakada en yoğun iken, orta ve derin tabakalara doğru inildikçe yaklaşık üçte bir oranında azalır. 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158D63-962D-4111-AA97-C5074E6CD9D2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12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Eksüdasyon:Yangının</a:t>
            </a:r>
            <a:r>
              <a:rPr lang="tr-T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başlangıcında, kan plazmasının damarların dışına sızarak yangı bölgesinde birikmesi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158D63-962D-4111-AA97-C5074E6CD9D2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7569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DC81C-4715-4FC3-95DA-16C65E16FDAA}" type="datetime1">
              <a:rPr lang="tr-TR" smtClean="0"/>
              <a:t>27.06.2018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B311-B6EF-466B-AF62-BA01FA6C9A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6910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2E94-1E1A-4A6D-85D2-59199AD8E1B5}" type="datetime1">
              <a:rPr lang="tr-TR" smtClean="0"/>
              <a:t>27.06.2018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B311-B6EF-466B-AF62-BA01FA6C9A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9301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22C6B-9A5E-400F-9255-EA69C2CD42D2}" type="datetime1">
              <a:rPr lang="tr-TR" smtClean="0"/>
              <a:t>27.06.2018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B311-B6EF-466B-AF62-BA01FA6C9A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3911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53218-5F27-408E-A565-2A898EE19CA2}" type="datetime1">
              <a:rPr lang="tr-TR" smtClean="0"/>
              <a:t>27.06.2018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B311-B6EF-466B-AF62-BA01FA6C9A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3265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D52A-0C09-4BFD-B4CE-D66EF42B837B}" type="datetime1">
              <a:rPr lang="tr-TR" smtClean="0"/>
              <a:t>27.06.2018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B311-B6EF-466B-AF62-BA01FA6C9A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548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D56D7-52FA-4F42-A499-CA3CDBC4AB67}" type="datetime1">
              <a:rPr lang="tr-TR" smtClean="0"/>
              <a:t>27.06.2018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B311-B6EF-466B-AF62-BA01FA6C9A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3813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73BB5-3B50-42FA-870D-DBE5C7A20443}" type="datetime1">
              <a:rPr lang="tr-TR" smtClean="0"/>
              <a:t>27.06.2018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B311-B6EF-466B-AF62-BA01FA6C9A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71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62365-4F3D-4247-AC9F-49F4820757DB}" type="datetime1">
              <a:rPr lang="tr-TR" smtClean="0"/>
              <a:t>27.06.2018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B311-B6EF-466B-AF62-BA01FA6C9A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7414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B3C8-F9A0-4456-99D2-1839EE16E483}" type="datetime1">
              <a:rPr lang="tr-TR" smtClean="0"/>
              <a:t>27.06.2018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B311-B6EF-466B-AF62-BA01FA6C9A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814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6CC5F-DAA1-4E27-A0FE-7E66CF416726}" type="datetime1">
              <a:rPr lang="tr-TR" smtClean="0"/>
              <a:t>27.06.2018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B311-B6EF-466B-AF62-BA01FA6C9A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13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FC08-E0C6-4AFA-A6A2-380A93C8CA86}" type="datetime1">
              <a:rPr lang="tr-TR" smtClean="0"/>
              <a:t>27.06.2018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B311-B6EF-466B-AF62-BA01FA6C9A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4152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03D80-F6E1-47FF-B4A4-B1DBE2AA05C8}" type="datetime1">
              <a:rPr lang="tr-TR" smtClean="0"/>
              <a:t>27.06.2018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C9B311-B6EF-466B-AF62-BA01FA6C9A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06474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9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413652" y="1816953"/>
            <a:ext cx="8463678" cy="1373070"/>
          </a:xfrm>
        </p:spPr>
        <p:txBody>
          <a:bodyPr/>
          <a:lstStyle/>
          <a:p>
            <a:r>
              <a:rPr lang="tr-T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5.KIKIRDAK DOKUSU</a:t>
            </a:r>
            <a:r>
              <a:rPr lang="tr-TR" sz="4400" dirty="0" smtClean="0"/>
              <a:t>	</a:t>
            </a: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Fzt</a:t>
            </a:r>
            <a:r>
              <a:rPr lang="tr-TR" dirty="0" smtClean="0"/>
              <a:t>. Seher EROL ÇELİK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B311-B6EF-466B-AF62-BA01FA6C9A25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2720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13919" y="2286878"/>
            <a:ext cx="9772933" cy="4403633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 smtClean="0"/>
              <a:t>Koliajen</a:t>
            </a:r>
            <a:r>
              <a:rPr lang="tr-TR" dirty="0" smtClean="0"/>
              <a:t> </a:t>
            </a:r>
            <a:r>
              <a:rPr lang="tr-TR" dirty="0"/>
              <a:t>insan vücudunda kemik, deri, </a:t>
            </a:r>
            <a:r>
              <a:rPr lang="tr-TR" dirty="0" err="1" smtClean="0"/>
              <a:t>ligamentler</a:t>
            </a:r>
            <a:r>
              <a:rPr lang="tr-TR" dirty="0"/>
              <a:t>, kıkırdak </a:t>
            </a:r>
            <a:r>
              <a:rPr lang="tr-TR" dirty="0" smtClean="0"/>
              <a:t>ve </a:t>
            </a:r>
            <a:r>
              <a:rPr lang="tr-TR" dirty="0" err="1" smtClean="0"/>
              <a:t>tendonların</a:t>
            </a:r>
            <a:r>
              <a:rPr lang="tr-TR" dirty="0" smtClean="0"/>
              <a:t> temel bileşenidir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Ayrıca </a:t>
            </a:r>
            <a:r>
              <a:rPr lang="tr-TR" dirty="0"/>
              <a:t>kan damarlarının yapısında da bulunur</a:t>
            </a:r>
            <a:r>
              <a:rPr lang="tr-TR" dirty="0" smtClean="0"/>
              <a:t>.</a:t>
            </a:r>
          </a:p>
          <a:p>
            <a:r>
              <a:rPr lang="tr-TR" dirty="0" smtClean="0"/>
              <a:t>Vücutta </a:t>
            </a:r>
            <a:r>
              <a:rPr lang="tr-TR" dirty="0"/>
              <a:t>en çok </a:t>
            </a:r>
            <a:r>
              <a:rPr lang="tr-TR" dirty="0" smtClean="0"/>
              <a:t>bulunan proteindir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Eklem </a:t>
            </a:r>
            <a:r>
              <a:rPr lang="tr-TR" dirty="0"/>
              <a:t>kıkırdağında </a:t>
            </a:r>
            <a:r>
              <a:rPr lang="tr-TR" dirty="0" err="1" smtClean="0"/>
              <a:t>kolajen</a:t>
            </a:r>
            <a:r>
              <a:rPr lang="tr-TR" dirty="0"/>
              <a:t>, yüksek seviyede yapısal bir </a:t>
            </a:r>
            <a:r>
              <a:rPr lang="tr-TR" dirty="0" smtClean="0"/>
              <a:t>organizasyona sahiptir ve </a:t>
            </a:r>
            <a:r>
              <a:rPr lang="tr-TR" dirty="0"/>
              <a:t>bu durum lifli bir </a:t>
            </a:r>
            <a:r>
              <a:rPr lang="tr-TR" dirty="0" smtClean="0"/>
              <a:t>ultra-yapı </a:t>
            </a:r>
            <a:r>
              <a:rPr lang="tr-TR" dirty="0"/>
              <a:t>sağlar.</a:t>
            </a:r>
          </a:p>
          <a:p>
            <a:r>
              <a:rPr lang="tr-TR" u="sng" dirty="0" smtClean="0"/>
              <a:t>Kıkırdakta </a:t>
            </a:r>
            <a:r>
              <a:rPr lang="tr-TR" u="sng" dirty="0"/>
              <a:t>bol miktarda bulunur.</a:t>
            </a:r>
          </a:p>
          <a:p>
            <a:r>
              <a:rPr lang="tr-TR" u="sng" dirty="0" smtClean="0"/>
              <a:t>Maksimum </a:t>
            </a:r>
            <a:r>
              <a:rPr lang="tr-TR" u="sng" dirty="0"/>
              <a:t>dayanıklılık sağlar</a:t>
            </a:r>
            <a:r>
              <a:rPr lang="tr-TR" dirty="0"/>
              <a:t>.</a:t>
            </a:r>
          </a:p>
          <a:p>
            <a:r>
              <a:rPr lang="tr-TR" dirty="0" smtClean="0"/>
              <a:t>Eklem </a:t>
            </a:r>
            <a:r>
              <a:rPr lang="tr-TR" dirty="0"/>
              <a:t>kıkırdağına </a:t>
            </a:r>
            <a:r>
              <a:rPr lang="tr-TR" dirty="0" err="1" smtClean="0"/>
              <a:t>fibröz</a:t>
            </a:r>
            <a:r>
              <a:rPr lang="tr-TR" dirty="0" smtClean="0"/>
              <a:t> </a:t>
            </a:r>
            <a:r>
              <a:rPr lang="tr-TR" dirty="0"/>
              <a:t>bir ultra yapı sağlar.</a:t>
            </a:r>
          </a:p>
          <a:p>
            <a:r>
              <a:rPr lang="tr-TR" dirty="0" err="1" smtClean="0"/>
              <a:t>Kollajenin</a:t>
            </a:r>
            <a:r>
              <a:rPr lang="tr-TR" dirty="0" smtClean="0"/>
              <a:t> </a:t>
            </a:r>
            <a:r>
              <a:rPr lang="tr-TR" dirty="0"/>
              <a:t>düzensiz dağılımı kıkırdakta tabakalı bir görünüm sağlar.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B311-B6EF-466B-AF62-BA01FA6C9A25}" type="slidenum">
              <a:rPr lang="tr-TR" smtClean="0"/>
              <a:t>10</a:t>
            </a:fld>
            <a:endParaRPr lang="tr-TR"/>
          </a:p>
        </p:txBody>
      </p:sp>
      <p:sp>
        <p:nvSpPr>
          <p:cNvPr id="2" name="Dikdörtgen 1"/>
          <p:cNvSpPr/>
          <p:nvPr/>
        </p:nvSpPr>
        <p:spPr>
          <a:xfrm>
            <a:off x="1868000" y="1189936"/>
            <a:ext cx="481345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/>
              <a:t>KOLLAJEN</a:t>
            </a:r>
          </a:p>
        </p:txBody>
      </p:sp>
    </p:spTree>
    <p:extLst>
      <p:ext uri="{BB962C8B-B14F-4D97-AF65-F5344CB8AC3E}">
        <p14:creationId xmlns:p14="http://schemas.microsoft.com/office/powerpoint/2010/main" val="1828177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24276" y="2009870"/>
            <a:ext cx="10456753" cy="4499572"/>
          </a:xfrm>
        </p:spPr>
        <p:txBody>
          <a:bodyPr>
            <a:noAutofit/>
          </a:bodyPr>
          <a:lstStyle/>
          <a:p>
            <a:r>
              <a:rPr lang="tr-TR" sz="2000" dirty="0" smtClean="0"/>
              <a:t>Kıkırdağın </a:t>
            </a:r>
            <a:r>
              <a:rPr lang="tr-TR" sz="2000" dirty="0"/>
              <a:t>diğer </a:t>
            </a:r>
            <a:r>
              <a:rPr lang="tr-TR" sz="2000" dirty="0" err="1"/>
              <a:t>primer</a:t>
            </a:r>
            <a:r>
              <a:rPr lang="tr-TR" sz="2000" dirty="0"/>
              <a:t> yapısal </a:t>
            </a:r>
            <a:r>
              <a:rPr lang="tr-TR" sz="2000" dirty="0" err="1" smtClean="0"/>
              <a:t>komponenti</a:t>
            </a:r>
            <a:r>
              <a:rPr lang="tr-TR" sz="2000" dirty="0" smtClean="0"/>
              <a:t> </a:t>
            </a:r>
            <a:r>
              <a:rPr lang="tr-TR" sz="2000" dirty="0"/>
              <a:t>heterojen </a:t>
            </a:r>
            <a:r>
              <a:rPr lang="tr-TR" sz="2000" dirty="0" err="1" smtClean="0"/>
              <a:t>proteoglikan</a:t>
            </a:r>
            <a:r>
              <a:rPr lang="tr-TR" sz="2000" dirty="0" smtClean="0"/>
              <a:t> </a:t>
            </a:r>
            <a:r>
              <a:rPr lang="tr-TR" sz="2000" dirty="0" err="1"/>
              <a:t>makromoleküller</a:t>
            </a:r>
            <a:r>
              <a:rPr lang="tr-TR" sz="2000" dirty="0"/>
              <a:t> ve onların </a:t>
            </a:r>
            <a:r>
              <a:rPr lang="tr-TR" sz="2000" dirty="0" smtClean="0"/>
              <a:t>polimerlerinden </a:t>
            </a:r>
            <a:r>
              <a:rPr lang="tr-TR" sz="2000" dirty="0"/>
              <a:t>oluşmuş oldukça </a:t>
            </a:r>
            <a:r>
              <a:rPr lang="tr-TR" sz="2000" dirty="0" err="1"/>
              <a:t>hidrate</a:t>
            </a:r>
            <a:r>
              <a:rPr lang="tr-TR" sz="2000" dirty="0"/>
              <a:t> </a:t>
            </a:r>
            <a:r>
              <a:rPr lang="tr-TR" sz="2000" dirty="0" err="1"/>
              <a:t>bîr</a:t>
            </a:r>
            <a:r>
              <a:rPr lang="tr-TR" sz="2000" dirty="0"/>
              <a:t> jeldir. </a:t>
            </a:r>
            <a:endParaRPr lang="tr-TR" sz="2000" dirty="0" smtClean="0"/>
          </a:p>
          <a:p>
            <a:r>
              <a:rPr lang="tr-TR" sz="2000" dirty="0" err="1" smtClean="0"/>
              <a:t>Proteoglikanların</a:t>
            </a:r>
            <a:r>
              <a:rPr lang="tr-TR" sz="2000" dirty="0" smtClean="0"/>
              <a:t> </a:t>
            </a:r>
            <a:r>
              <a:rPr lang="tr-TR" sz="2000" dirty="0"/>
              <a:t>temel yapı taşları </a:t>
            </a:r>
            <a:r>
              <a:rPr lang="tr-TR" sz="2000" dirty="0" err="1"/>
              <a:t>glikozaminoglikanlardır</a:t>
            </a:r>
            <a:r>
              <a:rPr lang="tr-TR" sz="2000" dirty="0"/>
              <a:t> (GAG). </a:t>
            </a:r>
            <a:endParaRPr lang="tr-TR" sz="2000" dirty="0" smtClean="0"/>
          </a:p>
          <a:p>
            <a:r>
              <a:rPr lang="tr-TR" sz="2000" dirty="0" err="1" smtClean="0"/>
              <a:t>Artiküler</a:t>
            </a:r>
            <a:r>
              <a:rPr lang="tr-TR" sz="2000" dirty="0" smtClean="0"/>
              <a:t> </a:t>
            </a:r>
            <a:r>
              <a:rPr lang="tr-TR" sz="2000" dirty="0" err="1"/>
              <a:t>kartilajda</a:t>
            </a:r>
            <a:r>
              <a:rPr lang="tr-TR" sz="2000" dirty="0"/>
              <a:t> iki sülfat mevcuttur (</a:t>
            </a:r>
            <a:r>
              <a:rPr lang="tr-TR" sz="2000" dirty="0" err="1"/>
              <a:t>Kreatin</a:t>
            </a:r>
            <a:r>
              <a:rPr lang="tr-TR" sz="2000" dirty="0"/>
              <a:t> sülfat ve </a:t>
            </a:r>
            <a:r>
              <a:rPr lang="tr-TR" sz="2000" dirty="0" err="1"/>
              <a:t>kondroidin</a:t>
            </a:r>
            <a:r>
              <a:rPr lang="tr-TR" sz="2000" dirty="0"/>
              <a:t> sülfat ) ve kıkırdağın </a:t>
            </a:r>
            <a:r>
              <a:rPr lang="tr-TR" sz="2000" dirty="0" smtClean="0"/>
              <a:t>sülfatlı </a:t>
            </a:r>
            <a:r>
              <a:rPr lang="tr-TR" sz="2000" dirty="0" err="1" smtClean="0"/>
              <a:t>GAG’larını</a:t>
            </a:r>
            <a:r>
              <a:rPr lang="tr-TR" sz="2000" dirty="0" smtClean="0"/>
              <a:t> </a:t>
            </a:r>
            <a:r>
              <a:rPr lang="tr-TR" sz="2000" dirty="0"/>
              <a:t>oluştururlar. </a:t>
            </a:r>
            <a:endParaRPr lang="tr-TR" sz="2000" dirty="0" smtClean="0"/>
          </a:p>
          <a:p>
            <a:r>
              <a:rPr lang="tr-TR" sz="2000" dirty="0" err="1" smtClean="0"/>
              <a:t>GAG‘lar</a:t>
            </a:r>
            <a:r>
              <a:rPr lang="tr-TR" sz="2000" dirty="0" smtClean="0"/>
              <a:t> </a:t>
            </a:r>
            <a:r>
              <a:rPr lang="tr-TR" sz="2000" dirty="0"/>
              <a:t>protein </a:t>
            </a:r>
            <a:r>
              <a:rPr lang="tr-TR" sz="2000" dirty="0" smtClean="0"/>
              <a:t>zincirinde </a:t>
            </a:r>
            <a:r>
              <a:rPr lang="tr-TR" sz="2000" dirty="0"/>
              <a:t>heterojen olarak dağılmışlardır</a:t>
            </a:r>
          </a:p>
          <a:p>
            <a:endParaRPr lang="tr-TR" sz="2000" dirty="0"/>
          </a:p>
          <a:p>
            <a:r>
              <a:rPr lang="tr-TR" sz="2000" dirty="0" err="1" smtClean="0"/>
              <a:t>Artiküler</a:t>
            </a:r>
            <a:r>
              <a:rPr lang="tr-TR" sz="2000" dirty="0" smtClean="0"/>
              <a:t> </a:t>
            </a:r>
            <a:r>
              <a:rPr lang="tr-TR" sz="2000" dirty="0" err="1"/>
              <a:t>katilajda</a:t>
            </a:r>
            <a:r>
              <a:rPr lang="tr-TR" sz="2000" dirty="0"/>
              <a:t> yaşla </a:t>
            </a:r>
            <a:r>
              <a:rPr lang="tr-TR" sz="2000" dirty="0" smtClean="0"/>
              <a:t>ilişkili </a:t>
            </a:r>
            <a:r>
              <a:rPr lang="tr-TR" sz="2000" dirty="0"/>
              <a:t>olarak </a:t>
            </a:r>
            <a:r>
              <a:rPr lang="tr-TR" sz="2000" dirty="0" err="1" smtClean="0"/>
              <a:t>proteoglikan</a:t>
            </a:r>
            <a:r>
              <a:rPr lang="tr-TR" sz="2000" dirty="0" smtClean="0"/>
              <a:t> </a:t>
            </a:r>
            <a:r>
              <a:rPr lang="tr-TR" sz="2000" dirty="0"/>
              <a:t>kompozisyonunda ve </a:t>
            </a:r>
            <a:r>
              <a:rPr lang="tr-TR" sz="2000" dirty="0" smtClean="0"/>
              <a:t>yapısında </a:t>
            </a:r>
            <a:r>
              <a:rPr lang="tr-TR" sz="2000" dirty="0"/>
              <a:t>değişiklikler görülür. </a:t>
            </a:r>
            <a:endParaRPr lang="tr-TR" sz="2000" dirty="0" smtClean="0"/>
          </a:p>
          <a:p>
            <a:r>
              <a:rPr lang="tr-TR" sz="2000" dirty="0" smtClean="0"/>
              <a:t>Yaş </a:t>
            </a:r>
            <a:r>
              <a:rPr lang="tr-TR" sz="2000" dirty="0"/>
              <a:t>ilerledikçe </a:t>
            </a:r>
            <a:r>
              <a:rPr lang="tr-TR" sz="2000" dirty="0" err="1"/>
              <a:t>kartiiajın</a:t>
            </a:r>
            <a:r>
              <a:rPr lang="tr-TR" sz="2000" dirty="0"/>
              <a:t> su içeriği ve protein miktarında azalma görülür</a:t>
            </a:r>
            <a:r>
              <a:rPr lang="tr-TR" sz="2000" dirty="0" smtClean="0"/>
              <a:t>,</a:t>
            </a:r>
          </a:p>
          <a:p>
            <a:r>
              <a:rPr lang="tr-TR" sz="2000" dirty="0" err="1"/>
              <a:t>K</a:t>
            </a:r>
            <a:r>
              <a:rPr lang="tr-TR" sz="2000" dirty="0" err="1" smtClean="0"/>
              <a:t>reatin</a:t>
            </a:r>
            <a:r>
              <a:rPr lang="tr-TR" sz="2000" dirty="0" smtClean="0"/>
              <a:t> </a:t>
            </a:r>
            <a:r>
              <a:rPr lang="tr-TR" sz="2000" dirty="0"/>
              <a:t>sülfat doğumda azdır. Yaşla birlikte artar. </a:t>
            </a:r>
            <a:endParaRPr lang="tr-TR" sz="2000" dirty="0" smtClean="0"/>
          </a:p>
          <a:p>
            <a:r>
              <a:rPr lang="tr-TR" sz="2000" dirty="0" smtClean="0"/>
              <a:t>Doğumda </a:t>
            </a:r>
            <a:r>
              <a:rPr lang="tr-TR" sz="2000" dirty="0" err="1"/>
              <a:t>kreatin</a:t>
            </a:r>
            <a:r>
              <a:rPr lang="tr-TR" sz="2000" dirty="0"/>
              <a:t> </a:t>
            </a:r>
            <a:r>
              <a:rPr lang="tr-TR" sz="2000" dirty="0" err="1"/>
              <a:t>süifat</a:t>
            </a:r>
            <a:r>
              <a:rPr lang="tr-TR" sz="2000" dirty="0"/>
              <a:t>/</a:t>
            </a:r>
            <a:r>
              <a:rPr lang="tr-TR" sz="2000" dirty="0" err="1"/>
              <a:t>kondroidin</a:t>
            </a:r>
            <a:r>
              <a:rPr lang="tr-TR" sz="2000" dirty="0"/>
              <a:t> sülfat oranı 1/10 iken, yetişkinde bu oran </a:t>
            </a:r>
            <a:r>
              <a:rPr lang="tr-TR" sz="2000" dirty="0" smtClean="0"/>
              <a:t>½’dir.</a:t>
            </a:r>
            <a:endParaRPr lang="tr-TR" sz="20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B311-B6EF-466B-AF62-BA01FA6C9A25}" type="slidenum">
              <a:rPr lang="tr-TR" smtClean="0"/>
              <a:t>11</a:t>
            </a:fld>
            <a:endParaRPr lang="tr-TR"/>
          </a:p>
        </p:txBody>
      </p:sp>
      <p:sp>
        <p:nvSpPr>
          <p:cNvPr id="2" name="Dikdörtgen 1"/>
          <p:cNvSpPr/>
          <p:nvPr/>
        </p:nvSpPr>
        <p:spPr>
          <a:xfrm>
            <a:off x="1698970" y="691948"/>
            <a:ext cx="327846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200" dirty="0"/>
              <a:t>PROTEOGLİKAN; </a:t>
            </a:r>
          </a:p>
        </p:txBody>
      </p:sp>
    </p:spTree>
    <p:extLst>
      <p:ext uri="{BB962C8B-B14F-4D97-AF65-F5344CB8AC3E}">
        <p14:creationId xmlns:p14="http://schemas.microsoft.com/office/powerpoint/2010/main" val="2671366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tr-TR" dirty="0" smtClean="0"/>
          </a:p>
          <a:p>
            <a:r>
              <a:rPr lang="tr-TR" dirty="0" err="1" smtClean="0"/>
              <a:t>Artiküler</a:t>
            </a:r>
            <a:r>
              <a:rPr lang="tr-TR" dirty="0" smtClean="0"/>
              <a:t> </a:t>
            </a:r>
            <a:r>
              <a:rPr lang="tr-TR" dirty="0" err="1"/>
              <a:t>kartilajda</a:t>
            </a:r>
            <a:r>
              <a:rPr lang="tr-TR" dirty="0"/>
              <a:t> </a:t>
            </a:r>
            <a:r>
              <a:rPr lang="tr-TR" u="sng" dirty="0"/>
              <a:t>bol miktarda </a:t>
            </a:r>
            <a:r>
              <a:rPr lang="tr-TR" dirty="0"/>
              <a:t>bulunur. </a:t>
            </a:r>
            <a:endParaRPr lang="tr-TR" dirty="0" smtClean="0"/>
          </a:p>
          <a:p>
            <a:r>
              <a:rPr lang="tr-TR" dirty="0" smtClean="0"/>
              <a:t>Oranı </a:t>
            </a:r>
            <a:r>
              <a:rPr lang="tr-TR" dirty="0"/>
              <a:t>yüzeye yakın bölgelerde %</a:t>
            </a:r>
            <a:r>
              <a:rPr lang="tr-TR" dirty="0" smtClean="0"/>
              <a:t>80 </a:t>
            </a:r>
            <a:r>
              <a:rPr lang="tr-TR" dirty="0"/>
              <a:t>iken, derin bölgelerde %60'a düşer. </a:t>
            </a:r>
            <a:endParaRPr lang="tr-TR" dirty="0" smtClean="0"/>
          </a:p>
          <a:p>
            <a:r>
              <a:rPr lang="tr-TR" dirty="0" err="1" smtClean="0"/>
              <a:t>Snovial</a:t>
            </a:r>
            <a:r>
              <a:rPr lang="tr-TR" dirty="0" smtClean="0"/>
              <a:t> </a:t>
            </a:r>
            <a:r>
              <a:rPr lang="tr-TR" dirty="0"/>
              <a:t>sıvıda hareket edebilen </a:t>
            </a:r>
            <a:r>
              <a:rPr lang="tr-TR" dirty="0" err="1"/>
              <a:t>Na</a:t>
            </a:r>
            <a:r>
              <a:rPr lang="tr-TR" dirty="0"/>
              <a:t>, </a:t>
            </a:r>
            <a:r>
              <a:rPr lang="tr-TR" dirty="0" err="1"/>
              <a:t>Ca</a:t>
            </a:r>
            <a:r>
              <a:rPr lang="tr-TR" dirty="0"/>
              <a:t> gibi katyon iyonları </a:t>
            </a:r>
            <a:r>
              <a:rPr lang="tr-TR" dirty="0" smtClean="0"/>
              <a:t>bulunur. 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err="1" smtClean="0">
                <a:sym typeface="Wingdings" panose="05000000000000000000" pitchFamily="2" charset="2"/>
              </a:rPr>
              <a:t>K</a:t>
            </a:r>
            <a:r>
              <a:rPr lang="tr-TR" dirty="0" err="1" smtClean="0"/>
              <a:t>artilajın</a:t>
            </a:r>
            <a:r>
              <a:rPr lang="tr-TR" dirty="0" smtClean="0"/>
              <a:t> </a:t>
            </a:r>
            <a:r>
              <a:rPr lang="tr-TR" dirty="0" err="1" smtClean="0"/>
              <a:t>mekaniksel</a:t>
            </a:r>
            <a:r>
              <a:rPr lang="tr-TR" dirty="0" smtClean="0"/>
              <a:t> </a:t>
            </a:r>
            <a:r>
              <a:rPr lang="tr-TR" dirty="0"/>
              <a:t>özelliğini etkiler. </a:t>
            </a:r>
            <a:endParaRPr lang="tr-TR" dirty="0" smtClean="0"/>
          </a:p>
          <a:p>
            <a:r>
              <a:rPr lang="tr-TR" dirty="0" smtClean="0"/>
              <a:t>Kıkırdak </a:t>
            </a:r>
            <a:r>
              <a:rPr lang="tr-TR" dirty="0" err="1"/>
              <a:t>avasküler</a:t>
            </a:r>
            <a:r>
              <a:rPr lang="tr-TR" dirty="0"/>
              <a:t> bir dokudur.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>
                <a:sym typeface="Wingdings" panose="05000000000000000000" pitchFamily="2" charset="2"/>
              </a:rPr>
              <a:t>    </a:t>
            </a:r>
            <a:r>
              <a:rPr lang="tr-TR" dirty="0" smtClean="0"/>
              <a:t>Beslenmesi </a:t>
            </a:r>
            <a:r>
              <a:rPr lang="tr-TR" dirty="0" err="1" smtClean="0"/>
              <a:t>snovial</a:t>
            </a:r>
            <a:r>
              <a:rPr lang="tr-TR" dirty="0" smtClean="0"/>
              <a:t> </a:t>
            </a:r>
            <a:r>
              <a:rPr lang="tr-TR" dirty="0"/>
              <a:t>sıvıdan sağlanır, </a:t>
            </a:r>
            <a:r>
              <a:rPr lang="tr-TR" dirty="0" err="1" smtClean="0"/>
              <a:t>kartilaj</a:t>
            </a:r>
            <a:r>
              <a:rPr lang="tr-TR" dirty="0" smtClean="0"/>
              <a:t> </a:t>
            </a:r>
            <a:r>
              <a:rPr lang="tr-TR" dirty="0" err="1"/>
              <a:t>permeabil</a:t>
            </a:r>
            <a:r>
              <a:rPr lang="tr-TR" dirty="0"/>
              <a:t> bir yapıdır. </a:t>
            </a:r>
            <a:endParaRPr lang="tr-TR" dirty="0" smtClean="0"/>
          </a:p>
          <a:p>
            <a:r>
              <a:rPr lang="tr-TR" dirty="0" smtClean="0"/>
              <a:t>Gaz </a:t>
            </a:r>
            <a:r>
              <a:rPr lang="tr-TR" dirty="0"/>
              <a:t>alış verişine izin verir. </a:t>
            </a:r>
            <a:endParaRPr lang="tr-TR" dirty="0" smtClean="0"/>
          </a:p>
          <a:p>
            <a:r>
              <a:rPr lang="tr-TR" dirty="0" smtClean="0"/>
              <a:t>Besin </a:t>
            </a:r>
            <a:r>
              <a:rPr lang="tr-TR" dirty="0"/>
              <a:t>ve artık maddelerin </a:t>
            </a:r>
            <a:r>
              <a:rPr lang="tr-TR" dirty="0" err="1"/>
              <a:t>diffizyonu</a:t>
            </a:r>
            <a:r>
              <a:rPr lang="tr-TR" dirty="0"/>
              <a:t> ile beslenmesi sağlanır.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B311-B6EF-466B-AF62-BA01FA6C9A25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7203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Normal Kıkırdak Metabolizması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0321" y="2336873"/>
            <a:ext cx="10364907" cy="3599316"/>
          </a:xfrm>
        </p:spPr>
        <p:txBody>
          <a:bodyPr>
            <a:normAutofit fontScale="92500"/>
          </a:bodyPr>
          <a:lstStyle/>
          <a:p>
            <a:r>
              <a:rPr lang="tr-TR" dirty="0">
                <a:solidFill>
                  <a:schemeClr val="bg1"/>
                </a:solidFill>
                <a:effectLst/>
              </a:rPr>
              <a:t>Eklem kıkırdağının </a:t>
            </a:r>
            <a:r>
              <a:rPr lang="tr-TR" dirty="0" err="1">
                <a:solidFill>
                  <a:schemeClr val="bg1"/>
                </a:solidFill>
                <a:effectLst/>
              </a:rPr>
              <a:t>avasküler</a:t>
            </a:r>
            <a:r>
              <a:rPr lang="tr-TR" dirty="0">
                <a:solidFill>
                  <a:schemeClr val="bg1"/>
                </a:solidFill>
                <a:effectLst/>
              </a:rPr>
              <a:t> ve </a:t>
            </a:r>
            <a:r>
              <a:rPr lang="tr-TR" dirty="0" err="1">
                <a:solidFill>
                  <a:schemeClr val="bg1"/>
                </a:solidFill>
                <a:effectLst/>
              </a:rPr>
              <a:t>anöral</a:t>
            </a:r>
            <a:r>
              <a:rPr lang="tr-TR" dirty="0">
                <a:solidFill>
                  <a:schemeClr val="bg1"/>
                </a:solidFill>
                <a:effectLst/>
              </a:rPr>
              <a:t> olması nedeniyle </a:t>
            </a:r>
            <a:r>
              <a:rPr lang="tr-TR" dirty="0" err="1" smtClean="0">
                <a:solidFill>
                  <a:schemeClr val="bg1"/>
                </a:solidFill>
                <a:effectLst/>
              </a:rPr>
              <a:t>kondrositler</a:t>
            </a:r>
            <a:r>
              <a:rPr lang="tr-TR" dirty="0" smtClean="0">
                <a:solidFill>
                  <a:schemeClr val="bg1"/>
                </a:solidFill>
                <a:effectLst/>
              </a:rPr>
              <a:t> </a:t>
            </a:r>
            <a:r>
              <a:rPr lang="tr-TR" dirty="0">
                <a:solidFill>
                  <a:schemeClr val="bg1"/>
                </a:solidFill>
                <a:effectLst/>
              </a:rPr>
              <a:t>oksijeni </a:t>
            </a:r>
            <a:r>
              <a:rPr lang="tr-TR" u="sng" dirty="0" err="1" smtClean="0">
                <a:solidFill>
                  <a:schemeClr val="bg1"/>
                </a:solidFill>
                <a:effectLst/>
              </a:rPr>
              <a:t>sinovyadan</a:t>
            </a:r>
            <a:r>
              <a:rPr lang="tr-TR" u="sng" dirty="0" smtClean="0">
                <a:solidFill>
                  <a:schemeClr val="bg1"/>
                </a:solidFill>
                <a:effectLst/>
              </a:rPr>
              <a:t> </a:t>
            </a:r>
            <a:r>
              <a:rPr lang="tr-TR" u="sng" dirty="0">
                <a:solidFill>
                  <a:schemeClr val="bg1"/>
                </a:solidFill>
                <a:effectLst/>
              </a:rPr>
              <a:t>basit </a:t>
            </a:r>
            <a:r>
              <a:rPr lang="tr-TR" u="sng" dirty="0" smtClean="0">
                <a:solidFill>
                  <a:schemeClr val="bg1"/>
                </a:solidFill>
                <a:effectLst/>
              </a:rPr>
              <a:t>difüzyon </a:t>
            </a:r>
            <a:r>
              <a:rPr lang="tr-TR" dirty="0">
                <a:solidFill>
                  <a:schemeClr val="bg1"/>
                </a:solidFill>
                <a:effectLst/>
              </a:rPr>
              <a:t>yolu </a:t>
            </a:r>
            <a:r>
              <a:rPr lang="tr-TR" dirty="0" smtClean="0">
                <a:solidFill>
                  <a:schemeClr val="bg1"/>
                </a:solidFill>
                <a:effectLst/>
              </a:rPr>
              <a:t>ile </a:t>
            </a:r>
            <a:r>
              <a:rPr lang="tr-TR" dirty="0">
                <a:solidFill>
                  <a:schemeClr val="bg1"/>
                </a:solidFill>
                <a:effectLst/>
              </a:rPr>
              <a:t>alır. </a:t>
            </a:r>
            <a:endParaRPr lang="tr-TR" dirty="0" smtClean="0">
              <a:solidFill>
                <a:schemeClr val="bg1"/>
              </a:solidFill>
              <a:effectLst/>
            </a:endParaRPr>
          </a:p>
          <a:p>
            <a:r>
              <a:rPr lang="tr-TR" dirty="0" err="1" smtClean="0">
                <a:solidFill>
                  <a:schemeClr val="bg1"/>
                </a:solidFill>
                <a:effectLst/>
              </a:rPr>
              <a:t>Kondrositler</a:t>
            </a:r>
            <a:r>
              <a:rPr lang="tr-TR" dirty="0">
                <a:solidFill>
                  <a:schemeClr val="bg1"/>
                </a:solidFill>
                <a:effectLst/>
              </a:rPr>
              <a:t>, hücre dışı </a:t>
            </a:r>
            <a:r>
              <a:rPr lang="tr-TR" dirty="0" err="1" smtClean="0">
                <a:solidFill>
                  <a:schemeClr val="bg1"/>
                </a:solidFill>
                <a:effectLst/>
              </a:rPr>
              <a:t>matrikste</a:t>
            </a:r>
            <a:r>
              <a:rPr lang="tr-TR" dirty="0" smtClean="0">
                <a:solidFill>
                  <a:schemeClr val="bg1"/>
                </a:solidFill>
                <a:effectLst/>
              </a:rPr>
              <a:t> </a:t>
            </a:r>
            <a:r>
              <a:rPr lang="tr-TR" dirty="0" err="1" smtClean="0">
                <a:solidFill>
                  <a:schemeClr val="bg1"/>
                </a:solidFill>
                <a:effectLst/>
              </a:rPr>
              <a:t>integrin</a:t>
            </a:r>
            <a:r>
              <a:rPr lang="tr-TR" dirty="0" smtClean="0">
                <a:solidFill>
                  <a:schemeClr val="bg1"/>
                </a:solidFill>
                <a:effectLst/>
              </a:rPr>
              <a:t> hücre </a:t>
            </a:r>
            <a:r>
              <a:rPr lang="tr-TR" dirty="0">
                <a:solidFill>
                  <a:schemeClr val="bg1"/>
                </a:solidFill>
                <a:effectLst/>
              </a:rPr>
              <a:t>yüzey bağlayıcı proteinler ile bağlantılıdırlar ve mekanik güçlere yanıt </a:t>
            </a:r>
            <a:r>
              <a:rPr lang="tr-TR" dirty="0" smtClean="0">
                <a:solidFill>
                  <a:schemeClr val="bg1"/>
                </a:solidFill>
                <a:effectLst/>
              </a:rPr>
              <a:t>verirler. </a:t>
            </a:r>
          </a:p>
          <a:p>
            <a:r>
              <a:rPr lang="tr-TR" dirty="0" smtClean="0">
                <a:solidFill>
                  <a:schemeClr val="bg1"/>
                </a:solidFill>
                <a:effectLst/>
              </a:rPr>
              <a:t>Normal </a:t>
            </a:r>
            <a:r>
              <a:rPr lang="tr-TR" dirty="0" err="1">
                <a:solidFill>
                  <a:schemeClr val="bg1"/>
                </a:solidFill>
                <a:effectLst/>
              </a:rPr>
              <a:t>kondrosit</a:t>
            </a:r>
            <a:r>
              <a:rPr lang="tr-TR" dirty="0">
                <a:solidFill>
                  <a:schemeClr val="bg1"/>
                </a:solidFill>
                <a:effectLst/>
              </a:rPr>
              <a:t> beslenmesi </a:t>
            </a:r>
            <a:r>
              <a:rPr lang="tr-TR" dirty="0" smtClean="0">
                <a:solidFill>
                  <a:schemeClr val="bg1"/>
                </a:solidFill>
                <a:effectLst/>
              </a:rPr>
              <a:t>için </a:t>
            </a:r>
            <a:r>
              <a:rPr lang="tr-TR" u="sng" dirty="0">
                <a:solidFill>
                  <a:schemeClr val="bg1"/>
                </a:solidFill>
                <a:effectLst/>
              </a:rPr>
              <a:t>aralıklı mekanik güç </a:t>
            </a:r>
            <a:r>
              <a:rPr lang="tr-TR" dirty="0">
                <a:solidFill>
                  <a:schemeClr val="bg1"/>
                </a:solidFill>
                <a:effectLst/>
              </a:rPr>
              <a:t>uygulaması gerekir. </a:t>
            </a:r>
            <a:endParaRPr lang="tr-TR" dirty="0" smtClean="0">
              <a:solidFill>
                <a:schemeClr val="bg1"/>
              </a:solidFill>
              <a:effectLst/>
            </a:endParaRPr>
          </a:p>
          <a:p>
            <a:r>
              <a:rPr lang="tr-TR" u="sng" dirty="0" smtClean="0">
                <a:solidFill>
                  <a:schemeClr val="bg1"/>
                </a:solidFill>
                <a:effectLst/>
              </a:rPr>
              <a:t>Yük altında </a:t>
            </a:r>
            <a:r>
              <a:rPr lang="tr-TR" dirty="0">
                <a:solidFill>
                  <a:schemeClr val="bg1"/>
                </a:solidFill>
                <a:effectLst/>
              </a:rPr>
              <a:t>doku </a:t>
            </a:r>
            <a:r>
              <a:rPr lang="tr-TR" dirty="0" err="1">
                <a:solidFill>
                  <a:schemeClr val="bg1"/>
                </a:solidFill>
                <a:effectLst/>
              </a:rPr>
              <a:t>metabolitlerini</a:t>
            </a:r>
            <a:r>
              <a:rPr lang="tr-TR" dirty="0">
                <a:solidFill>
                  <a:schemeClr val="bg1"/>
                </a:solidFill>
                <a:effectLst/>
              </a:rPr>
              <a:t> içeren </a:t>
            </a:r>
            <a:r>
              <a:rPr lang="tr-TR" dirty="0" err="1">
                <a:solidFill>
                  <a:schemeClr val="bg1"/>
                </a:solidFill>
                <a:effectLst/>
              </a:rPr>
              <a:t>interstisyel</a:t>
            </a:r>
            <a:r>
              <a:rPr lang="tr-TR" dirty="0">
                <a:solidFill>
                  <a:schemeClr val="bg1"/>
                </a:solidFill>
                <a:effectLst/>
              </a:rPr>
              <a:t> sıvı, geçirgen yapıdaki </a:t>
            </a:r>
            <a:r>
              <a:rPr lang="tr-TR" dirty="0" err="1">
                <a:solidFill>
                  <a:schemeClr val="bg1"/>
                </a:solidFill>
                <a:effectLst/>
              </a:rPr>
              <a:t>kollajen</a:t>
            </a:r>
            <a:r>
              <a:rPr lang="tr-TR" dirty="0">
                <a:solidFill>
                  <a:schemeClr val="bg1"/>
                </a:solidFill>
                <a:effectLst/>
              </a:rPr>
              <a:t>- </a:t>
            </a:r>
            <a:r>
              <a:rPr lang="tr-TR" dirty="0" err="1" smtClean="0">
                <a:solidFill>
                  <a:schemeClr val="bg1"/>
                </a:solidFill>
                <a:effectLst/>
              </a:rPr>
              <a:t>proteoglikan</a:t>
            </a:r>
            <a:r>
              <a:rPr lang="tr-TR" dirty="0" smtClean="0">
                <a:solidFill>
                  <a:schemeClr val="bg1"/>
                </a:solidFill>
                <a:effectLst/>
              </a:rPr>
              <a:t> </a:t>
            </a:r>
            <a:r>
              <a:rPr lang="tr-TR" dirty="0">
                <a:solidFill>
                  <a:schemeClr val="bg1"/>
                </a:solidFill>
                <a:effectLst/>
              </a:rPr>
              <a:t>I </a:t>
            </a:r>
            <a:r>
              <a:rPr lang="tr-TR" dirty="0" smtClean="0">
                <a:solidFill>
                  <a:schemeClr val="bg1"/>
                </a:solidFill>
                <a:effectLst/>
                <a:sym typeface="Wingdings" panose="05000000000000000000" pitchFamily="2" charset="2"/>
              </a:rPr>
              <a:t></a:t>
            </a:r>
            <a:r>
              <a:rPr lang="tr-TR" u="sng" dirty="0" err="1" smtClean="0">
                <a:solidFill>
                  <a:schemeClr val="bg1"/>
                </a:solidFill>
                <a:effectLst/>
              </a:rPr>
              <a:t>matriksten</a:t>
            </a:r>
            <a:r>
              <a:rPr lang="tr-TR" u="sng" dirty="0" smtClean="0">
                <a:solidFill>
                  <a:schemeClr val="bg1"/>
                </a:solidFill>
                <a:effectLst/>
              </a:rPr>
              <a:t> </a:t>
            </a:r>
            <a:r>
              <a:rPr lang="tr-TR" u="sng" dirty="0">
                <a:solidFill>
                  <a:schemeClr val="bg1"/>
                </a:solidFill>
                <a:effectLst/>
              </a:rPr>
              <a:t>dışarı akar. </a:t>
            </a:r>
            <a:endParaRPr lang="tr-TR" u="sng" dirty="0" smtClean="0">
              <a:solidFill>
                <a:schemeClr val="bg1"/>
              </a:solidFill>
              <a:effectLst/>
            </a:endParaRPr>
          </a:p>
          <a:p>
            <a:r>
              <a:rPr lang="tr-TR" u="sng" dirty="0" smtClean="0">
                <a:solidFill>
                  <a:schemeClr val="bg1"/>
                </a:solidFill>
                <a:effectLst/>
              </a:rPr>
              <a:t>Yük </a:t>
            </a:r>
            <a:r>
              <a:rPr lang="tr-TR" u="sng" dirty="0">
                <a:solidFill>
                  <a:schemeClr val="bg1"/>
                </a:solidFill>
                <a:effectLst/>
              </a:rPr>
              <a:t>kalktığında </a:t>
            </a:r>
            <a:r>
              <a:rPr lang="tr-TR" dirty="0">
                <a:solidFill>
                  <a:schemeClr val="bg1"/>
                </a:solidFill>
                <a:effectLst/>
              </a:rPr>
              <a:t>besin içeren </a:t>
            </a:r>
            <a:r>
              <a:rPr lang="tr-TR" dirty="0" smtClean="0">
                <a:solidFill>
                  <a:schemeClr val="bg1"/>
                </a:solidFill>
                <a:effectLst/>
              </a:rPr>
              <a:t>sıvı </a:t>
            </a:r>
            <a:r>
              <a:rPr lang="tr-TR" dirty="0" smtClean="0">
                <a:solidFill>
                  <a:schemeClr val="bg1"/>
                </a:solidFill>
                <a:effectLst/>
                <a:sym typeface="Wingdings" panose="05000000000000000000" pitchFamily="2" charset="2"/>
              </a:rPr>
              <a:t></a:t>
            </a:r>
            <a:r>
              <a:rPr lang="tr-TR" dirty="0" smtClean="0">
                <a:solidFill>
                  <a:schemeClr val="bg1"/>
                </a:solidFill>
                <a:effectLst/>
              </a:rPr>
              <a:t> </a:t>
            </a:r>
            <a:r>
              <a:rPr lang="tr-TR" u="sng" dirty="0" err="1">
                <a:solidFill>
                  <a:schemeClr val="bg1"/>
                </a:solidFill>
                <a:effectLst/>
              </a:rPr>
              <a:t>matriks</a:t>
            </a:r>
            <a:r>
              <a:rPr lang="tr-TR" u="sng" dirty="0">
                <a:solidFill>
                  <a:schemeClr val="bg1"/>
                </a:solidFill>
                <a:effectLst/>
              </a:rPr>
              <a:t> içine geri çekilir.</a:t>
            </a:r>
          </a:p>
          <a:p>
            <a:endParaRPr lang="tr-TR" dirty="0">
              <a:solidFill>
                <a:schemeClr val="bg1"/>
              </a:solidFill>
              <a:effectLst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B311-B6EF-466B-AF62-BA01FA6C9A25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022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37788" y="2212032"/>
            <a:ext cx="10515600" cy="1325563"/>
          </a:xfrm>
        </p:spPr>
        <p:txBody>
          <a:bodyPr>
            <a:noAutofit/>
          </a:bodyPr>
          <a:lstStyle/>
          <a:p>
            <a:r>
              <a:rPr lang="tr-TR" sz="2400" b="1" dirty="0" smtClean="0"/>
              <a:t>Eklem Kıkırdağının Başlıca Fonksiyonları:</a:t>
            </a: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 smtClean="0"/>
              <a:t>1. Ekleme binen yükleri geniş bir yüzey oluşturarak çevreye dağıtmak.</a:t>
            </a:r>
            <a:br>
              <a:rPr lang="tr-TR" sz="2400" dirty="0" smtClean="0"/>
            </a:br>
            <a:r>
              <a:rPr lang="tr-TR" sz="2400" dirty="0"/>
              <a:t/>
            </a:r>
            <a:br>
              <a:rPr lang="tr-TR" sz="2400" dirty="0"/>
            </a:br>
            <a:r>
              <a:rPr lang="tr-TR" sz="2400" smtClean="0"/>
              <a:t>2. Eklem </a:t>
            </a:r>
            <a:r>
              <a:rPr lang="tr-TR" sz="2400" dirty="0" smtClean="0"/>
              <a:t>yüzlerinin girinti ve çıkıntılarını doldurarak eklem yüzeyini düzgünleştirmek ve dolayısıyla dayanıklılık ile birlikte geniş sınırlarda hareket yeteneği sağlamaktadır</a:t>
            </a:r>
            <a:br>
              <a:rPr lang="tr-TR" sz="2400" dirty="0" smtClean="0"/>
            </a:br>
            <a:r>
              <a:rPr lang="tr-TR" sz="2400" dirty="0" smtClean="0"/>
              <a:t/>
            </a:r>
            <a:br>
              <a:rPr lang="tr-TR" sz="2400" dirty="0" smtClean="0"/>
            </a:br>
            <a:endParaRPr lang="tr-TR" sz="2400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B311-B6EF-466B-AF62-BA01FA6C9A25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990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BİYOMEKANİK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4231" y="1915646"/>
            <a:ext cx="9613861" cy="4720543"/>
          </a:xfrm>
        </p:spPr>
        <p:txBody>
          <a:bodyPr>
            <a:noAutofit/>
          </a:bodyPr>
          <a:lstStyle/>
          <a:p>
            <a:r>
              <a:rPr lang="tr-TR" sz="2000" dirty="0" smtClean="0"/>
              <a:t>Genel </a:t>
            </a:r>
            <a:r>
              <a:rPr lang="tr-TR" sz="2000" dirty="0"/>
              <a:t>olarak kıkırdak yapısında, </a:t>
            </a:r>
            <a:r>
              <a:rPr lang="tr-TR" sz="2000" dirty="0" err="1"/>
              <a:t>kollajen</a:t>
            </a:r>
            <a:r>
              <a:rPr lang="tr-TR" sz="2000" dirty="0"/>
              <a:t> </a:t>
            </a:r>
            <a:r>
              <a:rPr lang="tr-TR" sz="2000" dirty="0" err="1"/>
              <a:t>fibriller</a:t>
            </a:r>
            <a:r>
              <a:rPr lang="tr-TR" sz="2000" dirty="0"/>
              <a:t> kıkırdağın şeklini </a:t>
            </a:r>
            <a:r>
              <a:rPr lang="tr-TR" sz="2000" dirty="0" smtClean="0"/>
              <a:t>ve gerilme </a:t>
            </a:r>
            <a:r>
              <a:rPr lang="tr-TR" sz="2000" dirty="0"/>
              <a:t>gücünü </a:t>
            </a:r>
            <a:r>
              <a:rPr lang="tr-TR" sz="2000" dirty="0" smtClean="0"/>
              <a:t>sağlar.</a:t>
            </a:r>
          </a:p>
          <a:p>
            <a:r>
              <a:rPr lang="tr-TR" sz="2000" dirty="0" err="1" smtClean="0"/>
              <a:t>Proteoglikanlar</a:t>
            </a:r>
            <a:r>
              <a:rPr lang="tr-TR" sz="2000" dirty="0" smtClean="0"/>
              <a:t> </a:t>
            </a:r>
            <a:r>
              <a:rPr lang="tr-TR" sz="2000" dirty="0"/>
              <a:t>ve </a:t>
            </a:r>
            <a:r>
              <a:rPr lang="tr-TR" sz="2000" dirty="0" err="1"/>
              <a:t>non-kollajen</a:t>
            </a:r>
            <a:r>
              <a:rPr lang="tr-TR" sz="2000" dirty="0"/>
              <a:t> proteinler </a:t>
            </a:r>
            <a:r>
              <a:rPr lang="tr-TR" sz="2000" dirty="0" err="1"/>
              <a:t>kollajen</a:t>
            </a:r>
            <a:r>
              <a:rPr lang="tr-TR" sz="2000" dirty="0"/>
              <a:t> ağı sarar ve mekanik destek oluştururlar. </a:t>
            </a:r>
            <a:endParaRPr lang="tr-TR" sz="2000" dirty="0" smtClean="0"/>
          </a:p>
          <a:p>
            <a:r>
              <a:rPr lang="tr-TR" sz="2000" dirty="0" smtClean="0"/>
              <a:t>Doku </a:t>
            </a:r>
            <a:r>
              <a:rPr lang="tr-TR" sz="2000" dirty="0"/>
              <a:t>sıvısı ise bu yapı arasını doldurur. </a:t>
            </a:r>
            <a:endParaRPr lang="tr-TR" sz="2000" dirty="0" smtClean="0"/>
          </a:p>
          <a:p>
            <a:r>
              <a:rPr lang="tr-TR" sz="2000" dirty="0" smtClean="0"/>
              <a:t>Eklem kıkırdağının </a:t>
            </a:r>
            <a:r>
              <a:rPr lang="tr-TR" sz="2000" dirty="0"/>
              <a:t>biyomekanik davranışı, kıkırdağın katı ve sıvı evreleri olan </a:t>
            </a:r>
            <a:r>
              <a:rPr lang="tr-TR" sz="2000" dirty="0" err="1"/>
              <a:t>viskoelastik</a:t>
            </a:r>
            <a:r>
              <a:rPr lang="tr-TR" sz="2000" dirty="0"/>
              <a:t> bir yapı olması ile </a:t>
            </a:r>
            <a:r>
              <a:rPr lang="tr-TR" sz="2000" dirty="0" smtClean="0"/>
              <a:t>ilişkilidir</a:t>
            </a:r>
            <a:r>
              <a:rPr lang="tr-TR" sz="2000" dirty="0"/>
              <a:t>.</a:t>
            </a:r>
          </a:p>
          <a:p>
            <a:r>
              <a:rPr lang="tr-TR" sz="2000" dirty="0" smtClean="0"/>
              <a:t>Temel </a:t>
            </a:r>
            <a:r>
              <a:rPr lang="tr-TR" sz="2000" dirty="0"/>
              <a:t>olarak kıkırdağın sıkıştırma davranışı doku sıvısının akışından, parçalama davranışı ise </a:t>
            </a:r>
            <a:r>
              <a:rPr lang="tr-TR" sz="2000" dirty="0" err="1"/>
              <a:t>kollajen</a:t>
            </a:r>
            <a:r>
              <a:rPr lang="tr-TR" sz="2000" dirty="0"/>
              <a:t> lifleri ile </a:t>
            </a:r>
            <a:r>
              <a:rPr lang="tr-TR" sz="2000" dirty="0" err="1"/>
              <a:t>proteogiikanların</a:t>
            </a:r>
            <a:r>
              <a:rPr lang="tr-TR" sz="2000" dirty="0"/>
              <a:t> hareketi sayesinde gerçekleşir. </a:t>
            </a:r>
            <a:endParaRPr lang="tr-TR" sz="2000" dirty="0" smtClean="0"/>
          </a:p>
          <a:p>
            <a:r>
              <a:rPr lang="tr-TR" sz="2000" dirty="0" smtClean="0"/>
              <a:t>Yüklenme </a:t>
            </a:r>
            <a:r>
              <a:rPr lang="tr-TR" sz="2000" dirty="0"/>
              <a:t>sonucunda denge, </a:t>
            </a:r>
            <a:r>
              <a:rPr lang="tr-TR" sz="2000" u="sng" dirty="0" err="1"/>
              <a:t>kollajen</a:t>
            </a:r>
            <a:r>
              <a:rPr lang="tr-TR" sz="2000" u="sng" dirty="0"/>
              <a:t> ve </a:t>
            </a:r>
            <a:r>
              <a:rPr lang="tr-TR" sz="2000" u="sng" dirty="0" err="1"/>
              <a:t>proteoglikan</a:t>
            </a:r>
            <a:r>
              <a:rPr lang="tr-TR" sz="2000" u="sng" dirty="0"/>
              <a:t> </a:t>
            </a:r>
            <a:r>
              <a:rPr lang="tr-TR" sz="2000" u="sng" dirty="0" err="1"/>
              <a:t>matrikste</a:t>
            </a:r>
            <a:r>
              <a:rPr lang="tr-TR" sz="2000" u="sng" dirty="0"/>
              <a:t> artan sıkıştırma basıncı</a:t>
            </a:r>
            <a:r>
              <a:rPr lang="tr-TR" sz="2000" dirty="0"/>
              <a:t>, </a:t>
            </a:r>
            <a:r>
              <a:rPr lang="tr-TR" sz="2000" u="sng" dirty="0"/>
              <a:t>doku sıvısının </a:t>
            </a:r>
            <a:r>
              <a:rPr lang="tr-TR" sz="2000" u="sng" dirty="0" err="1"/>
              <a:t>eksüdasyonu</a:t>
            </a:r>
            <a:r>
              <a:rPr lang="tr-TR" sz="2000" u="sng" dirty="0"/>
              <a:t> </a:t>
            </a:r>
            <a:r>
              <a:rPr lang="tr-TR" sz="2000" dirty="0"/>
              <a:t>sonucunda ortaya çıkan sürtünme ile </a:t>
            </a:r>
            <a:r>
              <a:rPr lang="tr-TR" sz="2000" dirty="0" smtClean="0"/>
              <a:t>sağlanır. </a:t>
            </a:r>
          </a:p>
          <a:p>
            <a:r>
              <a:rPr lang="tr-TR" sz="2000" dirty="0" smtClean="0"/>
              <a:t>Artmış </a:t>
            </a:r>
            <a:r>
              <a:rPr lang="tr-TR" sz="2000" dirty="0" err="1" smtClean="0"/>
              <a:t>proteoglikan</a:t>
            </a:r>
            <a:r>
              <a:rPr lang="tr-TR" sz="2000" dirty="0" smtClean="0"/>
              <a:t> içeriği, yükün sürtünmeye bağlı dağılımını azaltır ve artmış makaslama yüklenmesine neden olur.</a:t>
            </a:r>
            <a:endParaRPr lang="tr-TR" sz="20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B311-B6EF-466B-AF62-BA01FA6C9A25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4702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799" y="1113999"/>
            <a:ext cx="7772400" cy="762000"/>
          </a:xfrm>
        </p:spPr>
        <p:txBody>
          <a:bodyPr>
            <a:normAutofit/>
          </a:bodyPr>
          <a:lstStyle/>
          <a:p>
            <a:r>
              <a:rPr lang="tr-TR" altLang="tr-TR" dirty="0" err="1" smtClean="0"/>
              <a:t>Permeabilite</a:t>
            </a:r>
            <a:r>
              <a:rPr lang="tr-TR" altLang="tr-TR" dirty="0" smtClean="0"/>
              <a:t> </a:t>
            </a:r>
            <a:endParaRPr lang="tr-TR" altLang="tr-TR" dirty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/>
              <a:t>Porlu materyal arasında akan sıvıya karşı gösterdiği sürtünme direncini temsil eden bir parametredir.</a:t>
            </a:r>
          </a:p>
          <a:p>
            <a:r>
              <a:rPr lang="tr-TR" altLang="tr-TR"/>
              <a:t>Geçirgenlik azaldıkça direnç artar.</a:t>
            </a:r>
          </a:p>
          <a:p>
            <a:r>
              <a:rPr lang="tr-TR" altLang="tr-TR"/>
              <a:t>Sağlam eklem kıkırdağının geçirgenliği, artmış basınç ve deformasyonla azaldığı gösterilmiştir. 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B311-B6EF-466B-AF62-BA01FA6C9A25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0973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Creep</a:t>
            </a:r>
            <a:r>
              <a:rPr lang="tr-TR" dirty="0" smtClean="0"/>
              <a:t> Cevabı;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r>
              <a:rPr lang="tr-TR" dirty="0"/>
              <a:t>Sabit bir yük uygulanır ve bu yükün değeri deney süresince korunur ve uygulanan yükün altında deformasyon giderek artar.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artan deformasyon bir dengeye ulaşıncaya kadar devam eder. </a:t>
            </a:r>
            <a:endParaRPr lang="tr-TR" dirty="0" smtClean="0"/>
          </a:p>
          <a:p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smtClean="0"/>
              <a:t> CREEP CEVABI denir</a:t>
            </a:r>
            <a:r>
              <a:rPr lang="tr-TR" dirty="0"/>
              <a:t>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B311-B6EF-466B-AF62-BA01FA6C9A25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474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799" y="1100351"/>
            <a:ext cx="7772400" cy="762000"/>
          </a:xfrm>
        </p:spPr>
        <p:txBody>
          <a:bodyPr>
            <a:normAutofit/>
          </a:bodyPr>
          <a:lstStyle/>
          <a:p>
            <a:r>
              <a:rPr lang="tr-TR" altLang="tr-TR" dirty="0"/>
              <a:t>Stres </a:t>
            </a:r>
            <a:r>
              <a:rPr lang="tr-TR" altLang="tr-TR" dirty="0" err="1" smtClean="0"/>
              <a:t>Relaksasyonu</a:t>
            </a:r>
            <a:endParaRPr lang="tr-TR" altLang="tr-TR" dirty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altLang="tr-TR" sz="2800" dirty="0" err="1"/>
              <a:t>Viskoelastik</a:t>
            </a:r>
            <a:r>
              <a:rPr lang="tr-TR" altLang="tr-TR" sz="2800" dirty="0"/>
              <a:t> maddede başlangıçta hızlı daha sonra yavaş bir deformasyon meydana gelir.</a:t>
            </a:r>
          </a:p>
          <a:p>
            <a:pPr>
              <a:lnSpc>
                <a:spcPct val="90000"/>
              </a:lnSpc>
            </a:pPr>
            <a:r>
              <a:rPr lang="tr-TR" altLang="tr-TR" sz="2800" dirty="0"/>
              <a:t>Stres azalsa da deformasyon devam eder</a:t>
            </a:r>
            <a:r>
              <a:rPr lang="tr-TR" altLang="tr-TR" sz="2800" dirty="0" smtClean="0"/>
              <a:t>.</a:t>
            </a:r>
          </a:p>
          <a:p>
            <a:pPr>
              <a:lnSpc>
                <a:spcPct val="90000"/>
              </a:lnSpc>
            </a:pPr>
            <a:endParaRPr lang="tr-TR" altLang="tr-TR" sz="2800" dirty="0"/>
          </a:p>
          <a:p>
            <a:pPr>
              <a:lnSpc>
                <a:spcPct val="90000"/>
              </a:lnSpc>
            </a:pPr>
            <a:r>
              <a:rPr lang="tr-TR" altLang="tr-TR" sz="2800" dirty="0"/>
              <a:t>Kompresyon fazında sıvı </a:t>
            </a:r>
            <a:r>
              <a:rPr lang="tr-TR" altLang="tr-TR" sz="2800" dirty="0" err="1"/>
              <a:t>eksudasyonu</a:t>
            </a:r>
            <a:r>
              <a:rPr lang="tr-TR" altLang="tr-TR" sz="2800" dirty="0"/>
              <a:t> oluşur.</a:t>
            </a:r>
          </a:p>
          <a:p>
            <a:pPr>
              <a:lnSpc>
                <a:spcPct val="90000"/>
              </a:lnSpc>
            </a:pPr>
            <a:r>
              <a:rPr lang="tr-TR" altLang="tr-TR" sz="2800" dirty="0"/>
              <a:t>Stres </a:t>
            </a:r>
            <a:r>
              <a:rPr lang="tr-TR" altLang="tr-TR" sz="2800" dirty="0" err="1"/>
              <a:t>relaksasyon</a:t>
            </a:r>
            <a:r>
              <a:rPr lang="tr-TR" altLang="tr-TR" sz="2800" dirty="0"/>
              <a:t> fazında ise sıvı eski yerine döner.</a:t>
            </a:r>
          </a:p>
          <a:p>
            <a:pPr>
              <a:lnSpc>
                <a:spcPct val="90000"/>
              </a:lnSpc>
            </a:pPr>
            <a:r>
              <a:rPr lang="tr-TR" altLang="tr-TR" sz="2800" dirty="0"/>
              <a:t>Stres </a:t>
            </a:r>
            <a:r>
              <a:rPr lang="tr-TR" altLang="tr-TR" sz="2800" dirty="0" err="1"/>
              <a:t>relaksasyonu</a:t>
            </a:r>
            <a:r>
              <a:rPr lang="tr-TR" altLang="tr-TR" sz="2800" dirty="0"/>
              <a:t> doku içinde gelişmiş streslerin etkinliğini azaltır.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B311-B6EF-466B-AF62-BA01FA6C9A25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8111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Kıkırdak Türleri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Kıkırdak dokusu biyokimyasal bileşim, yapı ve vücuttaki yeri bakımından farklılık </a:t>
            </a:r>
            <a:r>
              <a:rPr lang="tr-TR" dirty="0" smtClean="0"/>
              <a:t>göstermektedir.</a:t>
            </a:r>
          </a:p>
          <a:p>
            <a:r>
              <a:rPr lang="tr-TR" dirty="0" smtClean="0"/>
              <a:t>Temel </a:t>
            </a:r>
            <a:r>
              <a:rPr lang="tr-TR" dirty="0"/>
              <a:t>olarak üç tip kıkırdak </a:t>
            </a:r>
            <a:r>
              <a:rPr lang="tr-TR" dirty="0" smtClean="0"/>
              <a:t>mevcuttur;</a:t>
            </a:r>
          </a:p>
          <a:p>
            <a:pPr marL="1168400" indent="-457200">
              <a:buFont typeface="+mj-lt"/>
              <a:buAutoNum type="arabicPeriod"/>
            </a:pPr>
            <a:r>
              <a:rPr lang="tr-TR" dirty="0" err="1" smtClean="0"/>
              <a:t>Hyalin</a:t>
            </a:r>
            <a:r>
              <a:rPr lang="tr-TR" dirty="0" smtClean="0"/>
              <a:t> kıkırdak</a:t>
            </a:r>
          </a:p>
          <a:p>
            <a:pPr marL="1168400" indent="-457200">
              <a:buFont typeface="+mj-lt"/>
              <a:buAutoNum type="arabicPeriod"/>
            </a:pPr>
            <a:r>
              <a:rPr lang="tr-TR" dirty="0"/>
              <a:t>E</a:t>
            </a:r>
            <a:r>
              <a:rPr lang="tr-TR" dirty="0" smtClean="0"/>
              <a:t>lastik kıkırdak</a:t>
            </a:r>
          </a:p>
          <a:p>
            <a:pPr marL="1168400" indent="-457200">
              <a:buFont typeface="+mj-lt"/>
              <a:buAutoNum type="arabicPeriod"/>
            </a:pPr>
            <a:r>
              <a:rPr lang="tr-TR" dirty="0" err="1"/>
              <a:t>F</a:t>
            </a:r>
            <a:r>
              <a:rPr lang="tr-TR" dirty="0" err="1" smtClean="0"/>
              <a:t>ibröz</a:t>
            </a:r>
            <a:r>
              <a:rPr lang="tr-TR" dirty="0" smtClean="0"/>
              <a:t> kıkırdak</a:t>
            </a:r>
            <a:endParaRPr lang="tr-TR" dirty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B311-B6EF-466B-AF62-BA01FA6C9A25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6073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Özel </a:t>
            </a:r>
            <a:r>
              <a:rPr lang="tr-TR" dirty="0"/>
              <a:t>bir bağ dokusu çeşidi olan kıkırdak, embriyonun mezoderm tabakasından gelişir. </a:t>
            </a:r>
          </a:p>
          <a:p>
            <a:r>
              <a:rPr lang="tr-TR" dirty="0" smtClean="0"/>
              <a:t>Kemik </a:t>
            </a:r>
            <a:r>
              <a:rPr lang="tr-TR" dirty="0"/>
              <a:t>hariç diğer bağ dokusu türlerinden daha serttir ancak belirli bir </a:t>
            </a:r>
            <a:r>
              <a:rPr lang="tr-TR" dirty="0" err="1" smtClean="0"/>
              <a:t>bükülebilirliğe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 smtClean="0"/>
              <a:t>esnekliğe </a:t>
            </a:r>
            <a:r>
              <a:rPr lang="tr-TR" dirty="0"/>
              <a:t>sahiptir.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B311-B6EF-466B-AF62-BA01FA6C9A25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0694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Kıkırdakta Görülen Bozukluklar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4230" y="2083376"/>
            <a:ext cx="9613861" cy="3599316"/>
          </a:xfrm>
        </p:spPr>
        <p:txBody>
          <a:bodyPr>
            <a:noAutofit/>
          </a:bodyPr>
          <a:lstStyle/>
          <a:p>
            <a:r>
              <a:rPr lang="tr-TR" sz="2200" dirty="0"/>
              <a:t>K</a:t>
            </a:r>
            <a:r>
              <a:rPr lang="tr-TR" sz="2200" dirty="0" smtClean="0"/>
              <a:t>ıkırdakta </a:t>
            </a:r>
            <a:r>
              <a:rPr lang="tr-TR" sz="2200" dirty="0"/>
              <a:t>yaşlanmayla beraber görülen en tipik olay </a:t>
            </a:r>
            <a:r>
              <a:rPr lang="tr-TR" sz="2200" dirty="0" smtClean="0"/>
              <a:t>kalsifikasyondur</a:t>
            </a:r>
            <a:r>
              <a:rPr lang="tr-TR" sz="2200" dirty="0"/>
              <a:t>. </a:t>
            </a:r>
            <a:endParaRPr lang="tr-TR" sz="2200" dirty="0" smtClean="0"/>
          </a:p>
          <a:p>
            <a:r>
              <a:rPr lang="tr-TR" sz="2200" dirty="0" smtClean="0"/>
              <a:t>Bu </a:t>
            </a:r>
            <a:r>
              <a:rPr lang="tr-TR" sz="2200" dirty="0"/>
              <a:t>olay aslında uzun kemiklerin gelişiminde normal olarak ortaya </a:t>
            </a:r>
            <a:r>
              <a:rPr lang="tr-TR" sz="2200" dirty="0" smtClean="0"/>
              <a:t>çıkmaktadır</a:t>
            </a:r>
          </a:p>
          <a:p>
            <a:r>
              <a:rPr lang="tr-TR" sz="2200" dirty="0" err="1" smtClean="0"/>
              <a:t>Kalsıfikasyonda</a:t>
            </a:r>
            <a:r>
              <a:rPr lang="tr-TR" sz="2200" dirty="0" smtClean="0"/>
              <a:t> </a:t>
            </a:r>
            <a:r>
              <a:rPr lang="tr-TR" sz="2200" dirty="0"/>
              <a:t>kıkırdak hücrelerinin önce yapısı ve fonksiyonlarının değişime uğradıkları, hacimlerinde artış olduğu ve daha sonra da hücrelerin bozularak öldüğü görülür. </a:t>
            </a:r>
            <a:endParaRPr lang="tr-TR" sz="2200" dirty="0" smtClean="0"/>
          </a:p>
          <a:p>
            <a:r>
              <a:rPr lang="tr-TR" sz="2200" dirty="0" smtClean="0"/>
              <a:t>Ancak </a:t>
            </a:r>
            <a:r>
              <a:rPr lang="tr-TR" sz="2200" dirty="0"/>
              <a:t>özellikle yaşlanma ve diğer bazı patolojik olaylar sonunda kıkırdakta kalsifikasyon meydana gelmektedir. </a:t>
            </a:r>
            <a:endParaRPr lang="tr-TR" sz="2200" dirty="0" smtClean="0"/>
          </a:p>
          <a:p>
            <a:r>
              <a:rPr lang="tr-TR" sz="2200" dirty="0" smtClean="0"/>
              <a:t>Yaşlılıkta </a:t>
            </a:r>
            <a:r>
              <a:rPr lang="tr-TR" sz="2200" dirty="0"/>
              <a:t>kıkırdağın hücre sayılarında azalma olur ve dokunun berraklığı gider. </a:t>
            </a:r>
            <a:endParaRPr lang="tr-TR" sz="2200" dirty="0" smtClean="0"/>
          </a:p>
          <a:p>
            <a:r>
              <a:rPr lang="tr-TR" sz="2200" dirty="0" err="1" smtClean="0"/>
              <a:t>Kalsifiye</a:t>
            </a:r>
            <a:r>
              <a:rPr lang="tr-TR" sz="2200" dirty="0" smtClean="0"/>
              <a:t> </a:t>
            </a:r>
            <a:r>
              <a:rPr lang="tr-TR" sz="2200" dirty="0"/>
              <a:t>kıkırdakta kalsiyum </a:t>
            </a:r>
            <a:r>
              <a:rPr lang="tr-TR" sz="2200" dirty="0" smtClean="0"/>
              <a:t>fosfat (P) </a:t>
            </a:r>
            <a:r>
              <a:rPr lang="tr-TR" sz="2200" dirty="0"/>
              <a:t>ve kalsiyum </a:t>
            </a:r>
            <a:r>
              <a:rPr lang="tr-TR" sz="2200" dirty="0" smtClean="0"/>
              <a:t>karbonat (</a:t>
            </a:r>
            <a:r>
              <a:rPr lang="tr-TR" sz="2200" dirty="0" err="1" smtClean="0"/>
              <a:t>CaCO</a:t>
            </a:r>
            <a:r>
              <a:rPr lang="tr-TR" sz="2200" dirty="0" smtClean="0"/>
              <a:t>₃) </a:t>
            </a:r>
            <a:r>
              <a:rPr lang="tr-TR" sz="2200" dirty="0"/>
              <a:t>birikimi artar ve </a:t>
            </a:r>
            <a:r>
              <a:rPr lang="tr-TR" sz="2200" dirty="0" smtClean="0"/>
              <a:t>böylece </a:t>
            </a:r>
            <a:r>
              <a:rPr lang="tr-TR" sz="2200" dirty="0"/>
              <a:t>doku normal yumuşaklığım kaybederek sertleşir.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B311-B6EF-466B-AF62-BA01FA6C9A25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6244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Kıkırdağın yaklaşık %85' i </a:t>
            </a:r>
            <a:r>
              <a:rPr lang="tr-TR" dirty="0" smtClean="0"/>
              <a:t>sudur; yaşlandıkça bu oran düşer (%70) </a:t>
            </a:r>
          </a:p>
          <a:p>
            <a:r>
              <a:rPr lang="tr-TR" dirty="0" smtClean="0"/>
              <a:t>Kıkırdak </a:t>
            </a:r>
            <a:r>
              <a:rPr lang="tr-TR" dirty="0"/>
              <a:t>dokusu esas olarak </a:t>
            </a:r>
            <a:r>
              <a:rPr lang="tr-TR" u="sng" dirty="0"/>
              <a:t>hücre</a:t>
            </a:r>
            <a:r>
              <a:rPr lang="tr-TR" dirty="0"/>
              <a:t>, </a:t>
            </a:r>
            <a:r>
              <a:rPr lang="tr-TR" u="sng" dirty="0"/>
              <a:t>lif</a:t>
            </a:r>
            <a:r>
              <a:rPr lang="tr-TR" dirty="0"/>
              <a:t> ve </a:t>
            </a:r>
            <a:r>
              <a:rPr lang="tr-TR" u="sng" dirty="0"/>
              <a:t>temel madde</a:t>
            </a:r>
            <a:r>
              <a:rPr lang="tr-TR" dirty="0"/>
              <a:t>den (hücrelerarası amorf </a:t>
            </a:r>
            <a:r>
              <a:rPr lang="tr-TR" dirty="0" smtClean="0"/>
              <a:t>madde</a:t>
            </a:r>
            <a:r>
              <a:rPr lang="tr-TR" dirty="0"/>
              <a:t>) meydana gelmiştir. </a:t>
            </a:r>
            <a:endParaRPr lang="tr-TR" dirty="0" smtClean="0"/>
          </a:p>
          <a:p>
            <a:r>
              <a:rPr lang="tr-TR" dirty="0" smtClean="0"/>
              <a:t>Lif </a:t>
            </a:r>
            <a:r>
              <a:rPr lang="tr-TR" dirty="0"/>
              <a:t>ve hücrelerarası amorf maddenin oluşturduğu yapıya </a:t>
            </a:r>
            <a:r>
              <a:rPr lang="tr-TR" b="1" dirty="0" err="1" smtClean="0">
                <a:effectLst/>
              </a:rPr>
              <a:t>matriks</a:t>
            </a:r>
            <a:r>
              <a:rPr lang="tr-TR" b="1" dirty="0" smtClean="0"/>
              <a:t> </a:t>
            </a:r>
            <a:r>
              <a:rPr lang="tr-TR" dirty="0"/>
              <a:t>veya </a:t>
            </a:r>
            <a:r>
              <a:rPr lang="tr-TR" b="1" dirty="0" err="1">
                <a:effectLst/>
              </a:rPr>
              <a:t>ekstrasellüler</a:t>
            </a:r>
            <a:r>
              <a:rPr lang="tr-TR" b="1" dirty="0">
                <a:effectLst/>
              </a:rPr>
              <a:t> </a:t>
            </a:r>
            <a:r>
              <a:rPr lang="tr-TR" b="1" dirty="0" err="1" smtClean="0">
                <a:effectLst/>
              </a:rPr>
              <a:t>matriks</a:t>
            </a:r>
            <a:r>
              <a:rPr lang="tr-TR" b="1" dirty="0">
                <a:effectLst/>
              </a:rPr>
              <a:t> </a:t>
            </a:r>
            <a:r>
              <a:rPr lang="tr-TR" dirty="0" smtClean="0"/>
              <a:t>adı </a:t>
            </a:r>
            <a:r>
              <a:rPr lang="tr-TR" dirty="0"/>
              <a:t>verilir.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B311-B6EF-466B-AF62-BA01FA6C9A25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688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Matriks</a:t>
            </a:r>
            <a:r>
              <a:rPr lang="tr-TR" dirty="0" smtClean="0"/>
              <a:t> (</a:t>
            </a:r>
            <a:r>
              <a:rPr lang="tr-TR" dirty="0" err="1" smtClean="0"/>
              <a:t>Ekstrasellüler</a:t>
            </a:r>
            <a:r>
              <a:rPr lang="tr-TR" dirty="0" smtClean="0"/>
              <a:t> </a:t>
            </a:r>
            <a:r>
              <a:rPr lang="tr-TR" dirty="0" err="1" smtClean="0"/>
              <a:t>Matriks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0321" y="2336873"/>
            <a:ext cx="10183837" cy="3599316"/>
          </a:xfrm>
        </p:spPr>
        <p:txBody>
          <a:bodyPr/>
          <a:lstStyle/>
          <a:p>
            <a:r>
              <a:rPr lang="tr-TR" b="1" dirty="0" err="1" smtClean="0">
                <a:solidFill>
                  <a:schemeClr val="bg1"/>
                </a:solidFill>
              </a:rPr>
              <a:t>Fibröz</a:t>
            </a:r>
            <a:r>
              <a:rPr lang="tr-TR" b="1" dirty="0" smtClean="0">
                <a:solidFill>
                  <a:schemeClr val="bg1"/>
                </a:solidFill>
              </a:rPr>
              <a:t> Kısım: </a:t>
            </a:r>
            <a:r>
              <a:rPr lang="tr-TR" dirty="0" err="1" smtClean="0"/>
              <a:t>Kollajen</a:t>
            </a:r>
            <a:r>
              <a:rPr lang="tr-TR" dirty="0"/>
              <a:t>, </a:t>
            </a:r>
            <a:r>
              <a:rPr lang="tr-TR" dirty="0" smtClean="0"/>
              <a:t>elastik ve </a:t>
            </a:r>
            <a:r>
              <a:rPr lang="tr-TR" dirty="0" err="1" smtClean="0"/>
              <a:t>retiküler</a:t>
            </a:r>
            <a:r>
              <a:rPr lang="tr-TR" dirty="0" smtClean="0"/>
              <a:t> </a:t>
            </a:r>
            <a:r>
              <a:rPr lang="tr-TR" dirty="0"/>
              <a:t>lifler</a:t>
            </a:r>
          </a:p>
          <a:p>
            <a:endParaRPr lang="tr-TR" dirty="0"/>
          </a:p>
          <a:p>
            <a:r>
              <a:rPr lang="tr-TR" b="1" dirty="0" smtClean="0">
                <a:solidFill>
                  <a:schemeClr val="bg1"/>
                </a:solidFill>
              </a:rPr>
              <a:t>Temel Madde: </a:t>
            </a:r>
            <a:r>
              <a:rPr lang="tr-TR" dirty="0" err="1" smtClean="0"/>
              <a:t>Amorphous</a:t>
            </a:r>
            <a:r>
              <a:rPr lang="tr-TR" dirty="0" smtClean="0"/>
              <a:t> </a:t>
            </a:r>
            <a:r>
              <a:rPr lang="tr-TR" dirty="0" err="1"/>
              <a:t>ground</a:t>
            </a:r>
            <a:r>
              <a:rPr lang="tr-TR" dirty="0"/>
              <a:t> </a:t>
            </a:r>
            <a:r>
              <a:rPr lang="tr-TR" dirty="0" err="1"/>
              <a:t>substance</a:t>
            </a:r>
            <a:r>
              <a:rPr lang="tr-TR" dirty="0"/>
              <a:t>; </a:t>
            </a:r>
            <a:r>
              <a:rPr lang="tr-TR" dirty="0" smtClean="0"/>
              <a:t>(GAG, </a:t>
            </a:r>
            <a:r>
              <a:rPr lang="tr-TR" dirty="0" err="1" smtClean="0"/>
              <a:t>glikoproteinler</a:t>
            </a:r>
            <a:r>
              <a:rPr lang="tr-TR" dirty="0"/>
              <a:t>,</a:t>
            </a:r>
            <a:r>
              <a:rPr lang="tr-TR" dirty="0" smtClean="0"/>
              <a:t> su)</a:t>
            </a:r>
            <a:endParaRPr lang="tr-TR" dirty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B311-B6EF-466B-AF62-BA01FA6C9A25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355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800" dirty="0" smtClean="0"/>
              <a:t>Kıkırdak </a:t>
            </a:r>
            <a:r>
              <a:rPr lang="tr-TR" sz="2800" dirty="0" err="1" smtClean="0"/>
              <a:t>avasküler</a:t>
            </a:r>
            <a:r>
              <a:rPr lang="tr-TR" sz="2800" dirty="0" smtClean="0"/>
              <a:t> bir dokudur.</a:t>
            </a:r>
          </a:p>
          <a:p>
            <a:r>
              <a:rPr lang="tr-TR" sz="2800" dirty="0" smtClean="0"/>
              <a:t>Beslenmesi </a:t>
            </a:r>
            <a:r>
              <a:rPr lang="tr-TR" sz="2800" dirty="0" err="1" smtClean="0"/>
              <a:t>sinovyal</a:t>
            </a:r>
            <a:r>
              <a:rPr lang="tr-TR" sz="2800" dirty="0" smtClean="0"/>
              <a:t> sıvıdan sağlanır.</a:t>
            </a:r>
          </a:p>
          <a:p>
            <a:r>
              <a:rPr lang="tr-TR" sz="2800" dirty="0" err="1" smtClean="0"/>
              <a:t>Kartilaj</a:t>
            </a:r>
            <a:r>
              <a:rPr lang="tr-TR" sz="2800" dirty="0" smtClean="0"/>
              <a:t> </a:t>
            </a:r>
            <a:r>
              <a:rPr lang="tr-TR" sz="2800" dirty="0" err="1" smtClean="0"/>
              <a:t>permeabil</a:t>
            </a:r>
            <a:r>
              <a:rPr lang="tr-TR" sz="2800" dirty="0" smtClean="0"/>
              <a:t> bir yapıdır.</a:t>
            </a:r>
          </a:p>
          <a:p>
            <a:r>
              <a:rPr lang="tr-TR" sz="2800" dirty="0" smtClean="0"/>
              <a:t>Gaz alışverişine izin verir.</a:t>
            </a:r>
          </a:p>
          <a:p>
            <a:r>
              <a:rPr lang="tr-TR" sz="2800" dirty="0" err="1" smtClean="0"/>
              <a:t>Diffüzyon</a:t>
            </a:r>
            <a:r>
              <a:rPr lang="tr-TR" sz="2800" dirty="0" smtClean="0"/>
              <a:t> yoluyla beslenme sağlanır.</a:t>
            </a:r>
          </a:p>
          <a:p>
            <a:r>
              <a:rPr lang="tr-TR" sz="2800" dirty="0" err="1" smtClean="0"/>
              <a:t>Tidemark</a:t>
            </a:r>
            <a:r>
              <a:rPr lang="tr-TR" sz="2800" dirty="0" smtClean="0"/>
              <a:t> bölgesinden yararlanılır. </a:t>
            </a:r>
            <a:endParaRPr lang="tr-TR" sz="2800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B311-B6EF-466B-AF62-BA01FA6C9A25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344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Eklem kıkırdağının yapısı;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u="sng" dirty="0" err="1" smtClean="0">
                <a:solidFill>
                  <a:schemeClr val="bg1"/>
                </a:solidFill>
              </a:rPr>
              <a:t>Kondrositler</a:t>
            </a:r>
            <a:r>
              <a:rPr lang="tr-TR" u="sng" dirty="0" smtClean="0">
                <a:solidFill>
                  <a:schemeClr val="bg1"/>
                </a:solidFill>
              </a:rPr>
              <a:t> (</a:t>
            </a:r>
            <a:r>
              <a:rPr lang="tr-TR" dirty="0" smtClean="0">
                <a:solidFill>
                  <a:schemeClr val="bg1"/>
                </a:solidFill>
              </a:rPr>
              <a:t>doku </a:t>
            </a:r>
            <a:r>
              <a:rPr lang="tr-TR" dirty="0">
                <a:solidFill>
                  <a:schemeClr val="bg1"/>
                </a:solidFill>
              </a:rPr>
              <a:t>hacminin %1-2'sini oluşturan </a:t>
            </a:r>
            <a:r>
              <a:rPr lang="tr-TR" dirty="0" smtClean="0">
                <a:solidFill>
                  <a:schemeClr val="bg1"/>
                </a:solidFill>
              </a:rPr>
              <a:t>)</a:t>
            </a:r>
            <a:endParaRPr lang="tr-TR" u="sng" dirty="0" smtClean="0">
              <a:solidFill>
                <a:schemeClr val="bg1"/>
              </a:solidFill>
            </a:endParaRPr>
          </a:p>
          <a:p>
            <a:r>
              <a:rPr lang="tr-TR" u="sng" dirty="0" err="1" smtClean="0">
                <a:solidFill>
                  <a:schemeClr val="bg1"/>
                </a:solidFill>
              </a:rPr>
              <a:t>Ekstrasellüler</a:t>
            </a:r>
            <a:r>
              <a:rPr lang="tr-TR" u="sng" dirty="0" smtClean="0">
                <a:solidFill>
                  <a:schemeClr val="bg1"/>
                </a:solidFill>
              </a:rPr>
              <a:t> </a:t>
            </a:r>
            <a:r>
              <a:rPr lang="tr-TR" u="sng" dirty="0" err="1">
                <a:solidFill>
                  <a:schemeClr val="bg1"/>
                </a:solidFill>
              </a:rPr>
              <a:t>matriks</a:t>
            </a:r>
            <a:r>
              <a:rPr lang="tr-TR" u="sng" dirty="0">
                <a:solidFill>
                  <a:schemeClr val="bg1"/>
                </a:solidFill>
              </a:rPr>
              <a:t> </a:t>
            </a:r>
            <a:r>
              <a:rPr lang="tr-TR" u="sng" dirty="0" smtClean="0">
                <a:solidFill>
                  <a:schemeClr val="bg1"/>
                </a:solidFill>
              </a:rPr>
              <a:t>(</a:t>
            </a:r>
            <a:r>
              <a:rPr lang="tr-TR" dirty="0" smtClean="0">
                <a:solidFill>
                  <a:schemeClr val="bg1"/>
                </a:solidFill>
              </a:rPr>
              <a:t>üç boyutlu </a:t>
            </a:r>
            <a:r>
              <a:rPr lang="tr-TR" dirty="0">
                <a:solidFill>
                  <a:schemeClr val="bg1"/>
                </a:solidFill>
              </a:rPr>
              <a:t>bir </a:t>
            </a:r>
            <a:r>
              <a:rPr lang="tr-TR" dirty="0" err="1">
                <a:solidFill>
                  <a:schemeClr val="bg1"/>
                </a:solidFill>
              </a:rPr>
              <a:t>kollajen</a:t>
            </a:r>
            <a:r>
              <a:rPr lang="tr-TR" dirty="0">
                <a:solidFill>
                  <a:schemeClr val="bg1"/>
                </a:solidFill>
              </a:rPr>
              <a:t> </a:t>
            </a:r>
            <a:r>
              <a:rPr lang="tr-TR" dirty="0" err="1">
                <a:solidFill>
                  <a:schemeClr val="bg1"/>
                </a:solidFill>
              </a:rPr>
              <a:t>fibril</a:t>
            </a:r>
            <a:r>
              <a:rPr lang="tr-TR" dirty="0">
                <a:solidFill>
                  <a:schemeClr val="bg1"/>
                </a:solidFill>
              </a:rPr>
              <a:t> ağı içinde sıkışmış </a:t>
            </a:r>
            <a:r>
              <a:rPr lang="tr-TR" dirty="0" err="1" smtClean="0">
                <a:solidFill>
                  <a:schemeClr val="bg1"/>
                </a:solidFill>
              </a:rPr>
              <a:t>proteoglikanlar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dirty="0">
                <a:solidFill>
                  <a:schemeClr val="bg1"/>
                </a:solidFill>
              </a:rPr>
              <a:t>ve </a:t>
            </a:r>
            <a:r>
              <a:rPr lang="tr-TR" dirty="0" err="1">
                <a:solidFill>
                  <a:schemeClr val="bg1"/>
                </a:solidFill>
              </a:rPr>
              <a:t>matriks</a:t>
            </a:r>
            <a:r>
              <a:rPr lang="tr-TR" dirty="0">
                <a:solidFill>
                  <a:schemeClr val="bg1"/>
                </a:solidFill>
              </a:rPr>
              <a:t> proteinlerinden </a:t>
            </a:r>
            <a:r>
              <a:rPr lang="tr-TR" dirty="0" smtClean="0">
                <a:solidFill>
                  <a:schemeClr val="bg1"/>
                </a:solidFill>
              </a:rPr>
              <a:t>oluşan)</a:t>
            </a:r>
          </a:p>
          <a:p>
            <a:r>
              <a:rPr lang="tr-TR" u="sng" dirty="0" smtClean="0">
                <a:solidFill>
                  <a:schemeClr val="bg1"/>
                </a:solidFill>
              </a:rPr>
              <a:t>Su (</a:t>
            </a:r>
            <a:r>
              <a:rPr lang="tr-TR" dirty="0" smtClean="0">
                <a:solidFill>
                  <a:schemeClr val="bg1"/>
                </a:solidFill>
              </a:rPr>
              <a:t>sıvı </a:t>
            </a:r>
            <a:r>
              <a:rPr lang="tr-TR" dirty="0">
                <a:solidFill>
                  <a:schemeClr val="bg1"/>
                </a:solidFill>
              </a:rPr>
              <a:t>bileşen </a:t>
            </a:r>
            <a:r>
              <a:rPr lang="tr-TR" dirty="0" smtClean="0">
                <a:solidFill>
                  <a:schemeClr val="bg1"/>
                </a:solidFill>
              </a:rPr>
              <a:t>olarak)</a:t>
            </a:r>
          </a:p>
          <a:p>
            <a:endParaRPr lang="tr-TR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tr-TR" dirty="0" smtClean="0">
                <a:solidFill>
                  <a:schemeClr val="bg1"/>
                </a:solidFill>
              </a:rPr>
              <a:t>‘dan </a:t>
            </a:r>
            <a:r>
              <a:rPr lang="tr-TR" dirty="0">
                <a:solidFill>
                  <a:schemeClr val="bg1"/>
                </a:solidFill>
              </a:rPr>
              <a:t>meydana gelir.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B311-B6EF-466B-AF62-BA01FA6C9A25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199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aseline="-25000" dirty="0" smtClean="0"/>
              <a:t> Eklem Kıkırdağında Üç Tip Hücre Bulunur;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79084" y="2164857"/>
            <a:ext cx="10210999" cy="35993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3200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3200" baseline="-25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KONDROJENİK </a:t>
            </a:r>
            <a:r>
              <a:rPr lang="tr-TR" sz="3200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HÜCRE</a:t>
            </a:r>
            <a:endParaRPr lang="tr-TR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sz="3200" baseline="-25000" dirty="0" err="1"/>
              <a:t>M</a:t>
            </a:r>
            <a:r>
              <a:rPr lang="tr-TR" sz="3200" baseline="-25000" dirty="0" err="1" smtClean="0"/>
              <a:t>ezenkimal</a:t>
            </a:r>
            <a:r>
              <a:rPr lang="tr-TR" sz="3200" baseline="-25000" dirty="0" smtClean="0"/>
              <a:t> </a:t>
            </a:r>
            <a:r>
              <a:rPr lang="tr-TR" sz="3200" baseline="-25000" dirty="0"/>
              <a:t>kökenli hücrelerdir. </a:t>
            </a:r>
            <a:endParaRPr lang="tr-TR" sz="3200" baseline="-25000" dirty="0" smtClean="0"/>
          </a:p>
          <a:p>
            <a:r>
              <a:rPr lang="tr-TR" sz="3200" baseline="-25000" dirty="0" err="1" smtClean="0"/>
              <a:t>Kondroblast</a:t>
            </a:r>
            <a:r>
              <a:rPr lang="tr-TR" sz="3200" baseline="-25000" dirty="0" smtClean="0"/>
              <a:t> </a:t>
            </a:r>
            <a:r>
              <a:rPr lang="tr-TR" sz="3200" baseline="-25000" dirty="0"/>
              <a:t>ya da </a:t>
            </a:r>
            <a:r>
              <a:rPr lang="tr-TR" sz="3200" baseline="-25000" dirty="0" err="1"/>
              <a:t>osteojenik</a:t>
            </a:r>
            <a:r>
              <a:rPr lang="tr-TR" sz="3200" baseline="-25000" dirty="0"/>
              <a:t> hücrelere </a:t>
            </a:r>
            <a:r>
              <a:rPr lang="tr-TR" sz="3200" baseline="-25000" dirty="0" smtClean="0"/>
              <a:t>farklılaşabilirler.</a:t>
            </a:r>
          </a:p>
          <a:p>
            <a:pPr marL="0" indent="0">
              <a:buNone/>
            </a:pPr>
            <a:endParaRPr lang="tr-TR" sz="3200" dirty="0"/>
          </a:p>
          <a:p>
            <a:pPr marL="0" indent="0">
              <a:buNone/>
            </a:pPr>
            <a:r>
              <a:rPr lang="tr-TR" sz="3200" baseline="-25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KONDROBLAST</a:t>
            </a:r>
            <a:endParaRPr lang="tr-TR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sz="3200" baseline="-25000" dirty="0" err="1"/>
              <a:t>Perikondrium</a:t>
            </a:r>
            <a:r>
              <a:rPr lang="tr-TR" sz="3200" baseline="-25000" dirty="0"/>
              <a:t> ile kıkırdak </a:t>
            </a:r>
            <a:r>
              <a:rPr lang="tr-TR" sz="3200" baseline="-25000" dirty="0" err="1"/>
              <a:t>matriks</a:t>
            </a:r>
            <a:r>
              <a:rPr lang="tr-TR" sz="3200" baseline="-25000" dirty="0"/>
              <a:t> arasında </a:t>
            </a:r>
            <a:r>
              <a:rPr lang="tr-TR" sz="3200" baseline="-25000" dirty="0" smtClean="0"/>
              <a:t>yerleşiktir.</a:t>
            </a:r>
          </a:p>
          <a:p>
            <a:r>
              <a:rPr lang="tr-TR" sz="3200" u="sng" baseline="-25000" dirty="0"/>
              <a:t>P</a:t>
            </a:r>
            <a:r>
              <a:rPr lang="tr-TR" sz="3200" u="sng" baseline="-25000" dirty="0" smtClean="0"/>
              <a:t>rotein </a:t>
            </a:r>
            <a:r>
              <a:rPr lang="tr-TR" sz="3200" u="sng" baseline="-25000" dirty="0"/>
              <a:t>sentezleyen </a:t>
            </a:r>
            <a:r>
              <a:rPr lang="tr-TR" sz="3200" baseline="-25000" dirty="0" err="1"/>
              <a:t>organellere</a:t>
            </a:r>
            <a:r>
              <a:rPr lang="tr-TR" sz="3200" baseline="-25000" dirty="0"/>
              <a:t> ve </a:t>
            </a:r>
            <a:r>
              <a:rPr lang="tr-TR" sz="3200" u="sng" baseline="-25000" dirty="0"/>
              <a:t>salgı granüllerine </a:t>
            </a:r>
            <a:r>
              <a:rPr lang="tr-TR" sz="3200" baseline="-25000" dirty="0"/>
              <a:t>sahip hücrelerdir. </a:t>
            </a:r>
            <a:endParaRPr lang="tr-TR" sz="3200" baseline="-25000" dirty="0" smtClean="0"/>
          </a:p>
          <a:p>
            <a:r>
              <a:rPr lang="tr-TR" sz="3200" baseline="-25000" dirty="0" err="1" smtClean="0"/>
              <a:t>Kondroblastlar</a:t>
            </a:r>
            <a:r>
              <a:rPr lang="tr-TR" sz="3200" baseline="-25000" dirty="0" smtClean="0"/>
              <a:t> </a:t>
            </a:r>
            <a:r>
              <a:rPr lang="tr-TR" sz="3200" u="sng" baseline="-25000" dirty="0"/>
              <a:t>kıkırdak </a:t>
            </a:r>
            <a:r>
              <a:rPr lang="tr-TR" sz="3200" u="sng" baseline="-25000" dirty="0" err="1"/>
              <a:t>matriksinin</a:t>
            </a:r>
            <a:r>
              <a:rPr lang="tr-TR" sz="3200" u="sng" baseline="-25000" dirty="0"/>
              <a:t> sentez ve salgılanmasından </a:t>
            </a:r>
            <a:r>
              <a:rPr lang="tr-TR" sz="3200" baseline="-25000" dirty="0"/>
              <a:t>sorumludurlar</a:t>
            </a:r>
            <a:r>
              <a:rPr lang="tr-TR" sz="3200" baseline="-25000" dirty="0" smtClean="0"/>
              <a:t>.</a:t>
            </a:r>
            <a:endParaRPr lang="tr-TR" sz="32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B311-B6EF-466B-AF62-BA01FA6C9A25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433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090604" y="634013"/>
            <a:ext cx="10454186" cy="4975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KONDROSİT</a:t>
            </a:r>
          </a:p>
          <a:p>
            <a:endParaRPr lang="tr-TR" sz="2800" baseline="-25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baseline="-25000" dirty="0" err="1"/>
              <a:t>Ekstrasellüler</a:t>
            </a:r>
            <a:r>
              <a:rPr lang="tr-TR" sz="2800" baseline="-25000" dirty="0"/>
              <a:t> </a:t>
            </a:r>
            <a:r>
              <a:rPr lang="tr-TR" sz="2800" baseline="-25000" dirty="0" err="1"/>
              <a:t>matriks</a:t>
            </a:r>
            <a:r>
              <a:rPr lang="tr-TR" sz="2800" baseline="-25000" dirty="0"/>
              <a:t> ile çevrelenmiş </a:t>
            </a:r>
            <a:r>
              <a:rPr lang="tr-TR" sz="2800" baseline="-25000" dirty="0" err="1"/>
              <a:t>ovoid</a:t>
            </a:r>
            <a:r>
              <a:rPr lang="tr-TR" sz="2800" baseline="-25000" dirty="0"/>
              <a:t>/yuvarlak şekilli hücrelerdir ve hücreden hücreye </a:t>
            </a:r>
            <a:r>
              <a:rPr lang="tr-TR" sz="2800" baseline="-25000" dirty="0" smtClean="0"/>
              <a:t>temas </a:t>
            </a:r>
            <a:r>
              <a:rPr lang="tr-TR" sz="2800" baseline="-25000" dirty="0"/>
              <a:t>yoktur. </a:t>
            </a:r>
            <a:endParaRPr lang="tr-TR" sz="2800" baseline="-250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2800" baseline="-25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baseline="-25000" dirty="0" err="1"/>
              <a:t>Kondrositler</a:t>
            </a:r>
            <a:r>
              <a:rPr lang="tr-TR" sz="2800" baseline="-25000" dirty="0"/>
              <a:t> </a:t>
            </a:r>
            <a:r>
              <a:rPr lang="tr-TR" sz="2800" u="sng" baseline="-25000" dirty="0" err="1"/>
              <a:t>matriksin</a:t>
            </a:r>
            <a:r>
              <a:rPr lang="tr-TR" sz="2800" u="sng" baseline="-25000" dirty="0"/>
              <a:t> sentezini yapar</a:t>
            </a:r>
            <a:r>
              <a:rPr lang="tr-TR" sz="2800" baseline="-25000" dirty="0"/>
              <a:t>, </a:t>
            </a:r>
            <a:r>
              <a:rPr lang="tr-TR" sz="2800" u="sng" baseline="-25000" dirty="0"/>
              <a:t>salgılar</a:t>
            </a:r>
            <a:r>
              <a:rPr lang="tr-TR" sz="2800" baseline="-25000" dirty="0"/>
              <a:t> ve oluşturdukları bu </a:t>
            </a:r>
            <a:r>
              <a:rPr lang="tr-TR" sz="2800" baseline="-25000" dirty="0" err="1"/>
              <a:t>matriks</a:t>
            </a:r>
            <a:r>
              <a:rPr lang="tr-TR" sz="2800" baseline="-25000" dirty="0"/>
              <a:t> içinde </a:t>
            </a:r>
            <a:r>
              <a:rPr lang="tr-TR" sz="2800" b="1" u="sng" baseline="-25000" dirty="0" err="1"/>
              <a:t>lakuna</a:t>
            </a:r>
            <a:r>
              <a:rPr lang="tr-TR" sz="2800" b="1" u="sng" baseline="-25000" dirty="0"/>
              <a:t> </a:t>
            </a:r>
            <a:r>
              <a:rPr lang="tr-TR" sz="2800" baseline="-25000" dirty="0"/>
              <a:t>adı verilen boşluklara yerleşirler</a:t>
            </a:r>
            <a:r>
              <a:rPr lang="tr-TR" sz="2800" baseline="-25000" dirty="0" smtClean="0"/>
              <a:t>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2800" baseline="-25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baseline="-25000" dirty="0"/>
              <a:t>Mitozla çoğalabilirler. </a:t>
            </a:r>
            <a:endParaRPr lang="tr-TR" sz="2800" baseline="-25000" dirty="0" smtClean="0"/>
          </a:p>
          <a:p>
            <a:endParaRPr lang="tr-TR" sz="2800" baseline="-250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baseline="-25000" dirty="0" smtClean="0"/>
              <a:t>Eklem </a:t>
            </a:r>
            <a:r>
              <a:rPr lang="tr-TR" sz="2800" baseline="-25000" dirty="0"/>
              <a:t>kıkırdağı mekanik özelliklerini </a:t>
            </a:r>
            <a:r>
              <a:rPr lang="tr-TR" sz="2800" baseline="-25000" dirty="0" err="1"/>
              <a:t>matriksten</a:t>
            </a:r>
            <a:r>
              <a:rPr lang="tr-TR" sz="2800" baseline="-25000" dirty="0"/>
              <a:t> alır</a:t>
            </a:r>
            <a:r>
              <a:rPr lang="tr-TR" sz="2800" baseline="-25000" dirty="0" smtClean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2800" baseline="-25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baseline="-25000" dirty="0" err="1"/>
              <a:t>Kondrositlerle</a:t>
            </a:r>
            <a:r>
              <a:rPr lang="tr-TR" sz="2800" baseline="-25000" dirty="0"/>
              <a:t> </a:t>
            </a:r>
            <a:r>
              <a:rPr lang="tr-TR" sz="2800" baseline="-25000" dirty="0" err="1"/>
              <a:t>ekstrasellüler</a:t>
            </a:r>
            <a:r>
              <a:rPr lang="tr-TR" sz="2800" baseline="-25000" dirty="0"/>
              <a:t> </a:t>
            </a:r>
            <a:r>
              <a:rPr lang="tr-TR" sz="2800" baseline="-25000" dirty="0" err="1"/>
              <a:t>matriks</a:t>
            </a:r>
            <a:r>
              <a:rPr lang="tr-TR" sz="2800" baseline="-25000" dirty="0"/>
              <a:t> arasındaki </a:t>
            </a:r>
            <a:r>
              <a:rPr lang="tr-TR" sz="2800" baseline="-25000" dirty="0" smtClean="0"/>
              <a:t>karşılıklı </a:t>
            </a:r>
            <a:r>
              <a:rPr lang="tr-TR" sz="2800" baseline="-25000" dirty="0"/>
              <a:t>dayanışma, dokunun yaşam boyu bütünlüğünü korumasını sağlar. </a:t>
            </a:r>
            <a:endParaRPr lang="tr-TR" sz="2800" baseline="-250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2800" baseline="-25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baseline="-25000" dirty="0"/>
              <a:t>Ayrıca </a:t>
            </a:r>
            <a:r>
              <a:rPr lang="tr-TR" sz="2800" baseline="-25000" dirty="0" err="1"/>
              <a:t>ekstrasellüler</a:t>
            </a:r>
            <a:r>
              <a:rPr lang="tr-TR" sz="2800" baseline="-25000" dirty="0"/>
              <a:t> </a:t>
            </a:r>
            <a:r>
              <a:rPr lang="tr-TR" sz="2800" baseline="-25000" dirty="0" err="1"/>
              <a:t>matriks</a:t>
            </a:r>
            <a:r>
              <a:rPr lang="tr-TR" sz="2800" baseline="-25000" dirty="0"/>
              <a:t>, </a:t>
            </a:r>
            <a:r>
              <a:rPr lang="tr-TR" sz="2800" baseline="-25000" dirty="0" err="1"/>
              <a:t>kondrositler</a:t>
            </a:r>
            <a:r>
              <a:rPr lang="tr-TR" sz="2800" baseline="-25000" dirty="0"/>
              <a:t> için uyarı iletkeni görevini de görür ve eklem yüzeyinde mekanik yüklenme ile oluşan sinyalleri </a:t>
            </a:r>
            <a:r>
              <a:rPr lang="tr-TR" sz="2800" baseline="-25000" dirty="0" err="1"/>
              <a:t>kondrositlere</a:t>
            </a:r>
            <a:r>
              <a:rPr lang="tr-TR" sz="2800" baseline="-25000" dirty="0"/>
              <a:t> iletir.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B311-B6EF-466B-AF62-BA01FA6C9A25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4839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0321" y="825656"/>
            <a:ext cx="9613861" cy="1080938"/>
          </a:xfrm>
        </p:spPr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0321" y="2336873"/>
            <a:ext cx="10555029" cy="3599316"/>
          </a:xfrm>
        </p:spPr>
        <p:txBody>
          <a:bodyPr>
            <a:normAutofit/>
          </a:bodyPr>
          <a:lstStyle/>
          <a:p>
            <a:r>
              <a:rPr lang="tr-TR" dirty="0"/>
              <a:t>Kıkırdak dokunun olgun </a:t>
            </a:r>
            <a:r>
              <a:rPr lang="tr-TR" dirty="0" smtClean="0"/>
              <a:t>hücreleri 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smtClean="0"/>
              <a:t> </a:t>
            </a:r>
            <a:r>
              <a:rPr lang="tr-TR" b="1" dirty="0" smtClean="0"/>
              <a:t>KONDROSİT</a:t>
            </a:r>
          </a:p>
          <a:p>
            <a:r>
              <a:rPr lang="tr-TR" dirty="0" smtClean="0"/>
              <a:t>Genç hücreleri 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b="1" dirty="0" smtClean="0"/>
              <a:t>KONDROBLAST</a:t>
            </a:r>
          </a:p>
          <a:p>
            <a:r>
              <a:rPr lang="tr-TR" dirty="0" smtClean="0"/>
              <a:t>Diğer </a:t>
            </a:r>
            <a:r>
              <a:rPr lang="tr-TR" dirty="0"/>
              <a:t>bağ doku çeşitlerinden </a:t>
            </a:r>
            <a:r>
              <a:rPr lang="tr-TR" dirty="0" smtClean="0"/>
              <a:t>farkı 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smtClean="0"/>
              <a:t>kan </a:t>
            </a:r>
            <a:r>
              <a:rPr lang="tr-TR" dirty="0"/>
              <a:t>damarı </a:t>
            </a:r>
            <a:r>
              <a:rPr lang="tr-TR" dirty="0" smtClean="0"/>
              <a:t>içermez</a:t>
            </a:r>
            <a:r>
              <a:rPr lang="tr-TR" dirty="0"/>
              <a:t>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dirty="0" smtClean="0"/>
              <a:t>Kıkırdak </a:t>
            </a:r>
            <a:r>
              <a:rPr lang="tr-TR" dirty="0"/>
              <a:t>dokusunun büyümesi ve tamiri daha yavaştır.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/>
              <a:t>Kıkırdakta sinirler ve lenf sistemi de bulunmaz. 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B311-B6EF-466B-AF62-BA01FA6C9A25}" type="slidenum">
              <a:rPr lang="tr-TR" smtClean="0"/>
              <a:t>9</a:t>
            </a:fld>
            <a:endParaRPr lang="tr-TR"/>
          </a:p>
        </p:txBody>
      </p:sp>
      <p:sp>
        <p:nvSpPr>
          <p:cNvPr id="4" name="Şeritli Sağ Ok 3"/>
          <p:cNvSpPr/>
          <p:nvPr/>
        </p:nvSpPr>
        <p:spPr>
          <a:xfrm rot="5400000">
            <a:off x="4953284" y="3776333"/>
            <a:ext cx="553164" cy="313893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501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1654</TotalTime>
  <Words>1040</Words>
  <Application>Microsoft Office PowerPoint</Application>
  <PresentationFormat>Geniş ekran</PresentationFormat>
  <Paragraphs>149</Paragraphs>
  <Slides>20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Wingdings</vt:lpstr>
      <vt:lpstr>Office Theme</vt:lpstr>
      <vt:lpstr>5.KIKIRDAK DOKUSU </vt:lpstr>
      <vt:lpstr>PowerPoint Sunusu</vt:lpstr>
      <vt:lpstr>PowerPoint Sunusu</vt:lpstr>
      <vt:lpstr>Matriks (Ekstrasellüler Matriks)</vt:lpstr>
      <vt:lpstr>PowerPoint Sunusu</vt:lpstr>
      <vt:lpstr>Eklem kıkırdağının yapısı; </vt:lpstr>
      <vt:lpstr> Eklem Kıkırdağında Üç Tip Hücre Bulunur;</vt:lpstr>
      <vt:lpstr>PowerPoint Sunusu</vt:lpstr>
      <vt:lpstr>PowerPoint Sunusu</vt:lpstr>
      <vt:lpstr>PowerPoint Sunusu</vt:lpstr>
      <vt:lpstr>PowerPoint Sunusu</vt:lpstr>
      <vt:lpstr>SU</vt:lpstr>
      <vt:lpstr>Normal Kıkırdak Metabolizması</vt:lpstr>
      <vt:lpstr>Eklem Kıkırdağının Başlıca Fonksiyonları:  1. Ekleme binen yükleri geniş bir yüzey oluşturarak çevreye dağıtmak.  2. Eklem yüzlerinin girinti ve çıkıntılarını doldurarak eklem yüzeyini düzgünleştirmek ve dolayısıyla dayanıklılık ile birlikte geniş sınırlarda hareket yeteneği sağlamaktadır  </vt:lpstr>
      <vt:lpstr>BİYOMEKANİK</vt:lpstr>
      <vt:lpstr>Permeabilite </vt:lpstr>
      <vt:lpstr>Creep Cevabı;</vt:lpstr>
      <vt:lpstr>Stres Relaksasyonu</vt:lpstr>
      <vt:lpstr>Kıkırdak Türleri </vt:lpstr>
      <vt:lpstr>Kıkırdakta Görülen Bozukluklar</vt:lpstr>
    </vt:vector>
  </TitlesOfParts>
  <Company>Silentall Unattended Installer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KIKIRDAK </dc:title>
  <dc:creator>aybüke seven</dc:creator>
  <cp:lastModifiedBy>user02</cp:lastModifiedBy>
  <cp:revision>196</cp:revision>
  <dcterms:created xsi:type="dcterms:W3CDTF">2016-11-05T18:44:32Z</dcterms:created>
  <dcterms:modified xsi:type="dcterms:W3CDTF">2018-06-27T08:40:36Z</dcterms:modified>
</cp:coreProperties>
</file>