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84" r:id="rId5"/>
    <p:sldId id="285" r:id="rId6"/>
    <p:sldId id="297" r:id="rId7"/>
    <p:sldId id="296" r:id="rId8"/>
    <p:sldId id="289" r:id="rId9"/>
    <p:sldId id="287" r:id="rId10"/>
    <p:sldId id="288" r:id="rId11"/>
    <p:sldId id="302" r:id="rId12"/>
    <p:sldId id="303" r:id="rId13"/>
    <p:sldId id="304" r:id="rId14"/>
    <p:sldId id="258" r:id="rId15"/>
    <p:sldId id="263" r:id="rId16"/>
    <p:sldId id="281" r:id="rId17"/>
    <p:sldId id="282" r:id="rId18"/>
    <p:sldId id="283" r:id="rId19"/>
    <p:sldId id="264" r:id="rId20"/>
    <p:sldId id="265" r:id="rId21"/>
    <p:sldId id="267" r:id="rId22"/>
    <p:sldId id="275" r:id="rId23"/>
    <p:sldId id="268" r:id="rId24"/>
    <p:sldId id="295" r:id="rId25"/>
    <p:sldId id="291" r:id="rId26"/>
    <p:sldId id="298" r:id="rId27"/>
    <p:sldId id="299" r:id="rId28"/>
    <p:sldId id="300" r:id="rId29"/>
    <p:sldId id="290" r:id="rId30"/>
    <p:sldId id="269" r:id="rId31"/>
    <p:sldId id="307" r:id="rId32"/>
    <p:sldId id="306" r:id="rId33"/>
    <p:sldId id="308" r:id="rId34"/>
    <p:sldId id="276" r:id="rId35"/>
    <p:sldId id="305" r:id="rId36"/>
    <p:sldId id="309" r:id="rId37"/>
    <p:sldId id="310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KANAMA DİYATEZİ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643966" cy="175260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PROF.DR.MELTEM </a:t>
            </a:r>
            <a:r>
              <a:rPr lang="tr-TR" dirty="0" smtClean="0"/>
              <a:t>KURT YÜKSEL</a:t>
            </a:r>
          </a:p>
          <a:p>
            <a:r>
              <a:rPr lang="tr-TR" dirty="0" smtClean="0"/>
              <a:t>AÜTF HEMATOLOJİ BD ve KÖK HÜCRE NAKİL </a:t>
            </a:r>
            <a:r>
              <a:rPr lang="tr-TR" dirty="0" smtClean="0"/>
              <a:t>ÜNİTESİ</a:t>
            </a:r>
          </a:p>
          <a:p>
            <a:r>
              <a:rPr lang="tr-TR" smtClean="0"/>
              <a:t>ŞUBAT 2018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9-02 21.54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778" r="-30778"/>
          <a:stretch>
            <a:fillRect/>
          </a:stretch>
        </p:blipFill>
        <p:spPr>
          <a:xfrm>
            <a:off x="-170374" y="0"/>
            <a:ext cx="9719955" cy="6737956"/>
          </a:xfrm>
        </p:spPr>
      </p:pic>
    </p:spTree>
    <p:extLst>
      <p:ext uri="{BB962C8B-B14F-4D97-AF65-F5344CB8AC3E}">
        <p14:creationId xmlns="" xmlns:p14="http://schemas.microsoft.com/office/powerpoint/2010/main" val="42218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8000"/>
                </a:solidFill>
              </a:rPr>
              <a:t>Pıhtının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eritilmesi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8" y="1600200"/>
            <a:ext cx="8927162" cy="4525963"/>
          </a:xfrm>
        </p:spPr>
        <p:txBody>
          <a:bodyPr/>
          <a:lstStyle/>
          <a:p>
            <a:r>
              <a:rPr lang="en-US" dirty="0" err="1" smtClean="0"/>
              <a:t>Endotelden</a:t>
            </a:r>
            <a:r>
              <a:rPr lang="en-US" dirty="0" smtClean="0"/>
              <a:t> t-PA </a:t>
            </a:r>
            <a:r>
              <a:rPr lang="en-US" dirty="0" err="1" smtClean="0"/>
              <a:t>salınır</a:t>
            </a:r>
            <a:r>
              <a:rPr lang="en-US" dirty="0" smtClean="0"/>
              <a:t> </a:t>
            </a:r>
            <a:r>
              <a:rPr lang="en-US" b="1" dirty="0" smtClean="0"/>
              <a:t>tissue Plasminogen Activator</a:t>
            </a:r>
          </a:p>
          <a:p>
            <a:r>
              <a:rPr lang="en-US" b="1" dirty="0" smtClean="0"/>
              <a:t>Plasminogen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Plasmin’e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dönüşür</a:t>
            </a:r>
            <a:endParaRPr lang="en-US" b="1" dirty="0" smtClean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Plasmin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Fibrin, fibrin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parçaları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fibrinojen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prothrombin</a:t>
            </a: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Faktör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V,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Faktör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VIII,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Faktör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XII</a:t>
            </a: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“ digest” </a:t>
            </a:r>
            <a:r>
              <a:rPr lang="en-US" sz="5400" b="1" dirty="0" err="1" smtClean="0">
                <a:sym typeface="Wingdings"/>
              </a:rPr>
              <a:t>inaktifleştirir</a:t>
            </a:r>
            <a:r>
              <a:rPr lang="en-US" sz="5400" b="1" dirty="0" smtClean="0">
                <a:sym typeface="Wingdings"/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1217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8000"/>
                </a:solidFill>
              </a:rPr>
              <a:t>Koagulasyonun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önlenmesi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1-Endotelyal </a:t>
            </a:r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Glycocalyx</a:t>
            </a:r>
            <a:r>
              <a:rPr lang="en-US" dirty="0" smtClean="0"/>
              <a:t> </a:t>
            </a:r>
            <a:r>
              <a:rPr lang="en-US" dirty="0" err="1" smtClean="0"/>
              <a:t>tabakası</a:t>
            </a:r>
            <a:r>
              <a:rPr lang="en-US" dirty="0" smtClean="0"/>
              <a:t> </a:t>
            </a:r>
            <a:r>
              <a:rPr lang="en-US" dirty="0" err="1" smtClean="0"/>
              <a:t>koagulasyon</a:t>
            </a:r>
            <a:r>
              <a:rPr lang="en-US" dirty="0" smtClean="0"/>
              <a:t> </a:t>
            </a:r>
            <a:r>
              <a:rPr lang="en-US" dirty="0" err="1" smtClean="0"/>
              <a:t>faktörlerinin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trombositlerin</a:t>
            </a:r>
            <a:r>
              <a:rPr lang="en-US" dirty="0" smtClean="0"/>
              <a:t> </a:t>
            </a:r>
            <a:r>
              <a:rPr lang="en-US" dirty="0" err="1" smtClean="0"/>
              <a:t>aktifleşmesini</a:t>
            </a:r>
            <a:r>
              <a:rPr lang="en-US" dirty="0" smtClean="0"/>
              <a:t> </a:t>
            </a:r>
            <a:r>
              <a:rPr lang="en-US" dirty="0" err="1" smtClean="0"/>
              <a:t>önler</a:t>
            </a:r>
            <a:r>
              <a:rPr lang="en-US" dirty="0" smtClean="0"/>
              <a:t>, </a:t>
            </a:r>
            <a:r>
              <a:rPr lang="en-US" dirty="0" err="1" smtClean="0"/>
              <a:t>intrensek</a:t>
            </a:r>
            <a:r>
              <a:rPr lang="en-US" dirty="0" smtClean="0"/>
              <a:t> </a:t>
            </a:r>
            <a:r>
              <a:rPr lang="en-US" dirty="0" err="1" smtClean="0"/>
              <a:t>sisitemin</a:t>
            </a:r>
            <a:r>
              <a:rPr lang="en-US" dirty="0" smtClean="0"/>
              <a:t> </a:t>
            </a:r>
            <a:r>
              <a:rPr lang="en-US" dirty="0" err="1" smtClean="0"/>
              <a:t>aktivasyonunu</a:t>
            </a:r>
            <a:r>
              <a:rPr lang="en-US" dirty="0" smtClean="0"/>
              <a:t> </a:t>
            </a:r>
            <a:r>
              <a:rPr lang="en-US" dirty="0" err="1" smtClean="0"/>
              <a:t>önler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Thrombomodulin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Thrombine</a:t>
            </a:r>
            <a:r>
              <a:rPr lang="en-US" dirty="0" smtClean="0"/>
              <a:t> </a:t>
            </a:r>
            <a:r>
              <a:rPr lang="en-US" dirty="0" err="1" smtClean="0"/>
              <a:t>bağlanır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Koagulasyonu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önler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Protein C </a:t>
            </a:r>
            <a:r>
              <a:rPr lang="en-US" dirty="0" err="1" smtClean="0">
                <a:sym typeface="Wingdings"/>
              </a:rPr>
              <a:t>yi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aktifleştirirFaktör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FaktörVIIIayı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inaktifleştirir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44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7E243"/>
                </a:solidFill>
              </a:rPr>
              <a:t>Koagulasyonun</a:t>
            </a:r>
            <a:r>
              <a:rPr lang="en-US" b="1" dirty="0" smtClean="0">
                <a:solidFill>
                  <a:srgbClr val="37E243"/>
                </a:solidFill>
              </a:rPr>
              <a:t> önlenmesi-2</a:t>
            </a:r>
            <a:endParaRPr lang="en-US" b="1" dirty="0">
              <a:solidFill>
                <a:srgbClr val="37E2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Fibrin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Antithrombin</a:t>
            </a:r>
            <a:r>
              <a:rPr lang="en-US" b="1" dirty="0" smtClean="0"/>
              <a:t> </a:t>
            </a:r>
            <a:r>
              <a:rPr lang="en-US" b="1" dirty="0" err="1" smtClean="0"/>
              <a:t>etkisi</a:t>
            </a:r>
            <a:endParaRPr lang="en-US" dirty="0"/>
          </a:p>
          <a:p>
            <a:r>
              <a:rPr lang="en-US" dirty="0" smtClean="0"/>
              <a:t>Thrombin fibrin </a:t>
            </a:r>
            <a:r>
              <a:rPr lang="en-US" dirty="0" err="1" smtClean="0"/>
              <a:t>ağı</a:t>
            </a:r>
            <a:r>
              <a:rPr lang="en-US" dirty="0" smtClean="0"/>
              <a:t> </a:t>
            </a:r>
            <a:r>
              <a:rPr lang="en-US" dirty="0" err="1" smtClean="0"/>
              <a:t>içerisine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 </a:t>
            </a:r>
            <a:r>
              <a:rPr lang="en-US" dirty="0" err="1" smtClean="0"/>
              <a:t>kanla</a:t>
            </a:r>
            <a:r>
              <a:rPr lang="en-US" dirty="0" smtClean="0"/>
              <a:t> </a:t>
            </a:r>
            <a:r>
              <a:rPr lang="en-US" dirty="0" err="1" smtClean="0"/>
              <a:t>teması</a:t>
            </a:r>
            <a:r>
              <a:rPr lang="en-US" dirty="0" smtClean="0"/>
              <a:t> </a:t>
            </a:r>
            <a:r>
              <a:rPr lang="en-US" dirty="0" err="1" smtClean="0"/>
              <a:t>engellenir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Arta</a:t>
            </a:r>
            <a:r>
              <a:rPr lang="en-US" dirty="0" smtClean="0"/>
              <a:t> </a:t>
            </a:r>
            <a:r>
              <a:rPr lang="en-US" dirty="0" err="1" smtClean="0"/>
              <a:t>kalan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kısım</a:t>
            </a:r>
            <a:r>
              <a:rPr lang="en-US" dirty="0" smtClean="0"/>
              <a:t> </a:t>
            </a:r>
            <a:r>
              <a:rPr lang="en-US" dirty="0" err="1" smtClean="0"/>
              <a:t>antithrombin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inaktifleşir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Heparin </a:t>
            </a:r>
            <a:r>
              <a:rPr lang="en-US" b="1" dirty="0" err="1" smtClean="0"/>
              <a:t>Etkisi</a:t>
            </a: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Mast </a:t>
            </a:r>
            <a:r>
              <a:rPr lang="en-US" dirty="0" err="1" smtClean="0"/>
              <a:t>hc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bazofillerden</a:t>
            </a:r>
            <a:r>
              <a:rPr lang="en-US" dirty="0" smtClean="0"/>
              <a:t> </a:t>
            </a:r>
            <a:r>
              <a:rPr lang="en-US" dirty="0" err="1" smtClean="0"/>
              <a:t>salınır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err="1" smtClean="0"/>
              <a:t>Antithrombinin</a:t>
            </a:r>
            <a:r>
              <a:rPr lang="en-US" dirty="0" smtClean="0"/>
              <a:t> </a:t>
            </a:r>
            <a:r>
              <a:rPr lang="en-US" dirty="0" err="1" smtClean="0"/>
              <a:t>etkisini</a:t>
            </a:r>
            <a:r>
              <a:rPr lang="en-US" dirty="0" smtClean="0"/>
              <a:t> </a:t>
            </a:r>
            <a:r>
              <a:rPr lang="en-US" dirty="0" err="1" smtClean="0"/>
              <a:t>arttırır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Heparin </a:t>
            </a:r>
            <a:r>
              <a:rPr lang="en-US" dirty="0" err="1" smtClean="0"/>
              <a:t>antithrombin</a:t>
            </a:r>
            <a:r>
              <a:rPr lang="en-US" dirty="0" smtClean="0"/>
              <a:t> </a:t>
            </a:r>
            <a:r>
              <a:rPr lang="en-US" dirty="0" err="1" smtClean="0"/>
              <a:t>komplexi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Faktör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XIIa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XIa</a:t>
            </a:r>
            <a:r>
              <a:rPr lang="en-US" b="1" dirty="0" smtClean="0">
                <a:solidFill>
                  <a:srgbClr val="FF0000"/>
                </a:solidFill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</a:rPr>
              <a:t>Xa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IXa</a:t>
            </a:r>
            <a:r>
              <a:rPr lang="en-US" dirty="0" smtClean="0"/>
              <a:t> </a:t>
            </a:r>
            <a:r>
              <a:rPr lang="en-US" dirty="0" err="1" smtClean="0"/>
              <a:t>yı</a:t>
            </a:r>
            <a:r>
              <a:rPr lang="en-US" dirty="0" smtClean="0"/>
              <a:t>  </a:t>
            </a:r>
            <a:r>
              <a:rPr lang="en-US" sz="3900" b="1" dirty="0" err="1" smtClean="0"/>
              <a:t>inaktifleştirir</a:t>
            </a:r>
            <a:endParaRPr lang="en-US" sz="3900" b="1" dirty="0" smtClean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54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TANIM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/>
              <a:t>Kanama </a:t>
            </a:r>
            <a:r>
              <a:rPr lang="tr-TR" sz="3100" dirty="0" err="1" smtClean="0"/>
              <a:t>diyatezi</a:t>
            </a:r>
            <a:r>
              <a:rPr lang="tr-TR" sz="3100" dirty="0" smtClean="0"/>
              <a:t> </a:t>
            </a:r>
            <a:r>
              <a:rPr lang="tr-TR" sz="3100" dirty="0" err="1" smtClean="0"/>
              <a:t>hemostaz</a:t>
            </a:r>
            <a:r>
              <a:rPr lang="tr-TR" sz="3100" dirty="0" smtClean="0"/>
              <a:t> basmaklarındaki bozukluk sonrası ortaya çıkan klinik tablo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71679"/>
            <a:ext cx="8215370" cy="4786321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Peteşi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Purpura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Ekimoz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Epistaksis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Diş eti kanaması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Hemartroz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Hematüri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Hemoptizi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Hematemez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Melena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Hematokezya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İntrakranial</a:t>
            </a:r>
            <a:r>
              <a:rPr lang="tr-TR" dirty="0" smtClean="0"/>
              <a:t> kanama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Retroperitoneal</a:t>
            </a:r>
            <a:r>
              <a:rPr lang="tr-TR" dirty="0" smtClean="0"/>
              <a:t> kanam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İntrabdominal</a:t>
            </a:r>
            <a:r>
              <a:rPr lang="tr-TR" dirty="0" smtClean="0"/>
              <a:t> kanama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Cerrahi </a:t>
            </a:r>
            <a:r>
              <a:rPr lang="tr-TR" dirty="0" err="1" smtClean="0"/>
              <a:t>müdahele</a:t>
            </a:r>
            <a:r>
              <a:rPr lang="tr-TR" dirty="0" smtClean="0"/>
              <a:t> sonrası kanama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Menoraji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Kanama </a:t>
            </a:r>
            <a:r>
              <a:rPr lang="tr-TR" dirty="0" err="1" smtClean="0"/>
              <a:t>Diyatezi</a:t>
            </a:r>
            <a:r>
              <a:rPr lang="tr-TR" dirty="0" smtClean="0"/>
              <a:t> olan hastaya yaklaşım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Öykü-Aile öyküsü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Kanamanın varlığı –şiddeti</a:t>
            </a:r>
          </a:p>
          <a:p>
            <a:r>
              <a:rPr lang="tr-TR" dirty="0" smtClean="0"/>
              <a:t>Kanamanın yeri-süresi</a:t>
            </a:r>
          </a:p>
          <a:p>
            <a:r>
              <a:rPr lang="tr-TR" dirty="0" smtClean="0"/>
              <a:t>Kanamayı hızlandıran nedenler</a:t>
            </a:r>
          </a:p>
          <a:p>
            <a:r>
              <a:rPr lang="tr-TR" dirty="0" smtClean="0"/>
              <a:t>İlaçlar </a:t>
            </a:r>
            <a:r>
              <a:rPr lang="tr-TR" dirty="0" err="1" smtClean="0"/>
              <a:t>Asprin</a:t>
            </a:r>
            <a:r>
              <a:rPr lang="tr-TR" dirty="0" smtClean="0"/>
              <a:t>, NSAİİ, Beta </a:t>
            </a:r>
            <a:r>
              <a:rPr lang="tr-TR" dirty="0" err="1" smtClean="0"/>
              <a:t>laktam</a:t>
            </a:r>
            <a:r>
              <a:rPr lang="tr-TR" dirty="0" smtClean="0"/>
              <a:t> türü antibiyotikler, </a:t>
            </a:r>
            <a:r>
              <a:rPr lang="tr-TR" dirty="0" err="1" smtClean="0"/>
              <a:t>antiagregan</a:t>
            </a:r>
            <a:r>
              <a:rPr lang="tr-TR" dirty="0" smtClean="0"/>
              <a:t>,</a:t>
            </a:r>
            <a:r>
              <a:rPr lang="tr-TR" dirty="0" err="1" smtClean="0"/>
              <a:t>antikoagulan</a:t>
            </a:r>
            <a:endParaRPr lang="tr-TR" dirty="0" smtClean="0"/>
          </a:p>
          <a:p>
            <a:r>
              <a:rPr lang="tr-TR" dirty="0" smtClean="0"/>
              <a:t>Yakındığı yer dışında kanama var mı? (Yaygın damar içi pıhtılaşma, </a:t>
            </a:r>
            <a:r>
              <a:rPr lang="tr-TR" dirty="0" err="1" smtClean="0"/>
              <a:t>Immun</a:t>
            </a:r>
            <a:r>
              <a:rPr lang="tr-TR" dirty="0" smtClean="0"/>
              <a:t> </a:t>
            </a:r>
            <a:r>
              <a:rPr lang="tr-TR" dirty="0" err="1" smtClean="0"/>
              <a:t>trombositopenik</a:t>
            </a:r>
            <a:r>
              <a:rPr lang="tr-TR" dirty="0" smtClean="0"/>
              <a:t> </a:t>
            </a:r>
            <a:r>
              <a:rPr lang="tr-TR" dirty="0" err="1" smtClean="0"/>
              <a:t>purpura</a:t>
            </a:r>
            <a:r>
              <a:rPr lang="tr-TR" dirty="0" smtClean="0"/>
              <a:t>)</a:t>
            </a:r>
          </a:p>
          <a:p>
            <a:r>
              <a:rPr lang="tr-TR" dirty="0" smtClean="0"/>
              <a:t>Kanama dışında başka semptomu var mı?(Kanser, Siroz,Gebelik,SLE,Üremi</a:t>
            </a:r>
          </a:p>
          <a:p>
            <a:r>
              <a:rPr lang="tr-TR" dirty="0" smtClean="0"/>
              <a:t>Aile öyküsü (göbek kordonu kesildikten sonra durup tekrar başlayan kanama(FXIII eksikliği)</a:t>
            </a:r>
          </a:p>
          <a:p>
            <a:r>
              <a:rPr lang="tr-TR" dirty="0" smtClean="0"/>
              <a:t>Sünnet sonrası kanama</a:t>
            </a:r>
          </a:p>
          <a:p>
            <a:r>
              <a:rPr lang="tr-TR" dirty="0" smtClean="0"/>
              <a:t>Hastanede uzun süre yatmış,ağızdan alamayan, çeşitli antibiyotikler kullanan </a:t>
            </a:r>
            <a:r>
              <a:rPr lang="tr-TR" dirty="0" err="1" smtClean="0"/>
              <a:t>malnutriyonlu</a:t>
            </a:r>
            <a:r>
              <a:rPr lang="tr-TR" dirty="0" smtClean="0"/>
              <a:t> hasta K </a:t>
            </a:r>
            <a:r>
              <a:rPr lang="tr-TR" dirty="0" err="1" smtClean="0"/>
              <a:t>vit</a:t>
            </a:r>
            <a:r>
              <a:rPr lang="tr-TR" dirty="0" smtClean="0"/>
              <a:t> eksikliği</a:t>
            </a:r>
          </a:p>
          <a:p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Vital</a:t>
            </a:r>
            <a:r>
              <a:rPr lang="tr-TR" dirty="0" smtClean="0"/>
              <a:t> bulgular</a:t>
            </a:r>
          </a:p>
          <a:p>
            <a:r>
              <a:rPr lang="tr-TR" dirty="0" err="1" smtClean="0"/>
              <a:t>Peteşi</a:t>
            </a:r>
            <a:r>
              <a:rPr lang="tr-TR" dirty="0" smtClean="0"/>
              <a:t>, </a:t>
            </a:r>
            <a:r>
              <a:rPr lang="tr-TR" dirty="0" err="1" smtClean="0"/>
              <a:t>purpura</a:t>
            </a:r>
            <a:r>
              <a:rPr lang="tr-TR" dirty="0" smtClean="0"/>
              <a:t>, </a:t>
            </a:r>
            <a:r>
              <a:rPr lang="tr-TR" dirty="0" err="1" smtClean="0"/>
              <a:t>ekimoz</a:t>
            </a:r>
            <a:endParaRPr lang="tr-TR" dirty="0" smtClean="0"/>
          </a:p>
          <a:p>
            <a:r>
              <a:rPr lang="tr-TR" dirty="0" err="1" smtClean="0"/>
              <a:t>Mukokutanöz</a:t>
            </a:r>
            <a:r>
              <a:rPr lang="tr-TR" dirty="0" smtClean="0"/>
              <a:t> kanama </a:t>
            </a:r>
          </a:p>
          <a:p>
            <a:r>
              <a:rPr lang="tr-TR" dirty="0" err="1" smtClean="0"/>
              <a:t>Hemartroz</a:t>
            </a:r>
            <a:r>
              <a:rPr lang="tr-TR" dirty="0" smtClean="0"/>
              <a:t> eklem muayenesi</a:t>
            </a:r>
          </a:p>
          <a:p>
            <a:r>
              <a:rPr lang="tr-TR" dirty="0" err="1" smtClean="0"/>
              <a:t>Retroperitoneal</a:t>
            </a:r>
            <a:r>
              <a:rPr lang="tr-TR" dirty="0" smtClean="0"/>
              <a:t> kanama</a:t>
            </a:r>
          </a:p>
          <a:p>
            <a:r>
              <a:rPr lang="tr-TR" dirty="0" err="1" smtClean="0"/>
              <a:t>Palpabl</a:t>
            </a:r>
            <a:r>
              <a:rPr lang="tr-TR" dirty="0" smtClean="0"/>
              <a:t> </a:t>
            </a:r>
            <a:r>
              <a:rPr lang="tr-TR" dirty="0" err="1" smtClean="0"/>
              <a:t>purpura</a:t>
            </a:r>
            <a:r>
              <a:rPr lang="tr-TR" dirty="0" smtClean="0"/>
              <a:t> varlığı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media2.picsearch.com/is?amS5VxtK5dqePqrRGZhgoq-FsMxlJn9kao2PnuECUCo&amp;height=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0042"/>
            <a:ext cx="2286000" cy="2000251"/>
          </a:xfrm>
          <a:prstGeom prst="rect">
            <a:avLst/>
          </a:prstGeom>
          <a:noFill/>
        </p:spPr>
      </p:pic>
      <p:pic>
        <p:nvPicPr>
          <p:cNvPr id="1028" name="Picture 4" descr="http://media3.picsearch.com/is?U_CXTM1HWu-tiHrFuBomUaY3QmSsuTGwJmZJqNX1E3A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674840" cy="2000247"/>
          </a:xfrm>
          <a:prstGeom prst="rect">
            <a:avLst/>
          </a:prstGeom>
          <a:noFill/>
        </p:spPr>
      </p:pic>
      <p:pic>
        <p:nvPicPr>
          <p:cNvPr id="1030" name="Picture 6" descr="http://media4.picsearch.com/is?-VAKWsZJnQFFhj6M5MYcz9AuqHuWZ7H6jcm0GPRCqnc&amp;height=2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929198"/>
            <a:ext cx="1045464" cy="1571612"/>
          </a:xfrm>
          <a:prstGeom prst="rect">
            <a:avLst/>
          </a:prstGeom>
          <a:noFill/>
        </p:spPr>
      </p:pic>
      <p:pic>
        <p:nvPicPr>
          <p:cNvPr id="1032" name="Picture 8" descr="http://static.memrise.com/uploads/mems/output/2136378-13050513183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643182"/>
            <a:ext cx="2411002" cy="1928802"/>
          </a:xfrm>
          <a:prstGeom prst="rect">
            <a:avLst/>
          </a:prstGeom>
          <a:noFill/>
        </p:spPr>
      </p:pic>
      <p:pic>
        <p:nvPicPr>
          <p:cNvPr id="1034" name="Picture 10" descr="http://www.medgadget.com/wp-content/uploads/2015/08/Epistax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57166"/>
            <a:ext cx="2857500" cy="2105026"/>
          </a:xfrm>
          <a:prstGeom prst="rect">
            <a:avLst/>
          </a:prstGeom>
          <a:noFill/>
        </p:spPr>
      </p:pic>
      <p:pic>
        <p:nvPicPr>
          <p:cNvPr id="1036" name="Picture 12" descr="http://cdn.thedentalcheck.com/wp-content/uploads/2012/05/Postoperative-Bleeding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571744"/>
            <a:ext cx="3250429" cy="2000264"/>
          </a:xfrm>
          <a:prstGeom prst="rect">
            <a:avLst/>
          </a:prstGeom>
          <a:noFill/>
        </p:spPr>
      </p:pic>
      <p:pic>
        <p:nvPicPr>
          <p:cNvPr id="1038" name="Picture 14" descr="http://www.drjreds.com/uploads/3/0/3/9/30397973/8873101_or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7" y="4786322"/>
            <a:ext cx="3699423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2" name="Picture 4" descr="Image: Ecchym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2571750" cy="1743076"/>
          </a:xfrm>
          <a:prstGeom prst="rect">
            <a:avLst/>
          </a:prstGeom>
          <a:noFill/>
        </p:spPr>
      </p:pic>
      <p:pic>
        <p:nvPicPr>
          <p:cNvPr id="17414" name="Picture 6" descr="Image: Hemat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86058"/>
            <a:ext cx="2571750" cy="1724025"/>
          </a:xfrm>
          <a:prstGeom prst="rect">
            <a:avLst/>
          </a:prstGeom>
          <a:noFill/>
        </p:spPr>
      </p:pic>
      <p:pic>
        <p:nvPicPr>
          <p:cNvPr id="17416" name="Picture 8" descr="Image: Petechi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714884"/>
            <a:ext cx="2571750" cy="1876425"/>
          </a:xfrm>
          <a:prstGeom prst="rect">
            <a:avLst/>
          </a:prstGeom>
          <a:noFill/>
        </p:spPr>
      </p:pic>
      <p:pic>
        <p:nvPicPr>
          <p:cNvPr id="17418" name="Picture 10" descr="https://classconnection.s3.amazonaws.com/641/flashcards/938641/jpg/contu13493158947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9" y="1071547"/>
            <a:ext cx="4643470" cy="554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https://encrypted-tbn1.gstatic.com/images?q=tbn:ANd9GcTvAOy4BXBkk6g-Lh3mhdUsNVftFk8sg0dqBMW6xjm4WuCdDWB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2619375" cy="1743076"/>
          </a:xfrm>
          <a:prstGeom prst="rect">
            <a:avLst/>
          </a:prstGeom>
          <a:noFill/>
        </p:spPr>
      </p:pic>
      <p:pic>
        <p:nvPicPr>
          <p:cNvPr id="18438" name="Picture 6" descr="Vasculi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77432"/>
            <a:ext cx="3450600" cy="4002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 güvenilir </a:t>
            </a:r>
            <a:r>
              <a:rPr lang="tr-TR" dirty="0" err="1" smtClean="0"/>
              <a:t>anemnezin</a:t>
            </a:r>
            <a:r>
              <a:rPr lang="tr-TR" dirty="0" smtClean="0"/>
              <a:t> yararları</a:t>
            </a:r>
            <a:endParaRPr lang="tr-TR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DOĞUMSAL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Çocukluk döneminden beri süregelen  kanama, diş çekimi sünnet sonrası kanama</a:t>
            </a:r>
            <a:endParaRPr lang="tr-TR" sz="2400" dirty="0" smtClean="0"/>
          </a:p>
          <a:p>
            <a:r>
              <a:rPr lang="tr-TR" sz="2400" dirty="0" smtClean="0"/>
              <a:t>Aile öyküsü pozitif genetik geçiş şekline göre </a:t>
            </a:r>
            <a:r>
              <a:rPr lang="tr-TR" sz="2400" dirty="0" err="1" smtClean="0"/>
              <a:t>öntanı</a:t>
            </a:r>
            <a:r>
              <a:rPr lang="tr-TR" sz="2400" dirty="0" smtClean="0"/>
              <a:t> konabilir </a:t>
            </a:r>
            <a:r>
              <a:rPr lang="tr-TR" sz="1800" dirty="0" smtClean="0"/>
              <a:t>ÖRN:Faktör 8 düzeyi düşük Hemofili A ve B </a:t>
            </a:r>
            <a:r>
              <a:rPr lang="tr-TR" sz="1800" dirty="0" err="1" smtClean="0"/>
              <a:t>X’e</a:t>
            </a:r>
            <a:r>
              <a:rPr lang="tr-TR" sz="1800" dirty="0" smtClean="0"/>
              <a:t> bağlı geçiş gösterir, </a:t>
            </a:r>
            <a:r>
              <a:rPr lang="tr-TR" sz="1800" dirty="0" err="1" smtClean="0"/>
              <a:t>von</a:t>
            </a:r>
            <a:r>
              <a:rPr lang="tr-TR" sz="1800" dirty="0" smtClean="0"/>
              <a:t> </a:t>
            </a:r>
            <a:r>
              <a:rPr lang="tr-TR" sz="1800" dirty="0" err="1" smtClean="0"/>
              <a:t>Willebrand</a:t>
            </a:r>
            <a:r>
              <a:rPr lang="tr-TR" sz="1800" dirty="0" smtClean="0"/>
              <a:t> hastalığı </a:t>
            </a:r>
            <a:r>
              <a:rPr lang="tr-TR" sz="1800" dirty="0" err="1" smtClean="0"/>
              <a:t>otozomal</a:t>
            </a:r>
            <a:r>
              <a:rPr lang="tr-TR" sz="1800" dirty="0" smtClean="0"/>
              <a:t>)</a:t>
            </a:r>
          </a:p>
          <a:p>
            <a:endParaRPr lang="tr-TR" sz="2800" dirty="0"/>
          </a:p>
        </p:txBody>
      </p:sp>
      <p:sp>
        <p:nvSpPr>
          <p:cNvPr id="10" name="9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EDİNSEL</a:t>
            </a:r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Çocukluk döneminde ya da geçmişte yok</a:t>
            </a:r>
          </a:p>
          <a:p>
            <a:r>
              <a:rPr lang="tr-TR" dirty="0" smtClean="0"/>
              <a:t>Belirli koşullarda ortaya çıkar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İÇERİK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Tanım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Hemostaz</a:t>
            </a:r>
            <a:r>
              <a:rPr lang="tr-TR" dirty="0" smtClean="0"/>
              <a:t>-</a:t>
            </a:r>
            <a:r>
              <a:rPr lang="tr-TR" dirty="0" err="1" smtClean="0"/>
              <a:t>koagulasyon</a:t>
            </a:r>
            <a:r>
              <a:rPr lang="tr-TR" dirty="0" smtClean="0"/>
              <a:t> mekanizması anımsama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Kanama </a:t>
            </a:r>
            <a:r>
              <a:rPr lang="tr-TR" dirty="0" err="1" smtClean="0"/>
              <a:t>diayetezine</a:t>
            </a:r>
            <a:r>
              <a:rPr lang="tr-TR" dirty="0" smtClean="0"/>
              <a:t> yaklaşım:</a:t>
            </a:r>
            <a:r>
              <a:rPr lang="tr-TR" dirty="0" err="1" smtClean="0"/>
              <a:t>anemnez</a:t>
            </a:r>
            <a:r>
              <a:rPr lang="tr-TR" dirty="0" smtClean="0"/>
              <a:t>-öykü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Kanama </a:t>
            </a:r>
            <a:r>
              <a:rPr lang="tr-TR" dirty="0" err="1" smtClean="0"/>
              <a:t>diyatezine</a:t>
            </a:r>
            <a:r>
              <a:rPr lang="tr-TR" dirty="0" smtClean="0"/>
              <a:t> yaklaşım: </a:t>
            </a:r>
            <a:r>
              <a:rPr lang="tr-TR" dirty="0" err="1" smtClean="0"/>
              <a:t>laboratuvar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Kanama </a:t>
            </a:r>
            <a:r>
              <a:rPr lang="tr-TR" dirty="0" err="1" smtClean="0"/>
              <a:t>diyatezi</a:t>
            </a:r>
            <a:r>
              <a:rPr lang="tr-TR" dirty="0" smtClean="0"/>
              <a:t> nedenleri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Kanama </a:t>
            </a:r>
            <a:r>
              <a:rPr lang="tr-TR" dirty="0" err="1" smtClean="0"/>
              <a:t>diyatezinde</a:t>
            </a:r>
            <a:r>
              <a:rPr lang="tr-TR" dirty="0" smtClean="0"/>
              <a:t> ayırıcı tanı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Kanama </a:t>
            </a:r>
            <a:r>
              <a:rPr lang="tr-TR" dirty="0" err="1" smtClean="0"/>
              <a:t>diayetezinde</a:t>
            </a:r>
            <a:r>
              <a:rPr lang="tr-TR" dirty="0" smtClean="0"/>
              <a:t> tedavi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Kanamanın türü-zamanı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Yüzeyel</a:t>
            </a:r>
            <a:r>
              <a:rPr lang="tr-TR" dirty="0" smtClean="0"/>
              <a:t> </a:t>
            </a:r>
            <a:r>
              <a:rPr lang="tr-TR" dirty="0" err="1" smtClean="0"/>
              <a:t>mukokutanöz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4040188" cy="3951288"/>
          </a:xfrm>
        </p:spPr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hemostaz</a:t>
            </a:r>
            <a:endParaRPr lang="tr-TR" dirty="0" smtClean="0"/>
          </a:p>
          <a:p>
            <a:r>
              <a:rPr lang="tr-TR" dirty="0" smtClean="0"/>
              <a:t>Kanama başladığından itibaren kolay kontrol edilemez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Derin doku, eklem içi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3438" y="2428868"/>
            <a:ext cx="4041775" cy="3951288"/>
          </a:xfrm>
        </p:spPr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hemostaz</a:t>
            </a:r>
            <a:endParaRPr lang="tr-TR" dirty="0" smtClean="0"/>
          </a:p>
          <a:p>
            <a:r>
              <a:rPr lang="tr-TR" dirty="0" smtClean="0"/>
              <a:t>Kanama </a:t>
            </a:r>
            <a:r>
              <a:rPr lang="tr-TR" dirty="0" err="1" smtClean="0"/>
              <a:t>kontrolu</a:t>
            </a:r>
            <a:r>
              <a:rPr lang="tr-TR" dirty="0" smtClean="0"/>
              <a:t> sağlandıktan sonra tekrar başlar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KALITSAL KANAMA BOZUKLUKLARI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Primer </a:t>
            </a:r>
            <a:r>
              <a:rPr lang="en-US" dirty="0" err="1" smtClean="0"/>
              <a:t>Hemostaz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ilişkili</a:t>
            </a:r>
            <a:r>
              <a:rPr lang="en-US" dirty="0" smtClean="0"/>
              <a:t> (</a:t>
            </a:r>
            <a:r>
              <a:rPr lang="en-US" dirty="0" err="1" smtClean="0"/>
              <a:t>Trombosit</a:t>
            </a:r>
            <a:r>
              <a:rPr lang="en-US" dirty="0"/>
              <a:t> </a:t>
            </a:r>
            <a:r>
              <a:rPr lang="en-US" dirty="0" err="1" smtClean="0"/>
              <a:t>fonks</a:t>
            </a:r>
            <a:r>
              <a:rPr lang="en-US" dirty="0" smtClean="0"/>
              <a:t> </a:t>
            </a:r>
            <a:r>
              <a:rPr lang="en-US" dirty="0" err="1" smtClean="0"/>
              <a:t>bozuklukları</a:t>
            </a:r>
            <a:r>
              <a:rPr lang="en-US" dirty="0" smtClean="0"/>
              <a:t>, von </a:t>
            </a:r>
            <a:r>
              <a:rPr lang="en-US" dirty="0" err="1" smtClean="0"/>
              <a:t>Willebrand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Hemostaz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ilişkili</a:t>
            </a:r>
            <a:r>
              <a:rPr lang="en-US" dirty="0" smtClean="0"/>
              <a:t> (</a:t>
            </a:r>
            <a:r>
              <a:rPr lang="en-US" dirty="0" err="1" smtClean="0"/>
              <a:t>Faktör</a:t>
            </a:r>
            <a:r>
              <a:rPr lang="en-US" dirty="0" smtClean="0"/>
              <a:t> </a:t>
            </a:r>
            <a:r>
              <a:rPr lang="en-US" dirty="0" err="1" smtClean="0"/>
              <a:t>eksiklikleri</a:t>
            </a:r>
            <a:r>
              <a:rPr lang="tr-TR" dirty="0" smtClean="0"/>
              <a:t>, Hemofililer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2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02828"/>
            <a:ext cx="6997700" cy="524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89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EDİNSEL KANAMA BOZUKLUKLARI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Immun</a:t>
            </a:r>
            <a:r>
              <a:rPr lang="en-US" dirty="0" smtClean="0"/>
              <a:t> </a:t>
            </a:r>
            <a:r>
              <a:rPr lang="en-US" dirty="0" err="1" smtClean="0"/>
              <a:t>trombositopeni</a:t>
            </a:r>
            <a:r>
              <a:rPr lang="en-US" dirty="0" smtClean="0"/>
              <a:t> (ITP)</a:t>
            </a:r>
          </a:p>
          <a:p>
            <a:r>
              <a:rPr lang="en-US" dirty="0" err="1" smtClean="0"/>
              <a:t>Trombotik</a:t>
            </a:r>
            <a:r>
              <a:rPr lang="en-US" dirty="0" smtClean="0"/>
              <a:t> </a:t>
            </a:r>
            <a:r>
              <a:rPr lang="en-US" dirty="0" err="1" smtClean="0"/>
              <a:t>trombositopenik</a:t>
            </a:r>
            <a:r>
              <a:rPr lang="en-US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(TTP)</a:t>
            </a:r>
          </a:p>
          <a:p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pıhtılaşma</a:t>
            </a:r>
            <a:r>
              <a:rPr lang="en-US" dirty="0" smtClean="0"/>
              <a:t> </a:t>
            </a:r>
            <a:r>
              <a:rPr lang="en-US" dirty="0" err="1" smtClean="0"/>
              <a:t>sendromu</a:t>
            </a:r>
            <a:r>
              <a:rPr lang="en-US" dirty="0" smtClean="0"/>
              <a:t>(YDP)</a:t>
            </a:r>
          </a:p>
          <a:p>
            <a:r>
              <a:rPr lang="en-US" dirty="0" err="1" smtClean="0"/>
              <a:t>Karaciğer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endParaRPr lang="en-US" dirty="0" smtClean="0"/>
          </a:p>
          <a:p>
            <a:r>
              <a:rPr lang="en-US" dirty="0" smtClean="0"/>
              <a:t>Heparin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ilişkili</a:t>
            </a:r>
            <a:r>
              <a:rPr lang="en-US" dirty="0" smtClean="0"/>
              <a:t> </a:t>
            </a:r>
            <a:r>
              <a:rPr lang="en-US" dirty="0" err="1" smtClean="0"/>
              <a:t>trombositopeni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4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Primer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hemostaz</a:t>
            </a:r>
            <a:endParaRPr lang="tr-TR" dirty="0" smtClean="0"/>
          </a:p>
          <a:p>
            <a:r>
              <a:rPr lang="tr-TR" dirty="0" err="1" smtClean="0"/>
              <a:t>Trombosit</a:t>
            </a:r>
            <a:r>
              <a:rPr lang="tr-TR" dirty="0" smtClean="0"/>
              <a:t> sayımı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Trombosit</a:t>
            </a:r>
            <a:r>
              <a:rPr lang="tr-TR" dirty="0" smtClean="0"/>
              <a:t> fonksiyon testleri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Sekonder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hemostaz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Protrombin</a:t>
            </a:r>
            <a:r>
              <a:rPr lang="tr-TR" dirty="0" smtClean="0"/>
              <a:t> zamanı</a:t>
            </a:r>
          </a:p>
          <a:p>
            <a:r>
              <a:rPr lang="tr-TR" dirty="0" smtClean="0"/>
              <a:t>Aktive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tromboplastin</a:t>
            </a:r>
            <a:r>
              <a:rPr lang="tr-TR" dirty="0" smtClean="0"/>
              <a:t> zamanı</a:t>
            </a:r>
          </a:p>
          <a:p>
            <a:r>
              <a:rPr lang="tr-TR" dirty="0" err="1" smtClean="0"/>
              <a:t>Trombin</a:t>
            </a:r>
            <a:r>
              <a:rPr lang="tr-TR" dirty="0" smtClean="0"/>
              <a:t> zamanı</a:t>
            </a:r>
          </a:p>
          <a:p>
            <a:r>
              <a:rPr lang="tr-TR" dirty="0" smtClean="0"/>
              <a:t>Fibrinojen</a:t>
            </a:r>
          </a:p>
          <a:p>
            <a:r>
              <a:rPr lang="tr-TR" dirty="0" smtClean="0"/>
              <a:t>D-</a:t>
            </a:r>
            <a:r>
              <a:rPr lang="tr-TR" dirty="0" err="1" smtClean="0"/>
              <a:t>dimer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5-09-02 22.16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" r="64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91137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Uzamış</a:t>
            </a:r>
            <a:r>
              <a:rPr lang="en-US" dirty="0" smtClean="0"/>
              <a:t> </a:t>
            </a:r>
            <a:r>
              <a:rPr lang="en-US" dirty="0" err="1" smtClean="0"/>
              <a:t>Protrombin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(PTZ)</a:t>
            </a:r>
            <a:endParaRPr lang="en-US" dirty="0"/>
          </a:p>
        </p:txBody>
      </p:sp>
      <p:pic>
        <p:nvPicPr>
          <p:cNvPr id="4" name="Content Placeholder 3" descr="Ekran Resmi 2015-09-02 22.20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" r="178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016614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Uzamış</a:t>
            </a:r>
            <a:r>
              <a:rPr lang="en-US" dirty="0" smtClean="0"/>
              <a:t> </a:t>
            </a:r>
            <a:r>
              <a:rPr lang="en-US" dirty="0" err="1" smtClean="0"/>
              <a:t>aktive</a:t>
            </a:r>
            <a:r>
              <a:rPr lang="en-US" dirty="0" smtClean="0"/>
              <a:t> </a:t>
            </a:r>
            <a:r>
              <a:rPr lang="en-US" dirty="0" err="1" smtClean="0"/>
              <a:t>Parsiyel</a:t>
            </a:r>
            <a:r>
              <a:rPr lang="en-US" dirty="0" smtClean="0"/>
              <a:t> </a:t>
            </a:r>
            <a:r>
              <a:rPr lang="en-US" dirty="0" err="1" smtClean="0"/>
              <a:t>Tromboplastin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(</a:t>
            </a:r>
            <a:r>
              <a:rPr lang="en-US" dirty="0" err="1" smtClean="0"/>
              <a:t>aPTZ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Ekran Resmi 2015-09-02 22.2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1" r="7341"/>
          <a:stretch>
            <a:fillRect/>
          </a:stretch>
        </p:blipFill>
        <p:spPr>
          <a:xfrm>
            <a:off x="457200" y="1600200"/>
            <a:ext cx="8472518" cy="4525963"/>
          </a:xfrm>
        </p:spPr>
      </p:pic>
    </p:spTree>
    <p:extLst>
      <p:ext uri="{BB962C8B-B14F-4D97-AF65-F5344CB8AC3E}">
        <p14:creationId xmlns="" xmlns:p14="http://schemas.microsoft.com/office/powerpoint/2010/main" val="3315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Uzamış</a:t>
            </a:r>
            <a:r>
              <a:rPr lang="en-US" dirty="0" smtClean="0"/>
              <a:t> PTZ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aPTZ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Ekran Resmi 2015-09-02 22.24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" r="172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980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9-02 22.18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088" r="-16088"/>
          <a:stretch>
            <a:fillRect/>
          </a:stretch>
        </p:blipFill>
        <p:spPr>
          <a:xfrm>
            <a:off x="-247815" y="236170"/>
            <a:ext cx="9952331" cy="6621830"/>
          </a:xfrm>
        </p:spPr>
      </p:pic>
    </p:spTree>
    <p:extLst>
      <p:ext uri="{BB962C8B-B14F-4D97-AF65-F5344CB8AC3E}">
        <p14:creationId xmlns="" xmlns:p14="http://schemas.microsoft.com/office/powerpoint/2010/main" val="258169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Hemostatik</a:t>
            </a:r>
            <a:r>
              <a:rPr lang="en-US" dirty="0" smtClean="0"/>
              <a:t> </a:t>
            </a:r>
            <a:r>
              <a:rPr lang="en-US" smtClean="0"/>
              <a:t>Mekanizma</a:t>
            </a:r>
            <a:endParaRPr lang="en-US"/>
          </a:p>
        </p:txBody>
      </p:sp>
      <p:pic>
        <p:nvPicPr>
          <p:cNvPr id="4" name="Content Placeholder 3" descr="Ekran Resmi 2015-09-02 22.37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78" b="11878"/>
          <a:stretch>
            <a:fillRect/>
          </a:stretch>
        </p:blipFill>
        <p:spPr>
          <a:xfrm>
            <a:off x="0" y="1533466"/>
            <a:ext cx="8886075" cy="4886999"/>
          </a:xfrm>
        </p:spPr>
      </p:pic>
    </p:spTree>
    <p:extLst>
      <p:ext uri="{BB962C8B-B14F-4D97-AF65-F5344CB8AC3E}">
        <p14:creationId xmlns="" xmlns:p14="http://schemas.microsoft.com/office/powerpoint/2010/main" val="83059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9-02 21.31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143" r="-15143"/>
          <a:stretch>
            <a:fillRect/>
          </a:stretch>
        </p:blipFill>
        <p:spPr>
          <a:xfrm>
            <a:off x="-147431" y="975843"/>
            <a:ext cx="9165490" cy="5882158"/>
          </a:xfrm>
        </p:spPr>
      </p:pic>
    </p:spTree>
    <p:extLst>
      <p:ext uri="{BB962C8B-B14F-4D97-AF65-F5344CB8AC3E}">
        <p14:creationId xmlns="" xmlns:p14="http://schemas.microsoft.com/office/powerpoint/2010/main" val="38842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İLAÇLAR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525963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50" y="495548"/>
            <a:ext cx="7274427" cy="6223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087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093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776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01600"/>
            <a:ext cx="6883400" cy="665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93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3767" y="4434924"/>
            <a:ext cx="8613775" cy="19707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/>
              <a:t>Tromboksan</a:t>
            </a:r>
            <a:r>
              <a:rPr lang="en-US" sz="2800" dirty="0" smtClean="0"/>
              <a:t> A2: </a:t>
            </a:r>
            <a:r>
              <a:rPr lang="en-US" sz="2800" dirty="0" err="1" smtClean="0"/>
              <a:t>Aktive</a:t>
            </a:r>
            <a:r>
              <a:rPr lang="en-US" sz="2800" dirty="0" smtClean="0"/>
              <a:t> </a:t>
            </a:r>
            <a:r>
              <a:rPr lang="en-US" sz="2800" dirty="0" err="1" smtClean="0"/>
              <a:t>trombositlerden</a:t>
            </a:r>
            <a:r>
              <a:rPr lang="en-US" sz="2800" dirty="0" smtClean="0"/>
              <a:t> </a:t>
            </a:r>
            <a:r>
              <a:rPr lang="en-US" sz="2800" dirty="0" err="1" smtClean="0"/>
              <a:t>salınır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Trombosit</a:t>
            </a:r>
            <a:r>
              <a:rPr lang="en-US" sz="2800" dirty="0" smtClean="0"/>
              <a:t> </a:t>
            </a:r>
            <a:r>
              <a:rPr lang="en-US" sz="2800" dirty="0" err="1" smtClean="0"/>
              <a:t>aktivasyon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agregasyonunu</a:t>
            </a:r>
            <a:r>
              <a:rPr lang="en-US" sz="2800" dirty="0" smtClean="0"/>
              <a:t> </a:t>
            </a:r>
            <a:r>
              <a:rPr lang="en-US" sz="2800" dirty="0" err="1" smtClean="0"/>
              <a:t>arttırır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Asprin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TXA2 </a:t>
            </a:r>
            <a:r>
              <a:rPr lang="en-US" sz="2800" dirty="0" err="1" smtClean="0"/>
              <a:t>Sentezini</a:t>
            </a:r>
            <a:r>
              <a:rPr lang="en-US" sz="2800" dirty="0" smtClean="0"/>
              <a:t> </a:t>
            </a:r>
            <a:r>
              <a:rPr lang="en-US" sz="2800" dirty="0" err="1" smtClean="0"/>
              <a:t>inhibe</a:t>
            </a:r>
            <a:r>
              <a:rPr lang="en-US" sz="2800" dirty="0" smtClean="0"/>
              <a:t> </a:t>
            </a:r>
            <a:r>
              <a:rPr lang="en-US" sz="2800" dirty="0" err="1" smtClean="0"/>
              <a:t>eder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97313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PROTROMBİN ZAMANI (PTZ)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8408" y="1137075"/>
            <a:ext cx="4040188" cy="3227453"/>
          </a:xfrm>
        </p:spPr>
        <p:txBody>
          <a:bodyPr/>
          <a:lstStyle/>
          <a:p>
            <a:r>
              <a:rPr lang="en-US" dirty="0" err="1" smtClean="0"/>
              <a:t>Extrensek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endParaRPr lang="en-US" dirty="0" smtClean="0"/>
          </a:p>
          <a:p>
            <a:r>
              <a:rPr lang="en-US" sz="4800" b="1" dirty="0" smtClean="0">
                <a:solidFill>
                  <a:srgbClr val="FF0000"/>
                </a:solidFill>
              </a:rPr>
              <a:t>WARFARİN</a:t>
            </a:r>
          </a:p>
          <a:p>
            <a:r>
              <a:rPr lang="en-US" dirty="0" err="1" smtClean="0"/>
              <a:t>Vit</a:t>
            </a:r>
            <a:r>
              <a:rPr lang="en-US" dirty="0" smtClean="0"/>
              <a:t> K </a:t>
            </a:r>
            <a:r>
              <a:rPr lang="en-US" dirty="0" err="1" smtClean="0"/>
              <a:t>reduktaz</a:t>
            </a:r>
            <a:r>
              <a:rPr lang="en-US" dirty="0" smtClean="0"/>
              <a:t> </a:t>
            </a:r>
            <a:r>
              <a:rPr lang="en-US" dirty="0" err="1" smtClean="0"/>
              <a:t>enzimini</a:t>
            </a:r>
            <a:r>
              <a:rPr lang="en-US" dirty="0" smtClean="0"/>
              <a:t> </a:t>
            </a:r>
            <a:r>
              <a:rPr lang="en-US" dirty="0" err="1" smtClean="0"/>
              <a:t>inhibe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K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bağımlı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r>
              <a:rPr lang="en-US" dirty="0" smtClean="0"/>
              <a:t> 2,7,9,10 </a:t>
            </a:r>
            <a:r>
              <a:rPr lang="en-US" dirty="0" err="1" smtClean="0"/>
              <a:t>Prot</a:t>
            </a:r>
            <a:r>
              <a:rPr lang="en-US" dirty="0" smtClean="0"/>
              <a:t> C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7351" y="497313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PARSİYEL TROMBOPLASTİN ZAMANI(</a:t>
            </a:r>
            <a:r>
              <a:rPr lang="en-US" dirty="0" err="1" smtClean="0">
                <a:solidFill>
                  <a:srgbClr val="0000FF"/>
                </a:solidFill>
              </a:rPr>
              <a:t>aPTT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7351" y="1280007"/>
            <a:ext cx="4266649" cy="2762767"/>
          </a:xfrm>
        </p:spPr>
        <p:txBody>
          <a:bodyPr>
            <a:normAutofit/>
          </a:bodyPr>
          <a:lstStyle/>
          <a:p>
            <a:r>
              <a:rPr lang="en-US" dirty="0" err="1" smtClean="0"/>
              <a:t>İntrensek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endParaRPr lang="en-US" dirty="0" smtClean="0"/>
          </a:p>
          <a:p>
            <a:r>
              <a:rPr lang="en-US" sz="4400" b="1" dirty="0" smtClean="0">
                <a:solidFill>
                  <a:srgbClr val="FF0000"/>
                </a:solidFill>
              </a:rPr>
              <a:t>HEPARİN</a:t>
            </a:r>
          </a:p>
          <a:p>
            <a:r>
              <a:rPr lang="en-US" dirty="0" err="1" smtClean="0"/>
              <a:t>Etkisi</a:t>
            </a:r>
            <a:r>
              <a:rPr lang="en-US" dirty="0" smtClean="0"/>
              <a:t>:  </a:t>
            </a:r>
            <a:r>
              <a:rPr lang="en-US" dirty="0" err="1" smtClean="0"/>
              <a:t>AntitrombinIII</a:t>
            </a:r>
            <a:r>
              <a:rPr lang="en-US" dirty="0" smtClean="0"/>
              <a:t> </a:t>
            </a:r>
            <a:r>
              <a:rPr lang="en-US" dirty="0" err="1" smtClean="0"/>
              <a:t>aktivitesini</a:t>
            </a:r>
            <a:r>
              <a:rPr lang="en-US" dirty="0" smtClean="0"/>
              <a:t> </a:t>
            </a:r>
            <a:r>
              <a:rPr lang="en-US" dirty="0" err="1" smtClean="0"/>
              <a:t>arttırır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23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76" y="274638"/>
            <a:ext cx="6450957" cy="6262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3397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3214686"/>
            <a:ext cx="8229600" cy="1143000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9-02 21.45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22" b="7422"/>
          <a:stretch>
            <a:fillRect/>
          </a:stretch>
        </p:blipFill>
        <p:spPr>
          <a:xfrm>
            <a:off x="457200" y="1548955"/>
            <a:ext cx="8229600" cy="4577208"/>
          </a:xfrm>
        </p:spPr>
      </p:pic>
    </p:spTree>
    <p:extLst>
      <p:ext uri="{BB962C8B-B14F-4D97-AF65-F5344CB8AC3E}">
        <p14:creationId xmlns="" xmlns:p14="http://schemas.microsoft.com/office/powerpoint/2010/main" val="3880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0"/>
            <a:ext cx="56019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4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65" y="321603"/>
            <a:ext cx="7651300" cy="6536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1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18026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6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9-02 21.47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417" r="-541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660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9-02 21.51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7720" r="-37720"/>
          <a:stretch>
            <a:fillRect/>
          </a:stretch>
        </p:blipFill>
        <p:spPr>
          <a:xfrm>
            <a:off x="-1007796" y="274638"/>
            <a:ext cx="12360838" cy="6463318"/>
          </a:xfrm>
        </p:spPr>
      </p:pic>
    </p:spTree>
    <p:extLst>
      <p:ext uri="{BB962C8B-B14F-4D97-AF65-F5344CB8AC3E}">
        <p14:creationId xmlns="" xmlns:p14="http://schemas.microsoft.com/office/powerpoint/2010/main" val="1979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501</Words>
  <PresentationFormat>Ekran Gösterisi (4:3)</PresentationFormat>
  <Paragraphs>120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KANAMA DİYATEZİ</vt:lpstr>
      <vt:lpstr>İÇERİK</vt:lpstr>
      <vt:lpstr>Hemostatik Mekanizma</vt:lpstr>
      <vt:lpstr>Slayt 4</vt:lpstr>
      <vt:lpstr>Slayt 5</vt:lpstr>
      <vt:lpstr>Slayt 6</vt:lpstr>
      <vt:lpstr>Slayt 7</vt:lpstr>
      <vt:lpstr>Slayt 8</vt:lpstr>
      <vt:lpstr>Slayt 9</vt:lpstr>
      <vt:lpstr>Slayt 10</vt:lpstr>
      <vt:lpstr>Pıhtının eritilmesi</vt:lpstr>
      <vt:lpstr>Koagulasyonun önlenmesi</vt:lpstr>
      <vt:lpstr>Koagulasyonun önlenmesi-2</vt:lpstr>
      <vt:lpstr>TANIM Kanama diyatezi hemostaz basmaklarındaki bozukluk sonrası ortaya çıkan klinik tablo </vt:lpstr>
      <vt:lpstr>Kanama Diyatezi olan hastaya yaklaşım</vt:lpstr>
      <vt:lpstr>Slayt 16</vt:lpstr>
      <vt:lpstr>Slayt 17</vt:lpstr>
      <vt:lpstr>Slayt 18</vt:lpstr>
      <vt:lpstr>Doğru güvenilir anemnezin yararları</vt:lpstr>
      <vt:lpstr>Kanamanın türü-zamanı</vt:lpstr>
      <vt:lpstr>KALITSAL KANAMA BOZUKLUKLARI</vt:lpstr>
      <vt:lpstr>Slayt 22</vt:lpstr>
      <vt:lpstr>EDİNSEL KANAMA BOZUKLUKLARI</vt:lpstr>
      <vt:lpstr>LABORATUVAR</vt:lpstr>
      <vt:lpstr>Slayt 25</vt:lpstr>
      <vt:lpstr>Uzamış Protrombin Zamanı (PTZ)</vt:lpstr>
      <vt:lpstr>Uzamış aktive Parsiyel Tromboplastin zamanı (aPTZ)</vt:lpstr>
      <vt:lpstr>Uzamış PTZ ve aPTZ </vt:lpstr>
      <vt:lpstr>Slayt 29</vt:lpstr>
      <vt:lpstr>Slayt 30</vt:lpstr>
      <vt:lpstr>İLAÇLAR</vt:lpstr>
      <vt:lpstr>Slayt 32</vt:lpstr>
      <vt:lpstr>Slayt 33</vt:lpstr>
      <vt:lpstr>Slayt 34</vt:lpstr>
      <vt:lpstr>Tromboksan A2: Aktive trombositlerden salınır Trombosit aktivasyon ve agregasyonunu arttırır  Asprin  TXA2 Sentezini inhibe eder </vt:lpstr>
      <vt:lpstr>Slayt 36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KANAM DİYATEZİ</dc:title>
  <dc:creator>user</dc:creator>
  <cp:lastModifiedBy>user</cp:lastModifiedBy>
  <cp:revision>28</cp:revision>
  <dcterms:created xsi:type="dcterms:W3CDTF">2015-08-31T05:36:21Z</dcterms:created>
  <dcterms:modified xsi:type="dcterms:W3CDTF">2018-03-12T12:57:29Z</dcterms:modified>
</cp:coreProperties>
</file>