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7"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3" d="100"/>
          <a:sy n="103" d="100"/>
        </p:scale>
        <p:origin x="-20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6" Type="http://schemas.openxmlformats.org/officeDocument/2006/relationships/tableStyles" Target="tableStyles.xml"/><Relationship Id="rId15" Type="http://schemas.openxmlformats.org/officeDocument/2006/relationships/viewProps" Target="viewProps.xml"/><Relationship Id="rId14" Type="http://schemas.openxmlformats.org/officeDocument/2006/relationships/presProps" Target="presProps.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Başlık Slaydı">
    <p:spTree>
      <p:nvGrpSpPr>
        <p:cNvPr id="1" name=""/>
        <p:cNvGrpSpPr/>
        <p:nvPr/>
      </p:nvGrpSpPr>
      <p:grpSpPr>
        <a:xfrm>
          <a:off x="0" y="0"/>
          <a:ext cx="0" cy="0"/>
          <a:chOff x="0" y="0"/>
          <a:chExt cx="0" cy="0"/>
        </a:xfrm>
      </p:grpSpPr>
      <p:sp>
        <p:nvSpPr>
          <p:cNvPr id="8" name="7 Başlık"/>
          <p:cNvSpPr>
            <a:spLocks noGrp="1"/>
          </p:cNvSpPr>
          <p:nvPr>
            <p:ph type="ctrTitle" hasCustomPrompt="1"/>
          </p:nvPr>
        </p:nvSpPr>
        <p:spPr>
          <a:xfrm>
            <a:off x="1219200" y="3886200"/>
            <a:ext cx="6858000" cy="990600"/>
          </a:xfrm>
        </p:spPr>
        <p:txBody>
          <a:bodyPr anchor="t" anchorCtr="0"/>
          <a:lstStyle>
            <a:lvl1pPr algn="r">
              <a:defRPr sz="3200">
                <a:solidFill>
                  <a:schemeClr val="tx1"/>
                </a:solidFill>
              </a:defRPr>
            </a:lvl1pPr>
          </a:lstStyle>
          <a:p>
            <a:r>
              <a:rPr kumimoji="0" lang="tr-TR" smtClean="0"/>
              <a:t>Asıl başlık stili için tıklatın</a:t>
            </a:r>
            <a:endParaRPr kumimoji="0" lang="en-US"/>
          </a:p>
        </p:txBody>
      </p:sp>
      <p:sp>
        <p:nvSpPr>
          <p:cNvPr id="9" name="8 Alt Başlık"/>
          <p:cNvSpPr>
            <a:spLocks noGrp="1"/>
          </p:cNvSpPr>
          <p:nvPr>
            <p:ph type="subTitle" idx="1" hasCustomPrompt="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6400800" y="6355080"/>
            <a:ext cx="2286000" cy="365760"/>
          </a:xfrm>
        </p:spPr>
        <p:txBody>
          <a:bodyPr/>
          <a:lstStyle>
            <a:lvl1pPr>
              <a:defRPr sz="1400"/>
            </a:lvl1pPr>
          </a:lstStyle>
          <a:p>
            <a:fld id="{D9F75050-0E15-4C5B-92B0-66D068882F1F}" type="datetimeFigureOut">
              <a:rPr lang="tr-TR" smtClean="0"/>
            </a:fld>
            <a:endParaRPr lang="tr-TR"/>
          </a:p>
        </p:txBody>
      </p:sp>
      <p:sp>
        <p:nvSpPr>
          <p:cNvPr id="17" name="16 Altbilgi Yer Tutucusu"/>
          <p:cNvSpPr>
            <a:spLocks noGrp="1"/>
          </p:cNvSpPr>
          <p:nvPr>
            <p:ph type="ftr" sz="quarter" idx="11"/>
          </p:nvPr>
        </p:nvSpPr>
        <p:spPr>
          <a:xfrm>
            <a:off x="2898648" y="6355080"/>
            <a:ext cx="3474720" cy="365760"/>
          </a:xfrm>
        </p:spPr>
        <p:txBody>
          <a:bodyPr/>
          <a:lstStyle/>
          <a:p>
            <a:endParaRPr lang="tr-TR"/>
          </a:p>
        </p:txBody>
      </p:sp>
      <p:sp>
        <p:nvSpPr>
          <p:cNvPr id="29" name="28 Slayt Numarası Yer Tutucusu"/>
          <p:cNvSpPr>
            <a:spLocks noGrp="1"/>
          </p:cNvSpPr>
          <p:nvPr>
            <p:ph type="sldNum" sz="quarter" idx="12"/>
          </p:nvPr>
        </p:nvSpPr>
        <p:spPr>
          <a:xfrm>
            <a:off x="1216152" y="6355080"/>
            <a:ext cx="1219200" cy="365760"/>
          </a:xfrm>
        </p:spPr>
        <p:txBody>
          <a:bodyPr/>
          <a:lstStyle/>
          <a:p>
            <a:fld id="{B1DEFA8C-F947-479F-BE07-76B6B3F80BF1}" type="slidenum">
              <a:rPr lang="tr-TR" smtClean="0"/>
            </a:fld>
            <a:endParaRPr lang="tr-TR"/>
          </a:p>
        </p:txBody>
      </p:sp>
      <p:sp>
        <p:nvSpPr>
          <p:cNvPr id="21" name="20 Dikdörtgen"/>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Dikdörtgen"/>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Dikdörtgen"/>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hasCustomPrompt="1"/>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hasCustomPrompt="1"/>
          </p:nvPr>
        </p:nvSpPr>
        <p:spPr/>
        <p:txBody>
          <a:bodyPr vert="eaVert"/>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showMasterSp="0">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hasCustomPrompt="1"/>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hasCustomPrompt="1"/>
          </p:nvPr>
        </p:nvSpPr>
        <p:spPr>
          <a:xfrm>
            <a:off x="457200" y="274638"/>
            <a:ext cx="6019800" cy="5851525"/>
          </a:xfrm>
        </p:spPr>
        <p:txBody>
          <a:bodyPr vert="eaVert"/>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7" name="6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üz Bağlayıcı"/>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hasCustomPrompt="1"/>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8" name="7 İçerik Yer Tutucusu"/>
          <p:cNvSpPr>
            <a:spLocks noGrp="1"/>
          </p:cNvSpPr>
          <p:nvPr>
            <p:ph sz="quarter" idx="1" hasCustomPrompt="1"/>
          </p:nvPr>
        </p:nvSpPr>
        <p:spPr>
          <a:xfrm>
            <a:off x="457200" y="1219200"/>
            <a:ext cx="8229600" cy="4937760"/>
          </a:xfrm>
        </p:spPr>
        <p:txBody>
          <a:body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showMasterSp="0">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1219200" y="2971800"/>
            <a:ext cx="6858000" cy="1066800"/>
          </a:xfrm>
        </p:spPr>
        <p:txBody>
          <a:bodyPr anchor="t" anchorCtr="0"/>
          <a:lstStyle>
            <a:lvl1pPr algn="r">
              <a:buNone/>
              <a:defRPr sz="3200" b="0" cap="none" baseline="0"/>
            </a:lvl1pPr>
          </a:lstStyle>
          <a:p>
            <a:r>
              <a:rPr kumimoji="0" lang="tr-TR" smtClean="0"/>
              <a:t>Asıl başlık stili için tıklatın</a:t>
            </a:r>
            <a:endParaRPr kumimoji="0" lang="en-US"/>
          </a:p>
        </p:txBody>
      </p:sp>
      <p:sp>
        <p:nvSpPr>
          <p:cNvPr id="3" name="2 Metin Yer Tutucusu"/>
          <p:cNvSpPr>
            <a:spLocks noGrp="1"/>
          </p:cNvSpPr>
          <p:nvPr>
            <p:ph type="body" idx="1" hasCustomPrompt="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endParaRPr kumimoji="0" lang="tr-TR" smtClean="0"/>
          </a:p>
        </p:txBody>
      </p:sp>
      <p:sp>
        <p:nvSpPr>
          <p:cNvPr id="4" name="3 Veri Yer Tutucusu"/>
          <p:cNvSpPr>
            <a:spLocks noGrp="1"/>
          </p:cNvSpPr>
          <p:nvPr>
            <p:ph type="dt" sz="half" idx="10"/>
          </p:nvPr>
        </p:nvSpPr>
        <p:spPr>
          <a:xfrm>
            <a:off x="6400800" y="6355080"/>
            <a:ext cx="2286000" cy="365760"/>
          </a:xfrm>
        </p:spPr>
        <p:txBody>
          <a:bodyPr/>
          <a:lstStyle/>
          <a:p>
            <a:fld id="{D9F75050-0E15-4C5B-92B0-66D068882F1F}" type="datetimeFigureOut">
              <a:rPr lang="tr-TR" smtClean="0"/>
            </a:fld>
            <a:endParaRPr lang="tr-TR"/>
          </a:p>
        </p:txBody>
      </p:sp>
      <p:sp>
        <p:nvSpPr>
          <p:cNvPr id="5" name="4 Altbilgi Yer Tutucusu"/>
          <p:cNvSpPr>
            <a:spLocks noGrp="1"/>
          </p:cNvSpPr>
          <p:nvPr>
            <p:ph type="ftr" sz="quarter" idx="11"/>
          </p:nvPr>
        </p:nvSpPr>
        <p:spPr>
          <a:xfrm>
            <a:off x="2898648" y="6355080"/>
            <a:ext cx="3474720" cy="365760"/>
          </a:xfrm>
        </p:spPr>
        <p:txBody>
          <a:bodyPr/>
          <a:lstStyle/>
          <a:p>
            <a:endParaRPr lang="tr-TR"/>
          </a:p>
        </p:txBody>
      </p:sp>
      <p:sp>
        <p:nvSpPr>
          <p:cNvPr id="6" name="5 Slayt Numarası Yer Tutucusu"/>
          <p:cNvSpPr>
            <a:spLocks noGrp="1"/>
          </p:cNvSpPr>
          <p:nvPr>
            <p:ph type="sldNum" sz="quarter" idx="12"/>
          </p:nvPr>
        </p:nvSpPr>
        <p:spPr>
          <a:xfrm>
            <a:off x="1069848" y="6355080"/>
            <a:ext cx="1520952" cy="365760"/>
          </a:xfrm>
        </p:spPr>
        <p:txBody>
          <a:bodyPr/>
          <a:lstStyle/>
          <a:p>
            <a:fld id="{B1DEFA8C-F947-479F-BE07-76B6B3F80BF1}" type="slidenum">
              <a:rPr lang="tr-TR" smtClean="0"/>
            </a:fld>
            <a:endParaRPr lang="tr-TR"/>
          </a:p>
        </p:txBody>
      </p:sp>
      <p:sp>
        <p:nvSpPr>
          <p:cNvPr id="7" name="6 Dikdörtgen"/>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457200" y="228600"/>
            <a:ext cx="8229600" cy="914400"/>
          </a:xfrm>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9" name="8 İçerik Yer Tutucusu"/>
          <p:cNvSpPr>
            <a:spLocks noGrp="1"/>
          </p:cNvSpPr>
          <p:nvPr>
            <p:ph sz="quarter" idx="1" hasCustomPrompt="1"/>
          </p:nvPr>
        </p:nvSpPr>
        <p:spPr>
          <a:xfrm>
            <a:off x="457200" y="1219200"/>
            <a:ext cx="4041648" cy="4937760"/>
          </a:xfrm>
        </p:spPr>
        <p:txBody>
          <a:body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11" name="10 İçerik Yer Tutucusu"/>
          <p:cNvSpPr>
            <a:spLocks noGrp="1"/>
          </p:cNvSpPr>
          <p:nvPr>
            <p:ph sz="quarter" idx="2" hasCustomPrompt="1"/>
          </p:nvPr>
        </p:nvSpPr>
        <p:spPr>
          <a:xfrm>
            <a:off x="4632198" y="1216152"/>
            <a:ext cx="4041648" cy="4937760"/>
          </a:xfrm>
        </p:spPr>
        <p:txBody>
          <a:body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457200" y="228600"/>
            <a:ext cx="8229600" cy="914400"/>
          </a:xfrm>
        </p:spPr>
        <p:txBody>
          <a:bodyPr anchor="ctr"/>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hasCustomPrompt="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endParaRPr kumimoji="0" lang="tr-TR" smtClean="0"/>
          </a:p>
        </p:txBody>
      </p:sp>
      <p:sp>
        <p:nvSpPr>
          <p:cNvPr id="4" name="3 Metin Yer Tutucusu"/>
          <p:cNvSpPr>
            <a:spLocks noGrp="1"/>
          </p:cNvSpPr>
          <p:nvPr>
            <p:ph type="body" sz="half" idx="3" hasCustomPrompt="1"/>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endParaRPr kumimoji="0" lang="tr-TR" smtClean="0"/>
          </a:p>
        </p:txBody>
      </p:sp>
      <p:sp>
        <p:nvSpPr>
          <p:cNvPr id="7" name="6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11" name="10 İçerik Yer Tutucusu"/>
          <p:cNvSpPr>
            <a:spLocks noGrp="1"/>
          </p:cNvSpPr>
          <p:nvPr>
            <p:ph sz="quarter" idx="2" hasCustomPrompt="1"/>
          </p:nvPr>
        </p:nvSpPr>
        <p:spPr>
          <a:xfrm>
            <a:off x="457200" y="2133600"/>
            <a:ext cx="4038600" cy="4038600"/>
          </a:xfrm>
        </p:spPr>
        <p:txBody>
          <a:body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13" name="12 İçerik Yer Tutucusu"/>
          <p:cNvSpPr>
            <a:spLocks noGrp="1"/>
          </p:cNvSpPr>
          <p:nvPr>
            <p:ph sz="quarter" idx="4" hasCustomPrompt="1"/>
          </p:nvPr>
        </p:nvSpPr>
        <p:spPr>
          <a:xfrm>
            <a:off x="4648200" y="2133600"/>
            <a:ext cx="4038600" cy="4038600"/>
          </a:xfrm>
        </p:spPr>
        <p:txBody>
          <a:body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457200" y="228600"/>
            <a:ext cx="8229600" cy="914400"/>
          </a:xfrm>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showMasterSp="0">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5" name="4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showMasterSp="0">
  <p:cSld name="Başlıklı İçerik">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smtClean="0"/>
              <a:t>Asıl başlık stili için tıklatın</a:t>
            </a:r>
            <a:endParaRPr kumimoji="0" lang="en-US"/>
          </a:p>
        </p:txBody>
      </p:sp>
      <p:sp>
        <p:nvSpPr>
          <p:cNvPr id="3" name="2 Metin Yer Tutucusu"/>
          <p:cNvSpPr>
            <a:spLocks noGrp="1"/>
          </p:cNvSpPr>
          <p:nvPr>
            <p:ph type="body" idx="2" hasCustomPrompt="1"/>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endParaRPr kumimoji="0" lang="tr-TR" smtClean="0"/>
          </a:p>
        </p:txBody>
      </p:sp>
      <p:sp>
        <p:nvSpPr>
          <p:cNvPr id="5" name="4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Düz Bağlayıcı"/>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İçerik Yer Tutucusu"/>
          <p:cNvSpPr>
            <a:spLocks noGrp="1"/>
          </p:cNvSpPr>
          <p:nvPr>
            <p:ph sz="quarter" idx="1" hasCustomPrompt="1"/>
          </p:nvPr>
        </p:nvSpPr>
        <p:spPr>
          <a:xfrm>
            <a:off x="304800" y="304800"/>
            <a:ext cx="5715000" cy="5715000"/>
          </a:xfrm>
        </p:spPr>
        <p:txBody>
          <a:body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smtClean="0"/>
              <a:t>Asıl başlık stili için tıklatın</a:t>
            </a:r>
            <a:endParaRPr kumimoji="0" lang="en-US"/>
          </a:p>
        </p:txBody>
      </p:sp>
      <p:sp>
        <p:nvSpPr>
          <p:cNvPr id="3" name="2 Resim Yer Tutucusu"/>
          <p:cNvSpPr>
            <a:spLocks noGrp="1"/>
          </p:cNvSpPr>
          <p:nvPr>
            <p:ph type="pic" idx="1" hasCustomPrompt="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hasCustomPrompt="1"/>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endParaRPr kumimoji="0" lang="tr-TR" smtClean="0"/>
          </a:p>
        </p:txBody>
      </p:sp>
      <p:sp>
        <p:nvSpPr>
          <p:cNvPr id="5" name="4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152400"/>
            <a:ext cx="8229600" cy="990600"/>
          </a:xfrm>
          <a:prstGeom prst="rect">
            <a:avLst/>
          </a:prstGeom>
        </p:spPr>
        <p:txBody>
          <a:bodyPr vert="horz"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smtClean="0"/>
              <a:t>Asıl metin stillerini düzenlemek için tıklatın</a:t>
            </a:r>
            <a:endParaRPr kumimoji="0" lang="tr-TR" smtClean="0"/>
          </a:p>
          <a:p>
            <a:pPr lvl="1" eaLnBrk="1" latinLnBrk="0" hangingPunct="1"/>
            <a:r>
              <a:rPr kumimoji="0" lang="tr-TR" smtClean="0"/>
              <a:t>İkinci düzey</a:t>
            </a:r>
            <a:endParaRPr kumimoji="0" lang="tr-TR" smtClean="0"/>
          </a:p>
          <a:p>
            <a:pPr lvl="2" eaLnBrk="1" latinLnBrk="0" hangingPunct="1"/>
            <a:r>
              <a:rPr kumimoji="0" lang="tr-TR" smtClean="0"/>
              <a:t>Üçüncü düzey</a:t>
            </a:r>
            <a:endParaRPr kumimoji="0" lang="tr-TR" smtClean="0"/>
          </a:p>
          <a:p>
            <a:pPr lvl="3" eaLnBrk="1" latinLnBrk="0" hangingPunct="1"/>
            <a:r>
              <a:rPr kumimoji="0" lang="tr-TR" smtClean="0"/>
              <a:t>Dördüncü düzey</a:t>
            </a:r>
            <a:endParaRPr kumimoji="0" lang="tr-TR" smtClean="0"/>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9F75050-0E15-4C5B-92B0-66D068882F1F}" type="datetimeFigureOut">
              <a:rPr lang="tr-TR" smtClean="0"/>
            </a:fld>
            <a:endParaRPr lang="tr-TR"/>
          </a:p>
        </p:txBody>
      </p:sp>
      <p:sp>
        <p:nvSpPr>
          <p:cNvPr id="3" name="2 Altbilgi Yer Tutucusu"/>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1DEFA8C-F947-479F-BE07-76B6B3F80BF1}" type="slidenum">
              <a:rPr lang="tr-TR" smtClean="0"/>
            </a:fld>
            <a:endParaRPr lang="tr-TR"/>
          </a:p>
        </p:txBody>
      </p:sp>
      <p:sp>
        <p:nvSpPr>
          <p:cNvPr id="28" name="2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Düz Bağlayıcı"/>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panose="05040102010807070707"/>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panose="05040102010807070707"/>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panose="05040102010807070707"/>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panose="05000000000000000000"/>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panose="05000000000000000000"/>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panose="05040102010807070707"/>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panose="05040102010807070707"/>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panose="05040102010807070707"/>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panose="05040102010807070707"/>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908721"/>
            <a:ext cx="7772400" cy="2691730"/>
          </a:xfrm>
        </p:spPr>
        <p:txBody>
          <a:bodyPr>
            <a:normAutofit/>
          </a:bodyPr>
          <a:lstStyle/>
          <a:p>
            <a:pPr algn="ctr"/>
            <a:r>
              <a:rPr lang="tr-TR" sz="4000" dirty="0" smtClean="0"/>
              <a:t>Ankara Üniversitesi </a:t>
            </a:r>
            <a:br>
              <a:rPr lang="tr-TR" sz="4000" dirty="0" smtClean="0"/>
            </a:br>
            <a:r>
              <a:rPr lang="tr-TR" sz="4000" dirty="0" smtClean="0"/>
              <a:t>Sağlık Bilimleri Fakültesi</a:t>
            </a:r>
            <a:br>
              <a:rPr lang="tr-TR" sz="4000" dirty="0" smtClean="0"/>
            </a:br>
            <a:r>
              <a:rPr lang="tr-TR" sz="4000" dirty="0" smtClean="0"/>
              <a:t>Sosyal Hizmet Bölümü</a:t>
            </a:r>
            <a:endParaRPr lang="tr-TR" sz="4000" dirty="0"/>
          </a:p>
        </p:txBody>
      </p:sp>
      <p:sp>
        <p:nvSpPr>
          <p:cNvPr id="3" name="2 Alt Başlık"/>
          <p:cNvSpPr>
            <a:spLocks noGrp="1"/>
          </p:cNvSpPr>
          <p:nvPr>
            <p:ph type="subTitle" idx="1"/>
          </p:nvPr>
        </p:nvSpPr>
        <p:spPr>
          <a:xfrm>
            <a:off x="1115616" y="3573016"/>
            <a:ext cx="7128792" cy="2160240"/>
          </a:xfrm>
        </p:spPr>
        <p:txBody>
          <a:bodyPr>
            <a:noAutofit/>
          </a:bodyPr>
          <a:lstStyle/>
          <a:p>
            <a:pPr algn="just"/>
            <a:r>
              <a:rPr lang="tr-TR" sz="3000" dirty="0" smtClean="0">
                <a:solidFill>
                  <a:schemeClr val="tx1"/>
                </a:solidFill>
                <a:latin typeface="Calibri" panose="020F0502020204030204" pitchFamily="34" charset="0"/>
                <a:cs typeface="Calibri" panose="020F0502020204030204" pitchFamily="34" charset="0"/>
              </a:rPr>
              <a:t>Dersin Adı: Gruplarla Sosyal Hizmet</a:t>
            </a:r>
            <a:endParaRPr lang="tr-TR" sz="3000" dirty="0" smtClean="0">
              <a:solidFill>
                <a:schemeClr val="tx1"/>
              </a:solidFill>
              <a:latin typeface="Calibri" panose="020F0502020204030204" pitchFamily="34" charset="0"/>
              <a:cs typeface="Calibri" panose="020F0502020204030204" pitchFamily="34" charset="0"/>
            </a:endParaRPr>
          </a:p>
          <a:p>
            <a:pPr algn="just"/>
            <a:r>
              <a:rPr lang="tr-TR" sz="3000" dirty="0" smtClean="0">
                <a:solidFill>
                  <a:schemeClr val="tx1"/>
                </a:solidFill>
                <a:latin typeface="Calibri" panose="020F0502020204030204" pitchFamily="34" charset="0"/>
                <a:cs typeface="Calibri" panose="020F0502020204030204" pitchFamily="34" charset="0"/>
              </a:rPr>
              <a:t>Sorumlu Öğretim Üyesi: Prof. Dr. Veli DUYAN</a:t>
            </a:r>
            <a:endParaRPr lang="tr-TR" sz="3000" dirty="0" smtClean="0">
              <a:solidFill>
                <a:schemeClr val="tx1"/>
              </a:solidFill>
              <a:latin typeface="Calibri" panose="020F0502020204030204" pitchFamily="34" charset="0"/>
              <a:cs typeface="Calibri" panose="020F0502020204030204" pitchFamily="34" charset="0"/>
            </a:endParaRPr>
          </a:p>
          <a:p>
            <a:pPr algn="just"/>
            <a:endParaRPr lang="tr-TR" sz="3000" dirty="0" smtClean="0">
              <a:solidFill>
                <a:schemeClr val="tx1"/>
              </a:solidFill>
              <a:latin typeface="Calibri" panose="020F0502020204030204" pitchFamily="34" charset="0"/>
              <a:cs typeface="Calibri" panose="020F0502020204030204" pitchFamily="34" charset="0"/>
            </a:endParaRPr>
          </a:p>
          <a:p>
            <a:pPr algn="just"/>
            <a:r>
              <a:rPr lang="tr-TR" sz="3000" dirty="0" smtClean="0">
                <a:solidFill>
                  <a:schemeClr val="tx1"/>
                </a:solidFill>
                <a:latin typeface="Calibri" panose="020F0502020204030204" pitchFamily="34" charset="0"/>
                <a:cs typeface="Calibri" panose="020F0502020204030204" pitchFamily="34" charset="0"/>
              </a:rPr>
              <a:t>Konu:</a:t>
            </a:r>
            <a:r>
              <a:rPr lang="nn-NO" sz="3200" smtClean="0"/>
              <a:t>Gruplarla sosyal hizmet müdahalesi I</a:t>
            </a:r>
            <a:endParaRPr lang="tr-TR" sz="3000" dirty="0" smtClean="0">
              <a:solidFill>
                <a:schemeClr val="tx1"/>
              </a:solidFill>
              <a:latin typeface="Calibri" panose="020F0502020204030204" pitchFamily="34" charset="0"/>
              <a:cs typeface="Calibri" panose="020F050202020403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buNone/>
            </a:pPr>
            <a:r>
              <a:rPr lang="tr-TR" b="1" dirty="0" smtClean="0"/>
              <a:t>Vaka Konferansları</a:t>
            </a:r>
            <a:endParaRPr lang="tr-TR" dirty="0" smtClean="0"/>
          </a:p>
          <a:p>
            <a:r>
              <a:rPr lang="tr-TR" dirty="0" smtClean="0"/>
              <a:t>Vaka konferansı sosyal hizmet kuruluşlarında ya da diğer örgütlerde personeli ve diğer ilgilileri bir müracaatçının sorunları, hedefleri, müdahale planları ve vakanın seyrini tartışmak için bir araya geldiği bir prosedürdür.</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tr-TR" altLang="en-US">
                <a:sym typeface="+mn-ea"/>
              </a:rPr>
              <a:t>Kaynaklar</a:t>
            </a:r>
            <a:endParaRPr lang="tr-TR" altLang="en-US">
              <a:sym typeface="+mn-ea"/>
            </a:endParaRPr>
          </a:p>
        </p:txBody>
      </p:sp>
      <p:sp>
        <p:nvSpPr>
          <p:cNvPr id="3" name="Content Placeholder 2"/>
          <p:cNvSpPr>
            <a:spLocks noGrp="1"/>
          </p:cNvSpPr>
          <p:nvPr>
            <p:ph sz="quarter" idx="1"/>
          </p:nvPr>
        </p:nvSpPr>
        <p:spPr/>
        <p:txBody>
          <a:bodyPr/>
          <a:p>
            <a:endParaRPr lang="tr-TR" altLang="en-US"/>
          </a:p>
          <a:p>
            <a:r>
              <a:rPr lang="tr-TR" altLang="en-US"/>
              <a:t>Duyan, V. (2016). Sosyal Hizmet Temelleri Yaklaşımları  Müdahale Yöntemleri. Sosyal Çalışma Yayınları. Ankara.</a:t>
            </a:r>
            <a:endParaRPr lang="tr-TR" altLang="en-US"/>
          </a:p>
          <a:p>
            <a:r>
              <a:rPr lang="tr-TR" altLang="en-US"/>
              <a:t>Turan N. (2009). Sosyal Kişisel Çalışma: Birey ve Aileler İçin Sosyal Hizmet. (Ed. V. Duyan) Ankara: Aydınlar Matbaacılık.</a:t>
            </a:r>
            <a:endParaRPr lang="tr-TR"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smtClean="0"/>
              <a:t>GRUP </a:t>
            </a:r>
            <a:r>
              <a:rPr lang="tr-TR" b="1" dirty="0" smtClean="0"/>
              <a:t>TÜRLERİ</a:t>
            </a:r>
            <a:endParaRPr lang="tr-TR" dirty="0"/>
          </a:p>
        </p:txBody>
      </p:sp>
      <p:sp>
        <p:nvSpPr>
          <p:cNvPr id="3" name="2 İçerik Yer Tutucusu"/>
          <p:cNvSpPr>
            <a:spLocks noGrp="1"/>
          </p:cNvSpPr>
          <p:nvPr>
            <p:ph sz="quarter" idx="1"/>
          </p:nvPr>
        </p:nvSpPr>
        <p:spPr>
          <a:xfrm>
            <a:off x="457200" y="1556792"/>
            <a:ext cx="8229600" cy="4600168"/>
          </a:xfrm>
        </p:spPr>
        <p:txBody>
          <a:bodyPr/>
          <a:lstStyle/>
          <a:p>
            <a:r>
              <a:rPr lang="tr-TR" dirty="0" smtClean="0"/>
              <a:t>Küçük </a:t>
            </a:r>
            <a:r>
              <a:rPr lang="tr-TR" dirty="0" smtClean="0"/>
              <a:t>gruplar her yerde ve çeşitli şekillerde oluşabilirler. Aile, iş, okul, serbest zaman aktiviteleri küçük grupları içerebilir. Her bir küçük grup çeşidi, iletişim çeşitlerini içeren şekilde karakterize edilebilir. </a:t>
            </a:r>
            <a:endParaRPr lang="tr-TR" dirty="0" smtClean="0"/>
          </a:p>
          <a:p>
            <a:pPr algn="just"/>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buNone/>
            </a:pPr>
            <a:r>
              <a:rPr lang="tr-TR" b="1" dirty="0" smtClean="0"/>
              <a:t>Görev </a:t>
            </a:r>
            <a:r>
              <a:rPr lang="tr-TR" b="1" dirty="0" smtClean="0"/>
              <a:t>Grupları</a:t>
            </a:r>
            <a:endParaRPr lang="tr-TR" b="1" dirty="0" smtClean="0"/>
          </a:p>
          <a:p>
            <a:pPr>
              <a:buNone/>
            </a:pPr>
            <a:endParaRPr lang="tr-TR" b="1" dirty="0" smtClean="0"/>
          </a:p>
          <a:p>
            <a:pPr>
              <a:buNone/>
            </a:pPr>
            <a:r>
              <a:rPr lang="tr-TR" dirty="0" smtClean="0"/>
              <a:t>Adından </a:t>
            </a:r>
            <a:r>
              <a:rPr lang="tr-TR" dirty="0" smtClean="0"/>
              <a:t>da anlaşılacağı üzere görev grupları, bir dizi hedefi veya görevi gerçekleştirmek amacıyla kurulur. </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buNone/>
            </a:pPr>
            <a:r>
              <a:rPr lang="tr-TR" b="1" dirty="0" smtClean="0"/>
              <a:t>Yönetim Kurulları</a:t>
            </a:r>
            <a:endParaRPr lang="tr-TR" dirty="0" smtClean="0"/>
          </a:p>
          <a:p>
            <a:r>
              <a:rPr lang="tr-TR" dirty="0" smtClean="0"/>
              <a:t>Yönetim kurulu, kuruluş programlarının yönetim politikasını oluşturma sorumluluğunu yerine getirmek amacını güden yönetsel bir gruptur. Kurul, yasalar, yönetmelikler ya da örgütsel kurallar bağlamında kurulmuş olan yasal bir birimdir.</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buNone/>
            </a:pPr>
            <a:r>
              <a:rPr lang="tr-TR" b="1" dirty="0" smtClean="0"/>
              <a:t>Görev Grupları</a:t>
            </a:r>
            <a:endParaRPr lang="tr-TR" dirty="0" smtClean="0"/>
          </a:p>
          <a:p>
            <a:r>
              <a:rPr lang="tr-TR" dirty="0" smtClean="0"/>
              <a:t>Görev güçleri belirli bir nedenle kurulmuş, görev tamamlandıktan sonra çoğunlukla dağıtılan ve geçici bir işbirliğine dayanan bir gruptur. </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buNone/>
            </a:pPr>
            <a:r>
              <a:rPr lang="tr-TR" b="1" dirty="0" smtClean="0"/>
              <a:t>Komiteler ve Komisyonlar </a:t>
            </a:r>
            <a:endParaRPr lang="tr-TR" dirty="0" smtClean="0"/>
          </a:p>
          <a:p>
            <a:r>
              <a:rPr lang="tr-TR" dirty="0" smtClean="0"/>
              <a:t>Komiteler her ne kadar örgütün gereksinimlerini karşılamaya yönelikse de bunlar zaman zaman müracaatçıların gereksinimleri ile çakışır. Bu gruplarda kendini ifade etme genellikle düşüktür. Komiteler genellikle kendi kural ve düzenlemelerini kendileri belirler. </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buNone/>
            </a:pPr>
            <a:r>
              <a:rPr lang="tr-TR" b="1" dirty="0" smtClean="0"/>
              <a:t>Yasama Kurulları</a:t>
            </a:r>
            <a:endParaRPr lang="tr-TR" dirty="0" smtClean="0"/>
          </a:p>
          <a:p>
            <a:r>
              <a:rPr lang="tr-TR" dirty="0" smtClean="0"/>
              <a:t>Yasama kurulları seçimle gelen temsilcilerden oluşur. Bu kurullar yasalar oluşturma ve yasalar tarafından oluşturulan programlar için uygun fonları sağlamaktan sorumludur</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buNone/>
            </a:pPr>
            <a:r>
              <a:rPr lang="tr-TR" b="1" dirty="0" smtClean="0"/>
              <a:t>Personel Toplantıları</a:t>
            </a:r>
            <a:endParaRPr lang="tr-TR" dirty="0" smtClean="0"/>
          </a:p>
          <a:p>
            <a:r>
              <a:rPr lang="tr-TR" dirty="0" smtClean="0"/>
              <a:t>Personel toplantıları kimi belirlenmiş görevleri yerine getirmekten sorumlu kuruluş personelinin periyodik olarak bir araya geldiği toplantılardır. </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buNone/>
            </a:pPr>
            <a:r>
              <a:rPr lang="tr-TR" b="1" dirty="0" err="1" smtClean="0"/>
              <a:t>Multidisipliner</a:t>
            </a:r>
            <a:r>
              <a:rPr lang="tr-TR" b="1" dirty="0" smtClean="0"/>
              <a:t> Ekipler</a:t>
            </a:r>
            <a:endParaRPr lang="tr-TR" dirty="0" smtClean="0"/>
          </a:p>
          <a:p>
            <a:r>
              <a:rPr lang="tr-TR" dirty="0" err="1" smtClean="0"/>
              <a:t>Multidisipliner</a:t>
            </a:r>
            <a:r>
              <a:rPr lang="tr-TR" dirty="0" smtClean="0"/>
              <a:t> ekipler çeşitli disiplinlerden gelen meslek elemanlarının belirli müracaatçılar hakkında görüşlerini paylaşmak amacıyla bir araya geldiği gruplardır. Gelişimsel bozukluğu olan bir müracaatçı için ekip sosyal hizmet uzmanı, hemşire, hekim, psikolog ve bakıcıdan oluşabilir. Bir başka örnekte hemşire, sosyal hizmet uzmanı, diyetisyen ve psikolog ekibin üyeleri olabilir. </a:t>
            </a:r>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Origin</Template>
  <TotalTime>0</TotalTime>
  <Words>2477</Words>
  <Application>WPS Presentation</Application>
  <PresentationFormat>Ekran Gösterisi (4:3)</PresentationFormat>
  <Paragraphs>42</Paragraphs>
  <Slides>11</Slides>
  <Notes>0</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11</vt:i4>
      </vt:variant>
    </vt:vector>
  </HeadingPairs>
  <TitlesOfParts>
    <vt:vector size="23" baseType="lpstr">
      <vt:lpstr>Arial</vt:lpstr>
      <vt:lpstr>SimSun</vt:lpstr>
      <vt:lpstr>Wingdings</vt:lpstr>
      <vt:lpstr>Wingdings 3</vt:lpstr>
      <vt:lpstr>Wingdings</vt:lpstr>
      <vt:lpstr>Calibri</vt:lpstr>
      <vt:lpstr>Gill Sans MT</vt:lpstr>
      <vt:lpstr>Bookman Old Style</vt:lpstr>
      <vt:lpstr>Microsoft YaHei</vt:lpstr>
      <vt:lpstr/>
      <vt:lpstr>Arial Unicode MS</vt:lpstr>
      <vt:lpstr>Kaynak</vt:lpstr>
      <vt:lpstr>Ankara Üniversitesi  Sağlık Bilimleri Fakültesi Sosyal Hizmet Bölümü</vt:lpstr>
      <vt:lpstr>GRUP TÜRLERİ</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Kaynaklar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Sağlık Bilimleri Fakültesi Sosyal Hizmet Bölümü</dc:title>
  <dc:creator>DURU</dc:creator>
  <cp:lastModifiedBy>münevver göker</cp:lastModifiedBy>
  <cp:revision>8</cp:revision>
  <dcterms:created xsi:type="dcterms:W3CDTF">2017-04-26T08:36:00Z</dcterms:created>
  <dcterms:modified xsi:type="dcterms:W3CDTF">2020-04-28T20:09:25Z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1033-11.2.0.9281</vt:lpwstr>
  </property>
</Properties>
</file>