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anose="020F0502020204030204" pitchFamily="34" charset="0"/>
                <a:cs typeface="Calibri" panose="020F0502020204030204" pitchFamily="34" charset="0"/>
              </a:rPr>
              <a:t>Dersin Adı: Gruplarla Sosyal Hizmet</a:t>
            </a:r>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Sorumlu Öğretim Üyesi: Prof. Dr. Veli DUYAN</a:t>
            </a:r>
            <a:endParaRPr lang="tr-TR" sz="3000" dirty="0" smtClean="0">
              <a:solidFill>
                <a:schemeClr val="tx1"/>
              </a:solidFill>
              <a:latin typeface="Calibri" panose="020F0502020204030204" pitchFamily="34" charset="0"/>
              <a:cs typeface="Calibri" panose="020F0502020204030204" pitchFamily="34" charset="0"/>
            </a:endParaRPr>
          </a:p>
          <a:p>
            <a:pPr algn="just"/>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Konu:</a:t>
            </a:r>
            <a:r>
              <a:rPr lang="nn-NO" sz="3200" smtClean="0"/>
              <a:t>Gruplarla sosyal hizmet müdahalesi I</a:t>
            </a:r>
            <a:endParaRPr lang="tr-TR" sz="3000" dirty="0" smtClean="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Vaka Konferansları</a:t>
            </a:r>
            <a:endParaRPr lang="tr-TR" dirty="0" smtClean="0"/>
          </a:p>
          <a:p>
            <a:r>
              <a:rPr lang="tr-TR" dirty="0" smtClean="0"/>
              <a:t>Vaka konferansı sosyal hizmet kuruluşlarında ya da diğer örgütlerde personeli ve diğer ilgilileri bir müracaatçının sorunları, hedefleri, müdahale planları ve vakanın seyrini tartışmak için bir araya geldiği bir prosedürdür.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sym typeface="+mn-ea"/>
              </a:rPr>
              <a:t>Kaynaklar</a:t>
            </a:r>
            <a:endParaRPr lang="tr-TR" altLang="en-US">
              <a:sym typeface="+mn-ea"/>
            </a:endParaRPr>
          </a:p>
        </p:txBody>
      </p:sp>
      <p:sp>
        <p:nvSpPr>
          <p:cNvPr id="3" name="Content Placeholder 2"/>
          <p:cNvSpPr>
            <a:spLocks noGrp="1"/>
          </p:cNvSpPr>
          <p:nvPr>
            <p:ph sz="quarter" idx="1"/>
          </p:nvPr>
        </p:nvSpPr>
        <p:spPr/>
        <p:txBody>
          <a:bodyPr/>
          <a:p>
            <a:endParaRPr lang="tr-TR" altLang="en-US"/>
          </a:p>
          <a:p>
            <a:r>
              <a:rPr lang="tr-TR" altLang="en-US"/>
              <a:t>Duyan, V. (2016). Sosyal Hizmet Temelleri Yaklaşımları  Müdahale Yöntemleri. Sosyal Çalışma Yayınları. Ankara.</a:t>
            </a:r>
            <a:endParaRPr lang="tr-TR" altLang="en-US"/>
          </a:p>
          <a:p>
            <a:r>
              <a:rPr lang="tr-TR" altLang="en-US"/>
              <a:t>Turan N. (2009). Sosyal Kişisel Çalışma: Birey ve Aileler İçin Sosyal Hizmet. (Ed. V. Duyan) Ankara: Aydınlar Matbaacılık.</a:t>
            </a: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GRUP </a:t>
            </a:r>
            <a:r>
              <a:rPr lang="tr-TR" b="1" dirty="0" smtClean="0"/>
              <a:t>TÜRLERİ</a:t>
            </a:r>
            <a:endParaRPr lang="tr-TR" dirty="0"/>
          </a:p>
        </p:txBody>
      </p:sp>
      <p:sp>
        <p:nvSpPr>
          <p:cNvPr id="3" name="2 İçerik Yer Tutucusu"/>
          <p:cNvSpPr>
            <a:spLocks noGrp="1"/>
          </p:cNvSpPr>
          <p:nvPr>
            <p:ph sz="quarter" idx="1"/>
          </p:nvPr>
        </p:nvSpPr>
        <p:spPr>
          <a:xfrm>
            <a:off x="457200" y="1556792"/>
            <a:ext cx="8229600" cy="4600168"/>
          </a:xfrm>
        </p:spPr>
        <p:txBody>
          <a:bodyPr/>
          <a:lstStyle/>
          <a:p>
            <a:r>
              <a:rPr lang="tr-TR" dirty="0" smtClean="0"/>
              <a:t>Küçük </a:t>
            </a:r>
            <a:r>
              <a:rPr lang="tr-TR" dirty="0" smtClean="0"/>
              <a:t>gruplar her yerde ve çeşitli şekillerde oluşabilirler. Aile, iş, okul, serbest zaman aktiviteleri küçük grupları içerebilir. Her bir küçük grup çeşidi, iletişim çeşitlerini içeren şekilde karakterize edilebilir. </a:t>
            </a:r>
            <a:endParaRPr lang="tr-TR" dirty="0" smtClean="0"/>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Görev </a:t>
            </a:r>
            <a:r>
              <a:rPr lang="tr-TR" b="1" dirty="0" smtClean="0"/>
              <a:t>Grupları</a:t>
            </a:r>
            <a:endParaRPr lang="tr-TR" b="1" dirty="0" smtClean="0"/>
          </a:p>
          <a:p>
            <a:pPr>
              <a:buNone/>
            </a:pPr>
            <a:endParaRPr lang="tr-TR" b="1" dirty="0" smtClean="0"/>
          </a:p>
          <a:p>
            <a:pPr>
              <a:buNone/>
            </a:pPr>
            <a:r>
              <a:rPr lang="tr-TR" dirty="0" smtClean="0"/>
              <a:t>Adından </a:t>
            </a:r>
            <a:r>
              <a:rPr lang="tr-TR" dirty="0" smtClean="0"/>
              <a:t>da anlaşılacağı üzere görev grupları, bir dizi hedefi veya görevi gerçekleştirmek amacıyla kurulur.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Yönetim Kurulları</a:t>
            </a:r>
            <a:endParaRPr lang="tr-TR" dirty="0" smtClean="0"/>
          </a:p>
          <a:p>
            <a:r>
              <a:rPr lang="tr-TR" dirty="0" smtClean="0"/>
              <a:t>Yönetim kurulu, kuruluş programlarının yönetim politikasını oluşturma sorumluluğunu yerine getirmek amacını güden yönetsel bir gruptur. Kurul, yasalar, yönetmelikler ya da örgütsel kurallar bağlamında kurulmuş olan yasal bir birimdir.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Görev Grupları</a:t>
            </a:r>
            <a:endParaRPr lang="tr-TR" dirty="0" smtClean="0"/>
          </a:p>
          <a:p>
            <a:r>
              <a:rPr lang="tr-TR" dirty="0" smtClean="0"/>
              <a:t>Görev güçleri belirli bir nedenle kurulmuş, görev tamamlandıktan sonra çoğunlukla dağıtılan ve geçici bir işbirliğine dayanan bir gruptur.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Komiteler ve Komisyonlar </a:t>
            </a:r>
            <a:endParaRPr lang="tr-TR" dirty="0" smtClean="0"/>
          </a:p>
          <a:p>
            <a:r>
              <a:rPr lang="tr-TR" dirty="0" smtClean="0"/>
              <a:t>Komiteler her ne kadar örgütün gereksinimlerini karşılamaya yönelikse de bunlar zaman zaman müracaatçıların gereksinimleri ile çakışır. Bu gruplarda kendini ifade etme genellikle düşüktür. Komiteler genellikle kendi kural ve düzenlemelerini kendileri belirler.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Yasama Kurulları</a:t>
            </a:r>
            <a:endParaRPr lang="tr-TR" dirty="0" smtClean="0"/>
          </a:p>
          <a:p>
            <a:r>
              <a:rPr lang="tr-TR" dirty="0" smtClean="0"/>
              <a:t>Yasama kurulları seçimle gelen temsilcilerden oluşur. Bu kurullar yasalar oluşturma ve yasalar tarafından oluşturulan programlar için uygun fonları sağlamaktan sorumludur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Personel Toplantıları</a:t>
            </a:r>
            <a:endParaRPr lang="tr-TR" dirty="0" smtClean="0"/>
          </a:p>
          <a:p>
            <a:r>
              <a:rPr lang="tr-TR" dirty="0" smtClean="0"/>
              <a:t>Personel toplantıları kimi belirlenmiş görevleri yerine getirmekten sorumlu kuruluş personelinin periyodik olarak bir araya geldiği toplantılardır.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err="1" smtClean="0"/>
              <a:t>Multidisipliner</a:t>
            </a:r>
            <a:r>
              <a:rPr lang="tr-TR" b="1" dirty="0" smtClean="0"/>
              <a:t> Ekipler</a:t>
            </a:r>
            <a:endParaRPr lang="tr-TR" dirty="0" smtClean="0"/>
          </a:p>
          <a:p>
            <a:r>
              <a:rPr lang="tr-TR" dirty="0" err="1" smtClean="0"/>
              <a:t>Multidisipliner</a:t>
            </a:r>
            <a:r>
              <a:rPr lang="tr-TR" dirty="0" smtClean="0"/>
              <a:t> ekipler çeşitli disiplinlerden gelen meslek elemanlarının belirli müracaatçılar hakkında görüşlerini paylaşmak amacıyla bir araya geldiği gruplardır. Gelişimsel bozukluğu olan bir müracaatçı için ekip sosyal hizmet uzmanı, hemşire, hekim, psikolog ve bakıcıdan oluşabilir. Bir başka örnekte hemşire, sosyal hizmet uzmanı, diyetisyen ve psikolog ekibin üyeleri olabilir.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2477</Words>
  <Application>WPS Presentation</Application>
  <PresentationFormat>Ekran Gösterisi (4:3)</PresentationFormat>
  <Paragraphs>42</Paragraphs>
  <Slides>11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11</vt:i4>
      </vt:variant>
    </vt:vector>
  </HeadingPairs>
  <TitlesOfParts>
    <vt:vector size="23" baseType="lpstr">
      <vt:lpstr>Arial</vt:lpstr>
      <vt:lpstr>SimSun</vt:lpstr>
      <vt:lpstr>Wingdings</vt:lpstr>
      <vt:lpstr>Wingdings 3</vt:lpstr>
      <vt:lpstr>Wingdings</vt:lpstr>
      <vt:lpstr>Calibri</vt:lpstr>
      <vt:lpstr>Gill Sans MT</vt:lpstr>
      <vt:lpstr>Bookman Old Style</vt:lpstr>
      <vt:lpstr>Microsoft YaHei</vt:lpstr>
      <vt:lpstr/>
      <vt:lpstr>Arial Unicode MS</vt:lpstr>
      <vt:lpstr>Kaynak</vt:lpstr>
      <vt:lpstr>Ankara Üniversitesi  Sağlık Bilimleri Fakültesi Sosyal Hizmet Bölümü</vt:lpstr>
      <vt:lpstr>GRUP TÜRLERİ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 göker</cp:lastModifiedBy>
  <cp:revision>8</cp:revision>
  <dcterms:created xsi:type="dcterms:W3CDTF">2017-04-26T08:36:00Z</dcterms:created>
  <dcterms:modified xsi:type="dcterms:W3CDTF">2020-04-28T20:09:25Z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