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67" r:id="rId5"/>
    <p:sldId id="268" r:id="rId6"/>
    <p:sldId id="269" r:id="rId7"/>
    <p:sldId id="270" r:id="rId8"/>
    <p:sldId id="271" r:id="rId9"/>
    <p:sldId id="272" r:id="rId10"/>
    <p:sldId id="273" r:id="rId11"/>
    <p:sldId id="274" r:id="rId12"/>
    <p:sldId id="258" r:id="rId13"/>
    <p:sldId id="259" r:id="rId14"/>
    <p:sldId id="260" r:id="rId15"/>
    <p:sldId id="261" r:id="rId16"/>
    <p:sldId id="262" r:id="rId17"/>
    <p:sldId id="279" r:id="rId18"/>
    <p:sldId id="275" r:id="rId19"/>
    <p:sldId id="276" r:id="rId20"/>
    <p:sldId id="277" r:id="rId21"/>
    <p:sldId id="278" r:id="rId22"/>
    <p:sldId id="265" r:id="rId23"/>
    <p:sldId id="263"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3/13/2018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3/13/2018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3/13/2018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3/13/2018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3/13/2018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3/13/2018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3/13/2018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solidFill>
                  <a:srgbClr val="FF0000"/>
                </a:solidFill>
                <a:latin typeface="Times New Roman" pitchFamily="18" charset="0"/>
                <a:cs typeface="Times New Roman" pitchFamily="18" charset="0"/>
              </a:rPr>
              <a:t>6. Gymnospermlere Ait Örnekler II.</a:t>
            </a:r>
            <a:endParaRPr lang="tr-TR" dirty="0">
              <a:solidFill>
                <a:srgbClr val="FF0000"/>
              </a:solidFill>
            </a:endParaRPr>
          </a:p>
        </p:txBody>
      </p:sp>
      <p:sp>
        <p:nvSpPr>
          <p:cNvPr id="3" name="Subtitle 2"/>
          <p:cNvSpPr>
            <a:spLocks noGrp="1"/>
          </p:cNvSpPr>
          <p:nvPr>
            <p:ph type="subTitle" idx="1"/>
          </p:nvPr>
        </p:nvSpPr>
        <p:spPr/>
        <p:txBody>
          <a:bodyPr/>
          <a:lstStyle/>
          <a:p>
            <a:r>
              <a:rPr lang="tr-TR" dirty="0" smtClean="0">
                <a:solidFill>
                  <a:srgbClr val="FF0000"/>
                </a:solidFill>
              </a:rPr>
              <a:t>Prof.Dr. Fatmagül GEVEN</a:t>
            </a:r>
          </a:p>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tr-TR" dirty="0" smtClean="0"/>
              <a:t>Doğu </a:t>
            </a:r>
            <a:r>
              <a:rPr lang="tr-TR" dirty="0" smtClean="0"/>
              <a:t>Akdeniz bitkisi olan bu ağaç Kuzey, Batı, Güney ve Orta Anadolu’ nun dağlık yerlerinde yetişir. </a:t>
            </a:r>
            <a:endParaRPr lang="tr-TR" dirty="0" smtClean="0"/>
          </a:p>
          <a:p>
            <a:pPr algn="just"/>
            <a:r>
              <a:rPr lang="tr-TR" dirty="0" smtClean="0"/>
              <a:t>Monoik </a:t>
            </a:r>
            <a:r>
              <a:rPr lang="tr-TR" dirty="0" smtClean="0"/>
              <a:t>bir ağaçtır, dallanma dipten itibaren görülür; boyu 20 m, çapı 1 m’ ye erişir; pulsu yapraklarının dizilişi nedeniyle sürgünleri 4 köşeli görülür. Yaprakların sırtında salgı bezi yoktur. </a:t>
            </a:r>
            <a:endParaRPr lang="tr-TR" dirty="0" smtClean="0"/>
          </a:p>
          <a:p>
            <a:pPr algn="just"/>
            <a:r>
              <a:rPr lang="tr-TR" dirty="0" smtClean="0"/>
              <a:t>Bakka </a:t>
            </a:r>
            <a:r>
              <a:rPr lang="tr-TR" dirty="0" smtClean="0"/>
              <a:t>mavimsi-siyah renkli, 12 mm kadar çapta ve 1-2 tohumludur</a:t>
            </a:r>
            <a:r>
              <a:rPr lang="tr-TR" b="1" i="1" dirty="0" smtClean="0"/>
              <a:t>.</a:t>
            </a:r>
            <a:endParaRPr lang="tr-TR" dirty="0"/>
          </a:p>
        </p:txBody>
      </p:sp>
      <p:sp>
        <p:nvSpPr>
          <p:cNvPr id="3" name="Title 2"/>
          <p:cNvSpPr>
            <a:spLocks noGrp="1"/>
          </p:cNvSpPr>
          <p:nvPr>
            <p:ph type="title"/>
          </p:nvPr>
        </p:nvSpPr>
        <p:spPr/>
        <p:txBody>
          <a:bodyPr>
            <a:normAutofit/>
          </a:bodyPr>
          <a:lstStyle/>
          <a:p>
            <a:r>
              <a:rPr lang="tr-TR" sz="3200" i="1" dirty="0" smtClean="0"/>
              <a:t>J. foetidissima</a:t>
            </a:r>
            <a:r>
              <a:rPr lang="tr-TR" sz="3200" dirty="0" smtClean="0"/>
              <a:t>  (kokar ardıç, koca ardıç).</a:t>
            </a:r>
            <a:endParaRPr lang="tr-TR"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tr-TR" sz="3200" dirty="0" smtClean="0"/>
              <a:t>boyu </a:t>
            </a:r>
            <a:r>
              <a:rPr lang="tr-TR" sz="3200" dirty="0" smtClean="0"/>
              <a:t>30 </a:t>
            </a:r>
            <a:r>
              <a:rPr lang="tr-TR" sz="3200" dirty="0" smtClean="0"/>
              <a:t>m’ye </a:t>
            </a:r>
            <a:r>
              <a:rPr lang="tr-TR" sz="3200" dirty="0" smtClean="0"/>
              <a:t>kadar ulaşabilen monoik bir ağaçtır. </a:t>
            </a:r>
            <a:r>
              <a:rPr lang="tr-TR" sz="3200" i="1" dirty="0" smtClean="0"/>
              <a:t>J. foetidissima</a:t>
            </a:r>
            <a:r>
              <a:rPr lang="tr-TR" sz="3200" dirty="0" smtClean="0"/>
              <a:t> ile aynı yerlerde yetişir; aralarındaki fark bu tür dipten dallanmaz, sürgünler 4 köşeli değildir; yaprakların sırtında salgı cebi vardır; meyva 8-10 mm çapındadır ve 4-6 tohum taşır.</a:t>
            </a:r>
            <a:endParaRPr lang="tr-TR" sz="3200" dirty="0"/>
          </a:p>
        </p:txBody>
      </p:sp>
      <p:sp>
        <p:nvSpPr>
          <p:cNvPr id="3" name="Title 2"/>
          <p:cNvSpPr>
            <a:spLocks noGrp="1"/>
          </p:cNvSpPr>
          <p:nvPr>
            <p:ph type="title"/>
          </p:nvPr>
        </p:nvSpPr>
        <p:spPr/>
        <p:txBody>
          <a:bodyPr/>
          <a:lstStyle/>
          <a:p>
            <a:r>
              <a:rPr lang="tr-TR" i="1" dirty="0" smtClean="0"/>
              <a:t>J</a:t>
            </a:r>
            <a:r>
              <a:rPr lang="tr-TR" sz="3600" i="1" dirty="0" smtClean="0"/>
              <a:t>. excelsa</a:t>
            </a:r>
            <a:r>
              <a:rPr lang="tr-TR" sz="3600" dirty="0" smtClean="0"/>
              <a:t> (boylu ardıç</a:t>
            </a:r>
            <a:r>
              <a:rPr lang="tr-TR" sz="3600" dirty="0" smtClean="0"/>
              <a:t>)</a:t>
            </a:r>
            <a:endParaRPr lang="tr-TR"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cstate="print"/>
          <a:srcRect/>
          <a:stretch>
            <a:fillRect/>
          </a:stretch>
        </p:blipFill>
        <p:spPr bwMode="auto">
          <a:xfrm>
            <a:off x="1600200" y="0"/>
            <a:ext cx="5562600"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cstate="print"/>
          <a:srcRect/>
          <a:stretch>
            <a:fillRect/>
          </a:stretch>
        </p:blipFill>
        <p:spPr bwMode="auto">
          <a:xfrm>
            <a:off x="1752600" y="0"/>
            <a:ext cx="5943600"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cstate="print"/>
          <a:srcRect/>
          <a:stretch>
            <a:fillRect/>
          </a:stretch>
        </p:blipFill>
        <p:spPr bwMode="auto">
          <a:xfrm>
            <a:off x="1447800" y="0"/>
            <a:ext cx="6553200" cy="683498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tr-TR"/>
          </a:p>
        </p:txBody>
      </p:sp>
      <p:pic>
        <p:nvPicPr>
          <p:cNvPr id="4098" name="Picture 2"/>
          <p:cNvPicPr>
            <a:picLocks noGrp="1" noChangeAspect="1" noChangeArrowheads="1"/>
          </p:cNvPicPr>
          <p:nvPr>
            <p:ph idx="1"/>
          </p:nvPr>
        </p:nvPicPr>
        <p:blipFill>
          <a:blip r:embed="rId2" cstate="print"/>
          <a:srcRect/>
          <a:stretch>
            <a:fillRect/>
          </a:stretch>
        </p:blipFill>
        <p:spPr bwMode="auto">
          <a:xfrm>
            <a:off x="0" y="0"/>
            <a:ext cx="9157759"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tr-TR"/>
          </a:p>
        </p:txBody>
      </p:sp>
      <p:pic>
        <p:nvPicPr>
          <p:cNvPr id="5122" name="Picture 2"/>
          <p:cNvPicPr>
            <a:picLocks noGrp="1" noChangeAspect="1" noChangeArrowheads="1"/>
          </p:cNvPicPr>
          <p:nvPr>
            <p:ph idx="1"/>
          </p:nvPr>
        </p:nvPicPr>
        <p:blipFill>
          <a:blip r:embed="rId2" cstate="print"/>
          <a:srcRect/>
          <a:stretch>
            <a:fillRect/>
          </a:stretch>
        </p:blipFill>
        <p:spPr bwMode="auto">
          <a:xfrm>
            <a:off x="1" y="0"/>
            <a:ext cx="9157758"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tr-TR"/>
          </a:p>
        </p:txBody>
      </p:sp>
      <p:pic>
        <p:nvPicPr>
          <p:cNvPr id="4" name="Picture 2"/>
          <p:cNvPicPr>
            <a:picLocks noGrp="1" noChangeAspect="1" noChangeArrowheads="1"/>
          </p:cNvPicPr>
          <p:nvPr>
            <p:ph idx="1"/>
          </p:nvPr>
        </p:nvPicPr>
        <p:blipFill>
          <a:blip r:embed="rId2" cstate="print"/>
          <a:srcRect/>
          <a:stretch>
            <a:fillRect/>
          </a:stretch>
        </p:blipFill>
        <p:spPr bwMode="auto">
          <a:xfrm>
            <a:off x="1295400" y="0"/>
            <a:ext cx="6172200" cy="6892756"/>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tr-TR" sz="3200" dirty="0" smtClean="0"/>
              <a:t>Bu </a:t>
            </a:r>
            <a:r>
              <a:rPr lang="tr-TR" sz="3200" dirty="0" smtClean="0"/>
              <a:t>türe </a:t>
            </a:r>
            <a:r>
              <a:rPr lang="tr-TR" sz="3200" dirty="0" smtClean="0"/>
              <a:t>Anadolu’nun </a:t>
            </a:r>
            <a:r>
              <a:rPr lang="tr-TR" sz="3200" dirty="0" smtClean="0"/>
              <a:t>batı ve güneyinde rastlanır. </a:t>
            </a:r>
            <a:endParaRPr lang="tr-TR" sz="3200" dirty="0" smtClean="0"/>
          </a:p>
          <a:p>
            <a:pPr algn="just"/>
            <a:r>
              <a:rPr lang="tr-TR" sz="3200" dirty="0" smtClean="0"/>
              <a:t>Dioik </a:t>
            </a:r>
            <a:r>
              <a:rPr lang="tr-TR" sz="3200" dirty="0" smtClean="0"/>
              <a:t>bir çalı veya boyu 4 m kadar olabilen küçük bir ağaç formundadır</a:t>
            </a:r>
            <a:r>
              <a:rPr lang="tr-TR" sz="3200" dirty="0" smtClean="0"/>
              <a:t>.</a:t>
            </a:r>
          </a:p>
          <a:p>
            <a:pPr algn="just"/>
            <a:r>
              <a:rPr lang="tr-TR" sz="3200" dirty="0" smtClean="0"/>
              <a:t> </a:t>
            </a:r>
            <a:r>
              <a:rPr lang="tr-TR" sz="3200" dirty="0" smtClean="0"/>
              <a:t>Bakka kırmızı-kahverengi ve 4-9 tohumdur, ayrıca pulpası (etli mezokarp) liflidir.</a:t>
            </a:r>
          </a:p>
          <a:p>
            <a:endParaRPr lang="tr-TR" dirty="0"/>
          </a:p>
        </p:txBody>
      </p:sp>
      <p:sp>
        <p:nvSpPr>
          <p:cNvPr id="3" name="Title 2"/>
          <p:cNvSpPr>
            <a:spLocks noGrp="1"/>
          </p:cNvSpPr>
          <p:nvPr>
            <p:ph type="title"/>
          </p:nvPr>
        </p:nvSpPr>
        <p:spPr/>
        <p:txBody>
          <a:bodyPr>
            <a:normAutofit/>
          </a:bodyPr>
          <a:lstStyle/>
          <a:p>
            <a:r>
              <a:rPr lang="tr-TR" sz="4000" i="1" dirty="0" smtClean="0"/>
              <a:t>J. phoenicea</a:t>
            </a:r>
            <a:r>
              <a:rPr lang="tr-TR" sz="4000" dirty="0" smtClean="0"/>
              <a:t> (Finike ardıcı</a:t>
            </a:r>
            <a:r>
              <a:rPr lang="tr-TR" sz="4000" dirty="0" smtClean="0"/>
              <a:t>)</a:t>
            </a:r>
            <a:endParaRPr lang="tr-TR"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tr-TR" sz="4000" dirty="0" smtClean="0"/>
              <a:t>C. familyası </a:t>
            </a:r>
            <a:r>
              <a:rPr lang="tr-TR" sz="4000" dirty="0" smtClean="0"/>
              <a:t>bitkilerinden iki genusta dişi kozalaklar odunlaşmış peltat pullardan meydana gelmiştir ve pullar olgunlukta aralanır.</a:t>
            </a:r>
            <a:endParaRPr lang="tr-TR" sz="4000" dirty="0"/>
          </a:p>
        </p:txBody>
      </p:sp>
      <p:sp>
        <p:nvSpPr>
          <p:cNvPr id="3" name="Title 2"/>
          <p:cNvSpPr>
            <a:spLocks noGrp="1"/>
          </p:cNvSpPr>
          <p:nvPr>
            <p:ph type="title"/>
          </p:nvPr>
        </p:nvSpPr>
        <p:spPr/>
        <p:txBody>
          <a:bodyPr/>
          <a:lstStyle/>
          <a:p>
            <a:r>
              <a:rPr lang="tr-TR" sz="4400" i="1" dirty="0" smtClean="0"/>
              <a:t>Cupressaceae</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tr-TR" dirty="0" smtClean="0"/>
              <a:t>Bu </a:t>
            </a:r>
            <a:r>
              <a:rPr lang="tr-TR" dirty="0" smtClean="0"/>
              <a:t>familyadaki bitkiler yaz kış yeşil kalan, monoik, bazen dioik, ağaç veya çalı formundadır. Yapraklar pul şeklinde veya subulat, bazen dımorftur. Dişi kozalakta kozalak pulları yassı veya peltat ya da etli ve birleşiktir, buna göre olgun kozalaklar ya odunludur ya da etli bir bakkaya benzer. Anadolu’ da yetişen cinsler şu özelikleriyle ayrılabilir. </a:t>
            </a:r>
          </a:p>
          <a:p>
            <a:endParaRPr lang="tr-TR" dirty="0"/>
          </a:p>
        </p:txBody>
      </p:sp>
      <p:sp>
        <p:nvSpPr>
          <p:cNvPr id="3" name="Title 2"/>
          <p:cNvSpPr>
            <a:spLocks noGrp="1"/>
          </p:cNvSpPr>
          <p:nvPr>
            <p:ph type="title"/>
          </p:nvPr>
        </p:nvSpPr>
        <p:spPr/>
        <p:txBody>
          <a:bodyPr/>
          <a:lstStyle/>
          <a:p>
            <a:r>
              <a:rPr lang="tr-TR" dirty="0" smtClean="0"/>
              <a:t>Fam: </a:t>
            </a:r>
            <a:r>
              <a:rPr lang="tr-TR" i="1" dirty="0" smtClean="0"/>
              <a:t>Cupressaceae</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105400"/>
          </a:xfrm>
        </p:spPr>
        <p:txBody>
          <a:bodyPr>
            <a:normAutofit/>
          </a:bodyPr>
          <a:lstStyle/>
          <a:p>
            <a:pPr algn="just"/>
            <a:r>
              <a:rPr lang="tr-TR" dirty="0" smtClean="0"/>
              <a:t>Akdeniz </a:t>
            </a:r>
            <a:r>
              <a:rPr lang="tr-TR" dirty="0" smtClean="0"/>
              <a:t>bitkisidir, Batı ve Güney </a:t>
            </a:r>
            <a:r>
              <a:rPr lang="tr-TR" dirty="0" smtClean="0"/>
              <a:t>Anadolu’nun </a:t>
            </a:r>
            <a:r>
              <a:rPr lang="tr-TR" dirty="0" smtClean="0"/>
              <a:t>sahil kesiminde yetişir. </a:t>
            </a:r>
            <a:endParaRPr lang="tr-TR" dirty="0" smtClean="0"/>
          </a:p>
          <a:p>
            <a:pPr algn="just"/>
            <a:r>
              <a:rPr lang="tr-TR" dirty="0" smtClean="0"/>
              <a:t>Yaprakları </a:t>
            </a:r>
            <a:r>
              <a:rPr lang="tr-TR" dirty="0" smtClean="0"/>
              <a:t>koyu yeşil renkli, pul biçiminde ve küçüktür; karşılıklı ve imbrıkat dizilmiştir. </a:t>
            </a:r>
            <a:endParaRPr lang="tr-TR" dirty="0" smtClean="0"/>
          </a:p>
          <a:p>
            <a:pPr algn="just"/>
            <a:r>
              <a:rPr lang="tr-TR" dirty="0" smtClean="0"/>
              <a:t>Her </a:t>
            </a:r>
            <a:r>
              <a:rPr lang="tr-TR" dirty="0" smtClean="0"/>
              <a:t>zaman yeşil kalan bir ağaçtır. </a:t>
            </a:r>
            <a:endParaRPr lang="tr-TR" dirty="0" smtClean="0"/>
          </a:p>
          <a:p>
            <a:pPr algn="just"/>
            <a:r>
              <a:rPr lang="tr-TR" dirty="0" smtClean="0"/>
              <a:t>Dişi </a:t>
            </a:r>
            <a:r>
              <a:rPr lang="tr-TR" dirty="0" smtClean="0"/>
              <a:t>kozalaklar 2.5-3.5 cm çapında küreye benzer şekildedir, tek başına bulunur, rengi gençken </a:t>
            </a:r>
            <a:r>
              <a:rPr lang="tr-TR" dirty="0" smtClean="0"/>
              <a:t>sarımsı-kahverengidir </a:t>
            </a:r>
            <a:r>
              <a:rPr lang="tr-TR" dirty="0" smtClean="0"/>
              <a:t>sonradan griye döner; olgunlukta birbirinden ayrılan, 8-12 tane, köşeli ve peltat puldan meydana gelmiştir.</a:t>
            </a:r>
            <a:endParaRPr lang="tr-TR" dirty="0"/>
          </a:p>
        </p:txBody>
      </p:sp>
      <p:sp>
        <p:nvSpPr>
          <p:cNvPr id="3" name="Title 2"/>
          <p:cNvSpPr>
            <a:spLocks noGrp="1"/>
          </p:cNvSpPr>
          <p:nvPr>
            <p:ph type="title"/>
          </p:nvPr>
        </p:nvSpPr>
        <p:spPr/>
        <p:txBody>
          <a:bodyPr/>
          <a:lstStyle/>
          <a:p>
            <a:r>
              <a:rPr lang="tr-TR" i="1" dirty="0" smtClean="0"/>
              <a:t>Cupressus sempervirens</a:t>
            </a:r>
            <a:r>
              <a:rPr lang="tr-TR" dirty="0" smtClean="0"/>
              <a:t> (servi</a:t>
            </a:r>
            <a:r>
              <a:rPr lang="tr-TR" dirty="0" smtClean="0"/>
              <a:t>)</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791200"/>
          </a:xfrm>
        </p:spPr>
        <p:txBody>
          <a:bodyPr>
            <a:normAutofit/>
          </a:bodyPr>
          <a:lstStyle/>
          <a:p>
            <a:pPr algn="just"/>
            <a:r>
              <a:rPr lang="tr-TR" sz="3200" dirty="0" smtClean="0"/>
              <a:t>Dallarının biçimi ile ayırt edilebilen 2 varyetesi vardır; </a:t>
            </a:r>
            <a:endParaRPr lang="tr-TR" sz="3200" dirty="0" smtClean="0"/>
          </a:p>
          <a:p>
            <a:pPr algn="just"/>
            <a:r>
              <a:rPr lang="tr-TR" sz="3200" b="1" i="1" dirty="0" smtClean="0"/>
              <a:t>C</a:t>
            </a:r>
            <a:r>
              <a:rPr lang="tr-TR" sz="3200" b="1" i="1" dirty="0" smtClean="0"/>
              <a:t>. sempervirens</a:t>
            </a:r>
            <a:r>
              <a:rPr lang="tr-TR" sz="3200" b="1" dirty="0" smtClean="0"/>
              <a:t> var. </a:t>
            </a:r>
            <a:r>
              <a:rPr lang="tr-TR" sz="3200" b="1" i="1" dirty="0" smtClean="0"/>
              <a:t>horizontalis</a:t>
            </a:r>
            <a:r>
              <a:rPr lang="tr-TR" sz="3200" dirty="0" smtClean="0"/>
              <a:t>’te </a:t>
            </a:r>
            <a:r>
              <a:rPr lang="tr-TR" sz="3200" dirty="0" smtClean="0"/>
              <a:t>dallar yataydır. </a:t>
            </a:r>
            <a:r>
              <a:rPr lang="tr-TR" sz="3200" dirty="0" smtClean="0"/>
              <a:t>Anadolu’da </a:t>
            </a:r>
            <a:r>
              <a:rPr lang="tr-TR" sz="3200" dirty="0" smtClean="0"/>
              <a:t>yerli olan bu varyeteye karışık ormanlarda rastlanır. Dalları yukarı yönelmiş olan</a:t>
            </a:r>
            <a:r>
              <a:rPr lang="tr-TR" sz="3200" dirty="0" smtClean="0"/>
              <a:t>,</a:t>
            </a:r>
          </a:p>
          <a:p>
            <a:pPr algn="just"/>
            <a:r>
              <a:rPr lang="tr-TR" sz="3200" b="1" i="1" dirty="0" smtClean="0"/>
              <a:t>C</a:t>
            </a:r>
            <a:r>
              <a:rPr lang="tr-TR" sz="3200" b="1" i="1" dirty="0" smtClean="0"/>
              <a:t>. sempervirens</a:t>
            </a:r>
            <a:r>
              <a:rPr lang="tr-TR" sz="3200" b="1" dirty="0" smtClean="0"/>
              <a:t> var. </a:t>
            </a:r>
            <a:r>
              <a:rPr lang="tr-TR" sz="3200" b="1" i="1" dirty="0" smtClean="0"/>
              <a:t>pyramidalis</a:t>
            </a:r>
            <a:r>
              <a:rPr lang="tr-TR" sz="3200" b="1" dirty="0" smtClean="0"/>
              <a:t> </a:t>
            </a:r>
            <a:r>
              <a:rPr lang="tr-TR" sz="3200" dirty="0" smtClean="0"/>
              <a:t>Güney ve Batı </a:t>
            </a:r>
            <a:r>
              <a:rPr lang="tr-TR" sz="3200" dirty="0" smtClean="0"/>
              <a:t>Anadolu’da </a:t>
            </a:r>
            <a:r>
              <a:rPr lang="tr-TR" sz="3200" dirty="0" smtClean="0"/>
              <a:t>yetişir, ayrıca mezarlıklarda, rüzgarı tutması için de park ve bahçelerde yetiştirilir.</a:t>
            </a:r>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1524000" y="0"/>
            <a:ext cx="6248399" cy="6858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tr-TR"/>
          </a:p>
        </p:txBody>
      </p:sp>
      <p:sp>
        <p:nvSpPr>
          <p:cNvPr id="4" name="Content Placeholder 3"/>
          <p:cNvSpPr>
            <a:spLocks noGrp="1"/>
          </p:cNvSpPr>
          <p:nvPr>
            <p:ph idx="1"/>
          </p:nvPr>
        </p:nvSpPr>
        <p:spPr/>
        <p:txBody>
          <a:bodyPr>
            <a:normAutofit/>
          </a:bodyPr>
          <a:lstStyle/>
          <a:p>
            <a:pPr algn="just"/>
            <a:r>
              <a:rPr lang="tr-TR" sz="3600" b="1" i="1" dirty="0" smtClean="0"/>
              <a:t>Thuja </a:t>
            </a:r>
            <a:r>
              <a:rPr lang="tr-TR" sz="3600" dirty="0" smtClean="0"/>
              <a:t>cinsinin de kozalakları odunludur; bir türü batıda, diğeri doğuda yetişir.</a:t>
            </a:r>
            <a:endParaRPr lang="tr-TR"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tr-TR" sz="3200" b="1" i="1" dirty="0" smtClean="0"/>
              <a:t>T. occidentalis</a:t>
            </a:r>
            <a:r>
              <a:rPr lang="tr-TR" sz="3200" dirty="0" smtClean="0"/>
              <a:t> (batı mazısı), vatanı Kuzeydoğu Amerika olan dioik bir ağaççıktır. </a:t>
            </a:r>
            <a:endParaRPr lang="tr-TR" sz="3200" dirty="0" smtClean="0"/>
          </a:p>
          <a:p>
            <a:pPr algn="just"/>
            <a:r>
              <a:rPr lang="tr-TR" sz="3200" dirty="0" smtClean="0"/>
              <a:t>Süs </a:t>
            </a:r>
            <a:r>
              <a:rPr lang="tr-TR" sz="3200" dirty="0" smtClean="0"/>
              <a:t>bitkisi olarak yetiştirilir</a:t>
            </a:r>
            <a:r>
              <a:rPr lang="tr-TR" sz="3200" dirty="0" smtClean="0"/>
              <a:t>.</a:t>
            </a:r>
          </a:p>
          <a:p>
            <a:pPr algn="just"/>
            <a:r>
              <a:rPr lang="tr-TR" sz="3200" dirty="0" smtClean="0"/>
              <a:t> </a:t>
            </a:r>
            <a:r>
              <a:rPr lang="tr-TR" sz="3200" dirty="0" smtClean="0"/>
              <a:t>Kozalakları ovoid, 15 mm kadardır, odunlaşmış 6-8 puldan meydana gelmiştir ve pulların sırtı boynuzludur. </a:t>
            </a:r>
            <a:endParaRPr lang="tr-TR" sz="3200" dirty="0"/>
          </a:p>
        </p:txBody>
      </p:sp>
      <p:sp>
        <p:nvSpPr>
          <p:cNvPr id="3" name="Title 2"/>
          <p:cNvSpPr>
            <a:spLocks noGrp="1"/>
          </p:cNvSpPr>
          <p:nvPr>
            <p:ph type="title"/>
          </p:nvPr>
        </p:nvSpPr>
        <p:spPr/>
        <p:txBody>
          <a:bodyPr/>
          <a:lstStyle/>
          <a:p>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tr-TR" sz="2800" b="1" i="1" dirty="0" smtClean="0"/>
              <a:t>T. orientalis</a:t>
            </a:r>
            <a:r>
              <a:rPr lang="tr-TR" sz="2800" dirty="0" smtClean="0"/>
              <a:t> (doğu mazısı). Bu türün vatanı Çin, Moğolistan gibi Uzakdoğu ülkeleridir</a:t>
            </a:r>
            <a:r>
              <a:rPr lang="tr-TR" sz="2800" dirty="0" smtClean="0"/>
              <a:t>.</a:t>
            </a:r>
          </a:p>
          <a:p>
            <a:pPr algn="just"/>
            <a:r>
              <a:rPr lang="tr-TR" sz="2800" dirty="0" smtClean="0"/>
              <a:t> </a:t>
            </a:r>
            <a:r>
              <a:rPr lang="tr-TR" sz="2800" dirty="0" smtClean="0"/>
              <a:t>Dallar aynı düzlem üzerindedir, yelpazeye benzer. Kozalakları 6 puldan meydana </a:t>
            </a:r>
            <a:r>
              <a:rPr lang="tr-TR" sz="2800" dirty="0" smtClean="0"/>
              <a:t>gelmiştir, </a:t>
            </a:r>
            <a:r>
              <a:rPr lang="tr-TR" sz="2800" dirty="0" smtClean="0"/>
              <a:t>sırtı geriye kıvrık, mahmuzludur. </a:t>
            </a:r>
            <a:endParaRPr lang="tr-TR" sz="2800" dirty="0" smtClean="0"/>
          </a:p>
          <a:p>
            <a:pPr algn="just"/>
            <a:r>
              <a:rPr lang="tr-TR" sz="2800" dirty="0" smtClean="0"/>
              <a:t>Tohumları </a:t>
            </a:r>
            <a:r>
              <a:rPr lang="tr-TR" sz="2800" dirty="0" smtClean="0"/>
              <a:t>kanatsızdır. </a:t>
            </a:r>
            <a:endParaRPr lang="tr-TR" sz="2800" dirty="0" smtClean="0"/>
          </a:p>
          <a:p>
            <a:pPr algn="just"/>
            <a:r>
              <a:rPr lang="tr-TR" sz="2800" dirty="0" smtClean="0"/>
              <a:t>Kültürü </a:t>
            </a:r>
            <a:r>
              <a:rPr lang="tr-TR" sz="2800" dirty="0" smtClean="0"/>
              <a:t>kolay yapılan bir türdür, kurak yerlerde yetiştirilir; park ve bahçelerde çit yapmak üzere çok sık ekilmektedir.</a:t>
            </a:r>
            <a:endParaRPr lang="tr-TR" sz="2800" dirty="0"/>
          </a:p>
        </p:txBody>
      </p:sp>
      <p:sp>
        <p:nvSpPr>
          <p:cNvPr id="3" name="Title 2"/>
          <p:cNvSpPr>
            <a:spLocks noGrp="1"/>
          </p:cNvSpPr>
          <p:nvPr>
            <p:ph type="title"/>
          </p:nvPr>
        </p:nvSpPr>
        <p:spPr/>
        <p:txBody>
          <a:bodyPr/>
          <a:lstStyle/>
          <a:p>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tr-TR"/>
          </a:p>
        </p:txBody>
      </p:sp>
      <p:sp>
        <p:nvSpPr>
          <p:cNvPr id="3" name="Title 2"/>
          <p:cNvSpPr>
            <a:spLocks noGrp="1"/>
          </p:cNvSpPr>
          <p:nvPr>
            <p:ph type="title"/>
          </p:nvPr>
        </p:nvSpPr>
        <p:spPr/>
        <p:txBody>
          <a:bodyPr/>
          <a:lstStyle/>
          <a:p>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tr-TR" dirty="0" smtClean="0"/>
              <a:t/>
            </a:r>
            <a:br>
              <a:rPr lang="tr-TR" dirty="0" smtClean="0"/>
            </a:br>
            <a:r>
              <a:rPr lang="tr-TR" dirty="0" smtClean="0"/>
              <a:t>7. Türkiye’nin Doğal Angiospermae Taksonlarına Ait Örnekler</a:t>
            </a:r>
            <a:endParaRPr lang="tr-TR" dirty="0"/>
          </a:p>
        </p:txBody>
      </p:sp>
      <p:sp>
        <p:nvSpPr>
          <p:cNvPr id="3" name="Subtitle 2"/>
          <p:cNvSpPr>
            <a:spLocks noGrp="1"/>
          </p:cNvSpPr>
          <p:nvPr>
            <p:ph type="subTitle" idx="1"/>
          </p:nvPr>
        </p:nvSpPr>
        <p:spPr/>
        <p:txBody>
          <a:bodyPr/>
          <a:lstStyle/>
          <a:p>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915400" cy="5169091"/>
          </a:xfrm>
        </p:spPr>
        <p:txBody>
          <a:bodyPr/>
          <a:lstStyle/>
          <a:p>
            <a:r>
              <a:rPr lang="tr-TR" dirty="0" smtClean="0"/>
              <a:t>1. Dişi kozalak etli, pullar etli ve birleşik; bakka, </a:t>
            </a:r>
          </a:p>
          <a:p>
            <a:r>
              <a:rPr lang="tr-TR" dirty="0" smtClean="0"/>
              <a:t>	2. Meyva çapı 1 cm kadar; 1-6 tohumlu; tohumları saran sert bir kılıf yok.... </a:t>
            </a:r>
            <a:r>
              <a:rPr lang="tr-TR" b="1" i="1" dirty="0" smtClean="0"/>
              <a:t>Juniperus</a:t>
            </a:r>
            <a:r>
              <a:rPr lang="tr-TR" dirty="0" smtClean="0"/>
              <a:t> </a:t>
            </a:r>
          </a:p>
          <a:p>
            <a:r>
              <a:rPr lang="tr-TR" dirty="0" smtClean="0"/>
              <a:t>	2. Meyva 5 cm; 3 tohumlu, tohumlar sert kılıflı bir çekirdek içinde .............</a:t>
            </a:r>
            <a:r>
              <a:rPr lang="tr-TR" b="1" i="1" dirty="0" smtClean="0"/>
              <a:t>Arceuthos</a:t>
            </a:r>
            <a:endParaRPr lang="tr-TR" dirty="0" smtClean="0"/>
          </a:p>
          <a:p>
            <a:r>
              <a:rPr lang="tr-TR" dirty="0" smtClean="0"/>
              <a:t>1. Dişi kozalak odunlu; kozalak pulları peltat, olgunlukta aralanır; tohum kanatlı ve çok sayıda........ </a:t>
            </a:r>
            <a:r>
              <a:rPr lang="tr-TR" b="1" i="1" dirty="0" smtClean="0"/>
              <a:t>Cupressus </a:t>
            </a:r>
            <a:endParaRPr lang="tr-TR" dirty="0" smtClean="0"/>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tr-TR" b="1" i="1" dirty="0" smtClean="0"/>
              <a:t>Juniperus</a:t>
            </a:r>
            <a:r>
              <a:rPr lang="tr-TR" dirty="0" smtClean="0"/>
              <a:t> (ardıç) türleri monoik ya da dioik, ağaç veya çalı formunda bitkilerdir. Dişi kozalak etli pullardan oluşmuştur, bakka tipindedir. Bu cinsteki türlerin bir kısmında yapraklar subulattır. </a:t>
            </a:r>
            <a:endParaRPr lang="tr-TR" dirty="0"/>
          </a:p>
        </p:txBody>
      </p:sp>
      <p:sp>
        <p:nvSpPr>
          <p:cNvPr id="3" name="Title 2"/>
          <p:cNvSpPr>
            <a:spLocks noGrp="1"/>
          </p:cNvSpPr>
          <p:nvPr>
            <p:ph type="title"/>
          </p:nvPr>
        </p:nvSpPr>
        <p:spPr/>
        <p:txBody>
          <a:bodyPr/>
          <a:lstStyle/>
          <a:p>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334000"/>
          </a:xfrm>
        </p:spPr>
        <p:txBody>
          <a:bodyPr>
            <a:noAutofit/>
          </a:bodyPr>
          <a:lstStyle/>
          <a:p>
            <a:pPr algn="just"/>
            <a:r>
              <a:rPr lang="tr-TR" sz="2800" dirty="0" smtClean="0"/>
              <a:t>B</a:t>
            </a:r>
            <a:r>
              <a:rPr lang="tr-TR" sz="2800" dirty="0" smtClean="0"/>
              <a:t>u </a:t>
            </a:r>
            <a:r>
              <a:rPr lang="tr-TR" sz="2800" dirty="0" smtClean="0"/>
              <a:t>cinsin en yaygın olan türüdür. Bir Akdeniz bitkisi olmasına karşın, </a:t>
            </a:r>
            <a:r>
              <a:rPr lang="tr-TR" sz="2800" dirty="0" smtClean="0"/>
              <a:t>Trakya’da </a:t>
            </a:r>
            <a:r>
              <a:rPr lang="tr-TR" sz="2800" dirty="0" smtClean="0"/>
              <a:t>ve </a:t>
            </a:r>
            <a:r>
              <a:rPr lang="tr-TR" sz="2800" dirty="0" smtClean="0"/>
              <a:t>Anadolu’nun </a:t>
            </a:r>
            <a:r>
              <a:rPr lang="tr-TR" sz="2800" dirty="0" smtClean="0"/>
              <a:t>bir çok yöresinde rastlanır</a:t>
            </a:r>
            <a:r>
              <a:rPr lang="tr-TR" sz="2800" dirty="0" smtClean="0"/>
              <a:t>.</a:t>
            </a:r>
          </a:p>
          <a:p>
            <a:pPr algn="just"/>
            <a:r>
              <a:rPr lang="tr-TR" sz="2800" dirty="0" smtClean="0"/>
              <a:t> </a:t>
            </a:r>
            <a:r>
              <a:rPr lang="tr-TR" sz="2800" dirty="0" smtClean="0"/>
              <a:t>Dioik ve sık bir çalı, bazen küçük bir ağaç formundadır. </a:t>
            </a:r>
            <a:endParaRPr lang="tr-TR" sz="2800" dirty="0" smtClean="0"/>
          </a:p>
          <a:p>
            <a:pPr algn="just"/>
            <a:r>
              <a:rPr lang="tr-TR" sz="2800" dirty="0" smtClean="0"/>
              <a:t>Yaprakları </a:t>
            </a:r>
            <a:r>
              <a:rPr lang="tr-TR" sz="2800" dirty="0" smtClean="0"/>
              <a:t>subulat, dala dik ve üçlü vertisillat (nodyumdan çevresel çıkan 3 yaprak) dizilişli, üst yüzünde boyuna, beyaz iki çizgi görülür. </a:t>
            </a:r>
            <a:endParaRPr lang="tr-TR" sz="2800" dirty="0" smtClean="0"/>
          </a:p>
          <a:p>
            <a:pPr algn="just"/>
            <a:r>
              <a:rPr lang="tr-TR" sz="2800" dirty="0" smtClean="0"/>
              <a:t>Bakka </a:t>
            </a:r>
            <a:r>
              <a:rPr lang="tr-TR" sz="2800" dirty="0" smtClean="0"/>
              <a:t>tipindeki meyvaları 6-9 mm çapında, küre şeklinde, kırmızımsı kahverengidir; tepesinde 3 karpelin izi belirgindir. </a:t>
            </a:r>
            <a:endParaRPr lang="tr-TR" sz="2800" dirty="0"/>
          </a:p>
        </p:txBody>
      </p:sp>
      <p:sp>
        <p:nvSpPr>
          <p:cNvPr id="3" name="Title 2"/>
          <p:cNvSpPr>
            <a:spLocks noGrp="1"/>
          </p:cNvSpPr>
          <p:nvPr>
            <p:ph type="title"/>
          </p:nvPr>
        </p:nvSpPr>
        <p:spPr>
          <a:xfrm>
            <a:off x="457200" y="0"/>
            <a:ext cx="8229600" cy="990600"/>
          </a:xfrm>
        </p:spPr>
        <p:txBody>
          <a:bodyPr>
            <a:normAutofit fontScale="90000"/>
          </a:bodyPr>
          <a:lstStyle/>
          <a:p>
            <a:r>
              <a:rPr lang="tr-TR" i="1" dirty="0" smtClean="0"/>
              <a:t>Juniperus oxycedrus</a:t>
            </a:r>
            <a:r>
              <a:rPr lang="tr-TR" dirty="0" smtClean="0"/>
              <a:t> (katran ardıcı</a:t>
            </a:r>
            <a:r>
              <a:rPr lang="tr-TR" dirty="0" smtClean="0"/>
              <a:t>)</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181600"/>
          </a:xfrm>
        </p:spPr>
        <p:txBody>
          <a:bodyPr>
            <a:normAutofit fontScale="92500"/>
          </a:bodyPr>
          <a:lstStyle/>
          <a:p>
            <a:pPr algn="just"/>
            <a:r>
              <a:rPr lang="tr-TR" b="1" i="1" dirty="0" smtClean="0"/>
              <a:t>J. </a:t>
            </a:r>
            <a:r>
              <a:rPr lang="tr-TR" b="1" i="1" dirty="0" smtClean="0"/>
              <a:t>nana</a:t>
            </a:r>
            <a:r>
              <a:rPr lang="tr-TR" dirty="0" smtClean="0"/>
              <a:t>’ya, </a:t>
            </a:r>
            <a:r>
              <a:rPr lang="tr-TR" dirty="0" smtClean="0"/>
              <a:t>Kuzey yarıkürenin yüksek dağlarında, </a:t>
            </a:r>
            <a:r>
              <a:rPr lang="tr-TR" dirty="0" smtClean="0"/>
              <a:t>Anadolu’da </a:t>
            </a:r>
            <a:r>
              <a:rPr lang="tr-TR" dirty="0" smtClean="0"/>
              <a:t>1800 </a:t>
            </a:r>
            <a:r>
              <a:rPr lang="tr-TR" dirty="0" smtClean="0"/>
              <a:t>m’den </a:t>
            </a:r>
            <a:r>
              <a:rPr lang="tr-TR" dirty="0" smtClean="0"/>
              <a:t>daha yükseklerde rastlanır. 40-50 cm boyunda sık kümeler meydana getiren bu çalı monoiktir. </a:t>
            </a:r>
            <a:endParaRPr lang="tr-TR" dirty="0" smtClean="0"/>
          </a:p>
          <a:p>
            <a:pPr algn="just"/>
            <a:r>
              <a:rPr lang="tr-TR" dirty="0" smtClean="0"/>
              <a:t>Yaprakları </a:t>
            </a:r>
            <a:r>
              <a:rPr lang="tr-TR" i="1" dirty="0" smtClean="0"/>
              <a:t>J. </a:t>
            </a:r>
            <a:r>
              <a:rPr lang="tr-TR" i="1" dirty="0" smtClean="0"/>
              <a:t>oxycedrus</a:t>
            </a:r>
            <a:r>
              <a:rPr lang="tr-TR" dirty="0" smtClean="0"/>
              <a:t>’un </a:t>
            </a:r>
            <a:r>
              <a:rPr lang="tr-TR" dirty="0" smtClean="0"/>
              <a:t>yapraklarından daha dar ve kısadır, vertisillat dizilmiş ve dala yaklaşmış durumdadır. </a:t>
            </a:r>
            <a:endParaRPr lang="tr-TR" dirty="0" smtClean="0"/>
          </a:p>
          <a:p>
            <a:pPr algn="just"/>
            <a:r>
              <a:rPr lang="tr-TR" dirty="0" smtClean="0"/>
              <a:t>Meyvalar </a:t>
            </a:r>
            <a:r>
              <a:rPr lang="tr-TR" dirty="0" smtClean="0"/>
              <a:t>2 yılda olgunlaşır, ilk yıl yeşildir ikinci yıl rengi mavimsi siyaha döner; çapı 1 cm kadar olan bakkanın tepesinde üç karpelin izi kolayca görülür. Meyvalar çok sayıda salgı cebi ve 3 tane de tohum taşır, lezzeti ve kokusu hoş, kendine özgüdür; meyvalar yenir, diüretik etkilidir.</a:t>
            </a:r>
            <a:endParaRPr lang="tr-TR" dirty="0"/>
          </a:p>
        </p:txBody>
      </p:sp>
      <p:sp>
        <p:nvSpPr>
          <p:cNvPr id="3" name="Title 2"/>
          <p:cNvSpPr>
            <a:spLocks noGrp="1"/>
          </p:cNvSpPr>
          <p:nvPr>
            <p:ph type="title"/>
          </p:nvPr>
        </p:nvSpPr>
        <p:spPr>
          <a:xfrm>
            <a:off x="152400" y="274638"/>
            <a:ext cx="8839200" cy="944562"/>
          </a:xfrm>
        </p:spPr>
        <p:txBody>
          <a:bodyPr>
            <a:normAutofit fontScale="90000"/>
          </a:bodyPr>
          <a:lstStyle/>
          <a:p>
            <a:r>
              <a:rPr lang="tr-TR" i="1" dirty="0" smtClean="0"/>
              <a:t>J</a:t>
            </a:r>
            <a:r>
              <a:rPr lang="tr-TR" sz="3600" i="1" dirty="0" smtClean="0"/>
              <a:t>. </a:t>
            </a:r>
            <a:r>
              <a:rPr lang="tr-TR" sz="3600" i="1" dirty="0" smtClean="0"/>
              <a:t>nana</a:t>
            </a:r>
            <a:r>
              <a:rPr lang="tr-TR" sz="3600" dirty="0" smtClean="0"/>
              <a:t> </a:t>
            </a:r>
            <a:r>
              <a:rPr lang="tr-TR" sz="3600" dirty="0" smtClean="0"/>
              <a:t>(cüce ardıç, bodur ardıç, dağ ardıcı</a:t>
            </a:r>
            <a:r>
              <a:rPr lang="tr-TR" sz="3600" dirty="0" smtClean="0"/>
              <a:t>)</a:t>
            </a:r>
            <a:endParaRPr lang="tr-TR"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tr-TR" sz="3200" b="1" i="1" dirty="0" smtClean="0"/>
              <a:t>J. communis</a:t>
            </a:r>
            <a:r>
              <a:rPr lang="tr-TR" sz="3200" dirty="0" smtClean="0"/>
              <a:t> (adi ardıç) de Kuzey yarıküre bitkisidir ve Avrupa’da sık rastlanır; yurdumuzda Trakya’da varlığı saptanmıştır. </a:t>
            </a:r>
            <a:endParaRPr lang="tr-TR" sz="3200" dirty="0" smtClean="0"/>
          </a:p>
          <a:p>
            <a:pPr algn="just"/>
            <a:r>
              <a:rPr lang="tr-TR" sz="3200" dirty="0" smtClean="0"/>
              <a:t>Bu </a:t>
            </a:r>
            <a:r>
              <a:rPr lang="tr-TR" sz="3200" dirty="0" smtClean="0"/>
              <a:t>dioik çalı </a:t>
            </a:r>
            <a:r>
              <a:rPr lang="tr-TR" sz="3200" i="1" dirty="0" smtClean="0"/>
              <a:t>J. nana</a:t>
            </a:r>
            <a:r>
              <a:rPr lang="tr-TR" sz="3200" dirty="0" smtClean="0"/>
              <a:t>’ya çok benzer, meyvaları biraz daha küçük, 5-6 mm çapındadır.</a:t>
            </a:r>
            <a:endParaRPr lang="tr-TR" sz="3200" dirty="0"/>
          </a:p>
        </p:txBody>
      </p:sp>
      <p:sp>
        <p:nvSpPr>
          <p:cNvPr id="3" name="Title 2"/>
          <p:cNvSpPr>
            <a:spLocks noGrp="1"/>
          </p:cNvSpPr>
          <p:nvPr>
            <p:ph type="title"/>
          </p:nvPr>
        </p:nvSpPr>
        <p:spPr/>
        <p:txBody>
          <a:bodyPr/>
          <a:lstStyle/>
          <a:p>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81600"/>
          </a:xfrm>
        </p:spPr>
        <p:txBody>
          <a:bodyPr>
            <a:normAutofit fontScale="92500" lnSpcReduction="10000"/>
          </a:bodyPr>
          <a:lstStyle/>
          <a:p>
            <a:pPr algn="just"/>
            <a:r>
              <a:rPr lang="tr-TR" dirty="0" smtClean="0"/>
              <a:t>Toros </a:t>
            </a:r>
            <a:r>
              <a:rPr lang="tr-TR" dirty="0" smtClean="0"/>
              <a:t>Dağları’ndan Lübnan’a kadar uzanan alanda, 1300-2000 m yetişen bir türdür. </a:t>
            </a:r>
            <a:endParaRPr lang="tr-TR" dirty="0" smtClean="0"/>
          </a:p>
          <a:p>
            <a:pPr algn="just"/>
            <a:r>
              <a:rPr lang="tr-TR" dirty="0" smtClean="0"/>
              <a:t>Yaprak </a:t>
            </a:r>
            <a:r>
              <a:rPr lang="tr-TR" dirty="0" smtClean="0"/>
              <a:t>dökmez; yaprakları daha uzun ve geniştir, 2.5 cm x 3 mm ve subulattır. </a:t>
            </a:r>
            <a:endParaRPr lang="tr-TR" dirty="0" smtClean="0"/>
          </a:p>
          <a:p>
            <a:pPr algn="just"/>
            <a:r>
              <a:rPr lang="tr-TR" dirty="0" smtClean="0"/>
              <a:t>Andız </a:t>
            </a:r>
            <a:r>
              <a:rPr lang="tr-TR" dirty="0" smtClean="0"/>
              <a:t>meyvası, pulları etlenmiş ve birleşik, grimsi-mavi renkli mumlu bir tabaka ile kaplanmış, 2-2.5 cm çapında küremsi bir bakkadır. Diğer ardıç meyvalarından farklı olarak sert ve odunlaşmış bir endokarpı bulunur, 3 tohum bu çekirdeğin içindedir. Etli kısmı reçine yanında şeker de içeren bu meyvalardan andız pekmezi hazırlanır. </a:t>
            </a:r>
            <a:endParaRPr lang="tr-TR" dirty="0" smtClean="0"/>
          </a:p>
          <a:p>
            <a:pPr algn="just"/>
            <a:r>
              <a:rPr lang="tr-TR" dirty="0" smtClean="0"/>
              <a:t>Juniperus </a:t>
            </a:r>
            <a:r>
              <a:rPr lang="tr-TR" dirty="0" smtClean="0"/>
              <a:t>genusundan meyvası bakka olan bazı türlerde yapraklar pulsu ve imbrikat dizilişlidir.</a:t>
            </a:r>
            <a:endParaRPr lang="tr-TR" dirty="0"/>
          </a:p>
        </p:txBody>
      </p:sp>
      <p:sp>
        <p:nvSpPr>
          <p:cNvPr id="3" name="Title 2"/>
          <p:cNvSpPr>
            <a:spLocks noGrp="1"/>
          </p:cNvSpPr>
          <p:nvPr>
            <p:ph type="title"/>
          </p:nvPr>
        </p:nvSpPr>
        <p:spPr>
          <a:xfrm>
            <a:off x="457200" y="274638"/>
            <a:ext cx="8229600" cy="792162"/>
          </a:xfrm>
        </p:spPr>
        <p:txBody>
          <a:bodyPr>
            <a:normAutofit/>
          </a:bodyPr>
          <a:lstStyle/>
          <a:p>
            <a:r>
              <a:rPr lang="tr-TR" sz="3200" i="1" dirty="0" smtClean="0"/>
              <a:t>J. drupacea</a:t>
            </a:r>
            <a:r>
              <a:rPr lang="tr-TR" sz="3200" dirty="0" smtClean="0"/>
              <a:t> (</a:t>
            </a:r>
            <a:r>
              <a:rPr lang="tr-TR" sz="3200" i="1" dirty="0" smtClean="0"/>
              <a:t>Arceuthos drupacea</a:t>
            </a:r>
            <a:r>
              <a:rPr lang="tr-TR" sz="3200" dirty="0" smtClean="0"/>
              <a:t>) (andız</a:t>
            </a:r>
            <a:r>
              <a:rPr lang="tr-TR" sz="3200" dirty="0" smtClean="0"/>
              <a:t>)</a:t>
            </a:r>
            <a:endParaRPr lang="tr-TR"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lstStyle/>
          <a:p>
            <a:pPr algn="just"/>
            <a:r>
              <a:rPr lang="tr-TR" dirty="0" smtClean="0"/>
              <a:t>Anadolu</a:t>
            </a:r>
            <a:r>
              <a:rPr lang="tr-TR" dirty="0" smtClean="0"/>
              <a:t>’ nun kuzey kesiminde yetişen dioik bir çalıdır. </a:t>
            </a:r>
            <a:endParaRPr lang="tr-TR" dirty="0" smtClean="0"/>
          </a:p>
          <a:p>
            <a:pPr algn="just"/>
            <a:r>
              <a:rPr lang="tr-TR" dirty="0" smtClean="0"/>
              <a:t>Yaprakları </a:t>
            </a:r>
            <a:r>
              <a:rPr lang="tr-TR" dirty="0" smtClean="0"/>
              <a:t>dekusat ve imbrikat dizilişlidir, dörtlü gruplar halinde bulunur; yaprakların sırt kısmında boyuna-eliptik bir leke görülür ki bu, uçucu yağı taşıyan salgı cebidir. </a:t>
            </a:r>
            <a:endParaRPr lang="tr-TR" dirty="0" smtClean="0"/>
          </a:p>
          <a:p>
            <a:pPr algn="just"/>
            <a:r>
              <a:rPr lang="tr-TR" dirty="0" smtClean="0"/>
              <a:t>Alçak </a:t>
            </a:r>
            <a:r>
              <a:rPr lang="tr-TR" dirty="0" smtClean="0"/>
              <a:t>boylu, hoş olmayan kokulu bu türün meyvaları 5-7 mm çapında, mavimsi, siyah renkli ve 2 tohumludur.</a:t>
            </a:r>
            <a:endParaRPr lang="tr-TR" dirty="0"/>
          </a:p>
        </p:txBody>
      </p:sp>
      <p:sp>
        <p:nvSpPr>
          <p:cNvPr id="3" name="Title 2"/>
          <p:cNvSpPr>
            <a:spLocks noGrp="1"/>
          </p:cNvSpPr>
          <p:nvPr>
            <p:ph type="title"/>
          </p:nvPr>
        </p:nvSpPr>
        <p:spPr>
          <a:xfrm>
            <a:off x="457200" y="274638"/>
            <a:ext cx="8229600" cy="868362"/>
          </a:xfrm>
        </p:spPr>
        <p:txBody>
          <a:bodyPr>
            <a:normAutofit/>
          </a:bodyPr>
          <a:lstStyle/>
          <a:p>
            <a:r>
              <a:rPr lang="tr-TR" sz="4000" i="1" dirty="0" smtClean="0"/>
              <a:t>J. sabina</a:t>
            </a:r>
            <a:r>
              <a:rPr lang="tr-TR" sz="4000" dirty="0" smtClean="0"/>
              <a:t> (sabin ardıcı</a:t>
            </a:r>
            <a:r>
              <a:rPr lang="tr-TR" sz="4000" dirty="0" smtClean="0"/>
              <a:t>)</a:t>
            </a:r>
            <a:endParaRPr lang="tr-TR" sz="4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TotalTime>
  <Words>961</Words>
  <Application>Microsoft Office PowerPoint</Application>
  <PresentationFormat>On-screen Show (4:3)</PresentationFormat>
  <Paragraphs>58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Concourse</vt:lpstr>
      <vt:lpstr>6. Gymnospermlere Ait Örnekler II.</vt:lpstr>
      <vt:lpstr>Fam: Cupressaceae</vt:lpstr>
      <vt:lpstr>Slide 3</vt:lpstr>
      <vt:lpstr>Slide 4</vt:lpstr>
      <vt:lpstr>Juniperus oxycedrus (katran ardıcı)</vt:lpstr>
      <vt:lpstr>J. nana (cüce ardıç, bodur ardıç, dağ ardıcı)</vt:lpstr>
      <vt:lpstr>Slide 7</vt:lpstr>
      <vt:lpstr>J. drupacea (Arceuthos drupacea) (andız)</vt:lpstr>
      <vt:lpstr>J. sabina (sabin ardıcı)</vt:lpstr>
      <vt:lpstr>J. foetidissima  (kokar ardıç, koca ardıç).</vt:lpstr>
      <vt:lpstr>J. excelsa (boylu ardıç)</vt:lpstr>
      <vt:lpstr>Slide 12</vt:lpstr>
      <vt:lpstr>Slide 13</vt:lpstr>
      <vt:lpstr>Slide 14</vt:lpstr>
      <vt:lpstr>Slide 15</vt:lpstr>
      <vt:lpstr>Slide 16</vt:lpstr>
      <vt:lpstr>Slide 17</vt:lpstr>
      <vt:lpstr>J. phoenicea (Finike ardıcı)</vt:lpstr>
      <vt:lpstr>Cupressaceae</vt:lpstr>
      <vt:lpstr>Cupressus sempervirens (servi)</vt:lpstr>
      <vt:lpstr>Slide 21</vt:lpstr>
      <vt:lpstr>Slide 22</vt:lpstr>
      <vt:lpstr>Slide 23</vt:lpstr>
      <vt:lpstr>Slide 24</vt:lpstr>
      <vt:lpstr>Slide 25</vt:lpstr>
      <vt:lpstr>Slide 26</vt:lpstr>
      <vt:lpstr> 7. Türkiye’nin Doğal Angiospermae Taksonlarına Ait Örnekler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Gymnospermlere Ait Örnekler II.</dc:title>
  <dc:creator>Fatmagül Geven</dc:creator>
  <cp:lastModifiedBy>Fatmagül Geven</cp:lastModifiedBy>
  <cp:revision>3</cp:revision>
  <dcterms:created xsi:type="dcterms:W3CDTF">2006-08-16T00:00:00Z</dcterms:created>
  <dcterms:modified xsi:type="dcterms:W3CDTF">2018-03-13T20:42:32Z</dcterms:modified>
</cp:coreProperties>
</file>