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62" r:id="rId4"/>
    <p:sldId id="263" r:id="rId5"/>
    <p:sldId id="264" r:id="rId6"/>
    <p:sldId id="266" r:id="rId7"/>
    <p:sldId id="267" r:id="rId8"/>
    <p:sldId id="268" r:id="rId9"/>
    <p:sldId id="270" r:id="rId10"/>
    <p:sldId id="272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3EDFE1-8100-46BD-9AA6-4D190A88CD46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E3206B-47AE-4530-8A5E-61BF6CD2E25F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26278-D70E-4350-97F0-31E073E4BBF2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2C7D-3B12-4440-AAE6-A98A36D2020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26278-D70E-4350-97F0-31E073E4BBF2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2C7D-3B12-4440-AAE6-A98A36D2020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26278-D70E-4350-97F0-31E073E4BBF2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2C7D-3B12-4440-AAE6-A98A36D2020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26278-D70E-4350-97F0-31E073E4BBF2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2C7D-3B12-4440-AAE6-A98A36D2020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26278-D70E-4350-97F0-31E073E4BBF2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2C7D-3B12-4440-AAE6-A98A36D2020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26278-D70E-4350-97F0-31E073E4BBF2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2C7D-3B12-4440-AAE6-A98A36D2020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26278-D70E-4350-97F0-31E073E4BBF2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2C7D-3B12-4440-AAE6-A98A36D2020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26278-D70E-4350-97F0-31E073E4BBF2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2C7D-3B12-4440-AAE6-A98A36D2020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26278-D70E-4350-97F0-31E073E4BBF2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2C7D-3B12-4440-AAE6-A98A36D2020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26278-D70E-4350-97F0-31E073E4BBF2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2C7D-3B12-4440-AAE6-A98A36D2020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26278-D70E-4350-97F0-31E073E4BBF2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2C7D-3B12-4440-AAE6-A98A36D2020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126278-D70E-4350-97F0-31E073E4BBF2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32C7D-3B12-4440-AAE6-A98A36D2020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Uygun Tohumlama Zamanı</a:t>
            </a:r>
          </a:p>
        </p:txBody>
      </p:sp>
      <p:sp>
        <p:nvSpPr>
          <p:cNvPr id="134147" name="4 İçerik Yer Tutucusu"/>
          <p:cNvSpPr>
            <a:spLocks noGrp="1"/>
          </p:cNvSpPr>
          <p:nvPr>
            <p:ph idx="1"/>
          </p:nvPr>
        </p:nvSpPr>
        <p:spPr>
          <a:xfrm>
            <a:off x="684213" y="1600200"/>
            <a:ext cx="6119812" cy="4525963"/>
          </a:xfrm>
        </p:spPr>
        <p:txBody>
          <a:bodyPr/>
          <a:lstStyle/>
          <a:p>
            <a:pPr algn="just"/>
            <a:r>
              <a:rPr lang="tr-TR" sz="2400" smtClean="0"/>
              <a:t>En uygun tohumlama zamanın belirlenmesinde esas faktör </a:t>
            </a:r>
            <a:r>
              <a:rPr lang="tr-TR" sz="2400" b="1" smtClean="0"/>
              <a:t>ovulasyon zamanın </a:t>
            </a:r>
            <a:r>
              <a:rPr lang="tr-TR" sz="2400" smtClean="0"/>
              <a:t>bilinmesidir</a:t>
            </a:r>
          </a:p>
          <a:p>
            <a:pPr algn="just"/>
            <a:r>
              <a:rPr lang="tr-TR" sz="2400" smtClean="0"/>
              <a:t>Bunun dışında; </a:t>
            </a:r>
            <a:r>
              <a:rPr lang="tr-TR" sz="2400" b="1" smtClean="0"/>
              <a:t>ovum </a:t>
            </a:r>
            <a:r>
              <a:rPr lang="tr-TR" sz="2400" smtClean="0"/>
              <a:t>ve </a:t>
            </a:r>
            <a:r>
              <a:rPr lang="tr-TR" sz="2400" b="1" smtClean="0"/>
              <a:t>spermatozoonun fertil yaşam süreleri</a:t>
            </a:r>
            <a:r>
              <a:rPr lang="tr-TR" sz="2400" smtClean="0"/>
              <a:t>, </a:t>
            </a:r>
            <a:r>
              <a:rPr lang="tr-TR" sz="2400" b="1" smtClean="0"/>
              <a:t>tohumlama yöntemi</a:t>
            </a:r>
            <a:r>
              <a:rPr lang="tr-TR" sz="2400" smtClean="0"/>
              <a:t>, </a:t>
            </a:r>
            <a:r>
              <a:rPr lang="tr-TR" sz="2400" b="1" smtClean="0"/>
              <a:t>spermanın saklanma koşulları </a:t>
            </a:r>
            <a:r>
              <a:rPr lang="tr-TR" sz="2400" smtClean="0"/>
              <a:t>ve </a:t>
            </a:r>
            <a:r>
              <a:rPr lang="tr-TR" sz="2400" b="1" smtClean="0"/>
              <a:t>kalitesi</a:t>
            </a:r>
            <a:r>
              <a:rPr lang="tr-TR" sz="2400" smtClean="0"/>
              <a:t> de uygun tohumlama zamanının ayarlanmasında dikkate alınması gereken kriterlerdir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Uygun Tohumlama Zamanı</a:t>
            </a:r>
            <a:endParaRPr lang="tr-TR" smtClean="0"/>
          </a:p>
        </p:txBody>
      </p:sp>
      <p:sp>
        <p:nvSpPr>
          <p:cNvPr id="14950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u="sng" smtClean="0"/>
              <a:t>Domuz</a:t>
            </a:r>
          </a:p>
          <a:p>
            <a:endParaRPr lang="tr-TR" b="1" u="sng" smtClean="0"/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684213" y="2276475"/>
          <a:ext cx="6096000" cy="4109045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048000"/>
                <a:gridCol w="3048000"/>
              </a:tblGrid>
              <a:tr h="565777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Östrus</a:t>
                      </a:r>
                      <a:r>
                        <a:rPr lang="tr-TR" dirty="0" smtClean="0"/>
                        <a:t> süresi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0" dirty="0" smtClean="0"/>
                        <a:t>60-72</a:t>
                      </a:r>
                      <a:r>
                        <a:rPr lang="tr-TR" b="0" baseline="0" dirty="0" smtClean="0"/>
                        <a:t> saat</a:t>
                      </a:r>
                      <a:endParaRPr lang="tr-TR" b="0" dirty="0"/>
                    </a:p>
                  </a:txBody>
                  <a:tcPr/>
                </a:tc>
              </a:tr>
              <a:tr h="565777">
                <a:tc>
                  <a:txBody>
                    <a:bodyPr/>
                    <a:lstStyle/>
                    <a:p>
                      <a:r>
                        <a:rPr lang="tr-TR" b="1" dirty="0" err="1" smtClean="0"/>
                        <a:t>Ovulasyon</a:t>
                      </a:r>
                      <a:r>
                        <a:rPr lang="tr-TR" b="1" dirty="0" smtClean="0"/>
                        <a:t> zamanı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Östrus</a:t>
                      </a:r>
                      <a:r>
                        <a:rPr lang="tr-TR" dirty="0" smtClean="0"/>
                        <a:t> başlangıcından</a:t>
                      </a:r>
                      <a:r>
                        <a:rPr lang="tr-TR" baseline="0" dirty="0" smtClean="0"/>
                        <a:t> sonraki 36-40. saat arası</a:t>
                      </a:r>
                      <a:endParaRPr lang="tr-TR" dirty="0"/>
                    </a:p>
                  </a:txBody>
                  <a:tcPr/>
                </a:tc>
              </a:tr>
              <a:tr h="565777">
                <a:tc>
                  <a:txBody>
                    <a:bodyPr/>
                    <a:lstStyle/>
                    <a:p>
                      <a:r>
                        <a:rPr lang="tr-TR" b="1" dirty="0" smtClean="0"/>
                        <a:t>Sperm </a:t>
                      </a:r>
                      <a:r>
                        <a:rPr lang="tr-TR" b="1" dirty="0" err="1" smtClean="0"/>
                        <a:t>fertil</a:t>
                      </a:r>
                      <a:r>
                        <a:rPr lang="tr-TR" b="1" dirty="0" smtClean="0"/>
                        <a:t> yaşam süresi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36- 48</a:t>
                      </a:r>
                      <a:r>
                        <a:rPr lang="tr-TR" baseline="0" dirty="0" smtClean="0"/>
                        <a:t> saat</a:t>
                      </a:r>
                      <a:endParaRPr lang="tr-TR" dirty="0"/>
                    </a:p>
                  </a:txBody>
                  <a:tcPr/>
                </a:tc>
              </a:tr>
              <a:tr h="565777">
                <a:tc>
                  <a:txBody>
                    <a:bodyPr/>
                    <a:lstStyle/>
                    <a:p>
                      <a:r>
                        <a:rPr lang="tr-TR" b="1" dirty="0" err="1" smtClean="0"/>
                        <a:t>Ovum</a:t>
                      </a:r>
                      <a:r>
                        <a:rPr lang="tr-TR" b="1" dirty="0" smtClean="0"/>
                        <a:t> </a:t>
                      </a:r>
                      <a:r>
                        <a:rPr lang="tr-TR" b="1" dirty="0" err="1" smtClean="0"/>
                        <a:t>fertil</a:t>
                      </a:r>
                      <a:r>
                        <a:rPr lang="tr-TR" b="1" dirty="0" smtClean="0"/>
                        <a:t> yaşam süresi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8-10 saat</a:t>
                      </a:r>
                      <a:endParaRPr lang="tr-TR" dirty="0"/>
                    </a:p>
                  </a:txBody>
                  <a:tcPr/>
                </a:tc>
              </a:tr>
              <a:tr h="565777">
                <a:tc>
                  <a:txBody>
                    <a:bodyPr/>
                    <a:lstStyle/>
                    <a:p>
                      <a:r>
                        <a:rPr lang="tr-TR" b="1" dirty="0" smtClean="0"/>
                        <a:t>Uygun tohumlama</a:t>
                      </a:r>
                      <a:r>
                        <a:rPr lang="tr-TR" b="1" baseline="0" dirty="0" smtClean="0"/>
                        <a:t> zamanı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Östrusun</a:t>
                      </a:r>
                      <a:r>
                        <a:rPr lang="tr-TR" dirty="0" smtClean="0"/>
                        <a:t> başlangıcından sonraki 16. ve 24. saat</a:t>
                      </a:r>
                      <a:endParaRPr lang="tr-TR" dirty="0"/>
                    </a:p>
                  </a:txBody>
                  <a:tcPr/>
                </a:tc>
              </a:tr>
              <a:tr h="565777">
                <a:tc>
                  <a:txBody>
                    <a:bodyPr/>
                    <a:lstStyle/>
                    <a:p>
                      <a:r>
                        <a:rPr lang="tr-TR" b="1" dirty="0" smtClean="0"/>
                        <a:t>Tohumlama</a:t>
                      </a:r>
                      <a:r>
                        <a:rPr lang="tr-TR" b="1" baseline="0" dirty="0" smtClean="0"/>
                        <a:t> yöntemi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solidFill>
                            <a:schemeClr val="tx1"/>
                          </a:solidFill>
                        </a:rPr>
                        <a:t>Kateter</a:t>
                      </a:r>
                      <a:r>
                        <a:rPr lang="tr-TR" baseline="0" dirty="0" smtClean="0">
                          <a:solidFill>
                            <a:schemeClr val="tx1"/>
                          </a:solidFill>
                        </a:rPr>
                        <a:t> Yöntemi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65777">
                <a:tc>
                  <a:txBody>
                    <a:bodyPr/>
                    <a:lstStyle/>
                    <a:p>
                      <a:r>
                        <a:rPr lang="tr-TR" b="1" dirty="0" smtClean="0"/>
                        <a:t>Spermanın bırakıldığı yer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Corpus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Uteri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Uygun Tohumlama Zamanı</a:t>
            </a:r>
            <a:endParaRPr lang="tr-TR" smtClean="0"/>
          </a:p>
        </p:txBody>
      </p:sp>
      <p:sp>
        <p:nvSpPr>
          <p:cNvPr id="135171" name="2 İçerik Yer Tutucusu"/>
          <p:cNvSpPr>
            <a:spLocks noGrp="1"/>
          </p:cNvSpPr>
          <p:nvPr>
            <p:ph idx="1"/>
          </p:nvPr>
        </p:nvSpPr>
        <p:spPr>
          <a:xfrm>
            <a:off x="1258888" y="1341438"/>
            <a:ext cx="5257800" cy="4525962"/>
          </a:xfrm>
        </p:spPr>
        <p:txBody>
          <a:bodyPr/>
          <a:lstStyle/>
          <a:p>
            <a:r>
              <a:rPr lang="tr-TR" b="1" u="sng" smtClean="0"/>
              <a:t>İnek </a:t>
            </a:r>
          </a:p>
          <a:p>
            <a:endParaRPr lang="tr-TR" smtClean="0"/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971550" y="1916113"/>
          <a:ext cx="5544616" cy="4324798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736304"/>
                <a:gridCol w="2808312"/>
              </a:tblGrid>
              <a:tr h="448307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Östrus</a:t>
                      </a:r>
                      <a:r>
                        <a:rPr lang="tr-TR" dirty="0" smtClean="0"/>
                        <a:t> süresi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0" dirty="0" smtClean="0"/>
                        <a:t>12-18 saat</a:t>
                      </a:r>
                      <a:endParaRPr lang="tr-TR" b="0" dirty="0"/>
                    </a:p>
                  </a:txBody>
                  <a:tcPr/>
                </a:tc>
              </a:tr>
              <a:tr h="629572">
                <a:tc>
                  <a:txBody>
                    <a:bodyPr/>
                    <a:lstStyle/>
                    <a:p>
                      <a:r>
                        <a:rPr lang="tr-TR" b="1" dirty="0" err="1" smtClean="0"/>
                        <a:t>Ovulasyon</a:t>
                      </a:r>
                      <a:r>
                        <a:rPr lang="tr-TR" b="1" dirty="0" smtClean="0"/>
                        <a:t> zamanı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0" dirty="0" err="1" smtClean="0"/>
                        <a:t>Östrus</a:t>
                      </a:r>
                      <a:r>
                        <a:rPr lang="tr-TR" b="0" dirty="0" smtClean="0"/>
                        <a:t> bitiminden 10-12</a:t>
                      </a:r>
                      <a:r>
                        <a:rPr lang="tr-TR" b="0" baseline="0" dirty="0" smtClean="0"/>
                        <a:t> saat sonra </a:t>
                      </a:r>
                      <a:endParaRPr lang="tr-TR" b="0" dirty="0"/>
                    </a:p>
                  </a:txBody>
                  <a:tcPr/>
                </a:tc>
              </a:tr>
              <a:tr h="629572">
                <a:tc>
                  <a:txBody>
                    <a:bodyPr/>
                    <a:lstStyle/>
                    <a:p>
                      <a:r>
                        <a:rPr lang="tr-TR" b="1" dirty="0" smtClean="0"/>
                        <a:t>Sperm </a:t>
                      </a:r>
                      <a:r>
                        <a:rPr lang="tr-TR" b="1" dirty="0" err="1" smtClean="0"/>
                        <a:t>fertil</a:t>
                      </a:r>
                      <a:r>
                        <a:rPr lang="tr-TR" b="1" dirty="0" smtClean="0"/>
                        <a:t> yaşam süresi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0" dirty="0" smtClean="0"/>
                        <a:t>24-36 saat </a:t>
                      </a:r>
                      <a:endParaRPr lang="tr-TR" b="0" dirty="0"/>
                    </a:p>
                  </a:txBody>
                  <a:tcPr/>
                </a:tc>
              </a:tr>
              <a:tr h="629572">
                <a:tc>
                  <a:txBody>
                    <a:bodyPr/>
                    <a:lstStyle/>
                    <a:p>
                      <a:r>
                        <a:rPr lang="tr-TR" b="1" dirty="0" err="1" smtClean="0"/>
                        <a:t>Ovum</a:t>
                      </a:r>
                      <a:r>
                        <a:rPr lang="tr-TR" b="1" dirty="0" smtClean="0"/>
                        <a:t> </a:t>
                      </a:r>
                      <a:r>
                        <a:rPr lang="tr-TR" b="1" dirty="0" err="1" smtClean="0"/>
                        <a:t>fertil</a:t>
                      </a:r>
                      <a:r>
                        <a:rPr lang="tr-TR" b="1" dirty="0" smtClean="0"/>
                        <a:t> yaşam süresi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0" dirty="0" smtClean="0"/>
                        <a:t>20-24</a:t>
                      </a:r>
                      <a:r>
                        <a:rPr lang="tr-TR" b="0" baseline="0" dirty="0" smtClean="0"/>
                        <a:t> saat</a:t>
                      </a:r>
                      <a:endParaRPr lang="tr-TR" b="0" dirty="0"/>
                    </a:p>
                  </a:txBody>
                  <a:tcPr/>
                </a:tc>
              </a:tr>
              <a:tr h="899388">
                <a:tc>
                  <a:txBody>
                    <a:bodyPr/>
                    <a:lstStyle/>
                    <a:p>
                      <a:r>
                        <a:rPr lang="tr-TR" b="1" dirty="0" smtClean="0"/>
                        <a:t>Uygun tohumlama zamanı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0" dirty="0" smtClean="0"/>
                        <a:t>Kızgınlığın</a:t>
                      </a:r>
                      <a:r>
                        <a:rPr lang="tr-TR" b="0" baseline="0" dirty="0" smtClean="0"/>
                        <a:t> 2. yarısı veya son 1/3 lük dönemi</a:t>
                      </a:r>
                      <a:endParaRPr lang="tr-TR" b="0" dirty="0"/>
                    </a:p>
                  </a:txBody>
                  <a:tcPr/>
                </a:tc>
              </a:tr>
              <a:tr h="448307">
                <a:tc>
                  <a:txBody>
                    <a:bodyPr/>
                    <a:lstStyle/>
                    <a:p>
                      <a:r>
                        <a:rPr lang="tr-TR" b="1" dirty="0" smtClean="0"/>
                        <a:t>Tohumlama yöntemi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0" dirty="0" err="1" smtClean="0"/>
                        <a:t>Rekto</a:t>
                      </a:r>
                      <a:r>
                        <a:rPr lang="tr-TR" b="0" dirty="0" smtClean="0"/>
                        <a:t>-</a:t>
                      </a:r>
                      <a:r>
                        <a:rPr lang="tr-TR" b="0" dirty="0" err="1" smtClean="0"/>
                        <a:t>Vaginal</a:t>
                      </a:r>
                      <a:r>
                        <a:rPr lang="tr-TR" b="0" baseline="0" dirty="0" smtClean="0"/>
                        <a:t> Yöntem </a:t>
                      </a:r>
                      <a:endParaRPr lang="tr-TR" b="0" dirty="0"/>
                    </a:p>
                  </a:txBody>
                  <a:tcPr/>
                </a:tc>
              </a:tr>
              <a:tr h="629572">
                <a:tc>
                  <a:txBody>
                    <a:bodyPr/>
                    <a:lstStyle/>
                    <a:p>
                      <a:r>
                        <a:rPr lang="tr-TR" b="1" dirty="0" smtClean="0"/>
                        <a:t>Spermanın bırakıldığı</a:t>
                      </a:r>
                      <a:r>
                        <a:rPr lang="tr-TR" b="1" baseline="0" dirty="0" smtClean="0"/>
                        <a:t> yer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0" dirty="0" err="1" smtClean="0"/>
                        <a:t>Corpus</a:t>
                      </a:r>
                      <a:r>
                        <a:rPr lang="tr-TR" b="0" dirty="0" smtClean="0"/>
                        <a:t> </a:t>
                      </a:r>
                      <a:r>
                        <a:rPr lang="tr-TR" b="0" dirty="0" err="1" smtClean="0"/>
                        <a:t>Uteri</a:t>
                      </a:r>
                      <a:endParaRPr lang="tr-TR" b="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1 Başlık"/>
          <p:cNvSpPr>
            <a:spLocks noGrp="1"/>
          </p:cNvSpPr>
          <p:nvPr>
            <p:ph type="title"/>
          </p:nvPr>
        </p:nvSpPr>
        <p:spPr>
          <a:xfrm>
            <a:off x="1258888" y="549275"/>
            <a:ext cx="7086600" cy="731838"/>
          </a:xfrm>
        </p:spPr>
        <p:txBody>
          <a:bodyPr>
            <a:normAutofit fontScale="90000"/>
          </a:bodyPr>
          <a:lstStyle/>
          <a:p>
            <a:r>
              <a:rPr lang="tr-TR" b="1" smtClean="0"/>
              <a:t>Uygun Tohumlama Zamanı</a:t>
            </a:r>
            <a:endParaRPr lang="tr-TR" smtClean="0"/>
          </a:p>
        </p:txBody>
      </p:sp>
      <p:sp>
        <p:nvSpPr>
          <p:cNvPr id="139267" name="2 İçerik Yer Tutucusu"/>
          <p:cNvSpPr>
            <a:spLocks noGrp="1"/>
          </p:cNvSpPr>
          <p:nvPr>
            <p:ph idx="1"/>
          </p:nvPr>
        </p:nvSpPr>
        <p:spPr>
          <a:xfrm>
            <a:off x="684213" y="1268413"/>
            <a:ext cx="6767512" cy="4525962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smtClean="0"/>
              <a:t>  </a:t>
            </a:r>
            <a:r>
              <a:rPr lang="tr-TR" b="1" smtClean="0"/>
              <a:t>‘Sabah/Öğleden Sonra’ Tohumlama Yöntemi</a:t>
            </a:r>
          </a:p>
          <a:p>
            <a:pPr algn="just">
              <a:buFontTx/>
              <a:buNone/>
            </a:pPr>
            <a:r>
              <a:rPr lang="tr-TR" smtClean="0"/>
              <a:t>     Kızgınlıkları tespit edilen ineklerin öğleden sonra; öğleden sonra tespit edilenlerin izleyen günü sabahı tohumlanması yöntemidir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Uygun Tohumlama Zamanı</a:t>
            </a:r>
            <a:endParaRPr lang="tr-TR" smtClean="0"/>
          </a:p>
        </p:txBody>
      </p:sp>
      <p:sp>
        <p:nvSpPr>
          <p:cNvPr id="140291" name="2 İçerik Yer Tutucusu"/>
          <p:cNvSpPr>
            <a:spLocks noGrp="1"/>
          </p:cNvSpPr>
          <p:nvPr>
            <p:ph idx="1"/>
          </p:nvPr>
        </p:nvSpPr>
        <p:spPr>
          <a:xfrm>
            <a:off x="611188" y="1600200"/>
            <a:ext cx="6337300" cy="4525963"/>
          </a:xfrm>
        </p:spPr>
        <p:txBody>
          <a:bodyPr/>
          <a:lstStyle/>
          <a:p>
            <a:pPr>
              <a:buFontTx/>
              <a:buNone/>
            </a:pPr>
            <a:r>
              <a:rPr lang="tr-TR" b="1" smtClean="0"/>
              <a:t>    ‘Sabah Bir Kez’ ya da ‘8-11 Tek                                                                                      Tohumlama’ Yöntem</a:t>
            </a:r>
          </a:p>
          <a:p>
            <a:pPr>
              <a:buFontTx/>
              <a:buNone/>
            </a:pPr>
            <a:endParaRPr lang="tr-TR" b="1" smtClean="0"/>
          </a:p>
          <a:p>
            <a:pPr algn="just">
              <a:buFontTx/>
              <a:buNone/>
            </a:pPr>
            <a:r>
              <a:rPr lang="tr-TR" smtClean="0"/>
              <a:t>    Bu yöntem kızgınlık ne zaman tespit edilirse edilsin sabah 08.00 ile 11.00 arasında tek bir tohumlama yapma kuralıdır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Uygun Tohumlama Zamanı</a:t>
            </a:r>
            <a:endParaRPr lang="tr-TR" smtClean="0"/>
          </a:p>
        </p:txBody>
      </p:sp>
      <p:sp>
        <p:nvSpPr>
          <p:cNvPr id="141315" name="2 İçerik Yer Tutucusu"/>
          <p:cNvSpPr>
            <a:spLocks noGrp="1"/>
          </p:cNvSpPr>
          <p:nvPr>
            <p:ph idx="1"/>
          </p:nvPr>
        </p:nvSpPr>
        <p:spPr>
          <a:xfrm>
            <a:off x="1258888" y="1412875"/>
            <a:ext cx="5257800" cy="4525963"/>
          </a:xfrm>
        </p:spPr>
        <p:txBody>
          <a:bodyPr/>
          <a:lstStyle/>
          <a:p>
            <a:r>
              <a:rPr lang="tr-TR" b="1" u="sng" smtClean="0"/>
              <a:t>Kısrak</a:t>
            </a:r>
          </a:p>
          <a:p>
            <a:pPr>
              <a:buFontTx/>
              <a:buNone/>
            </a:pPr>
            <a:endParaRPr lang="tr-TR" smtClean="0"/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1042988" y="2060575"/>
          <a:ext cx="5352256" cy="4017445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676128"/>
                <a:gridCol w="2676128"/>
              </a:tblGrid>
              <a:tr h="547457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Östrus</a:t>
                      </a:r>
                      <a:r>
                        <a:rPr lang="tr-TR" dirty="0" smtClean="0"/>
                        <a:t> süresi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0" dirty="0" smtClean="0"/>
                        <a:t>4-7 gün</a:t>
                      </a:r>
                      <a:endParaRPr lang="tr-TR" b="0" dirty="0"/>
                    </a:p>
                  </a:txBody>
                  <a:tcPr/>
                </a:tc>
              </a:tr>
              <a:tr h="547457">
                <a:tc>
                  <a:txBody>
                    <a:bodyPr/>
                    <a:lstStyle/>
                    <a:p>
                      <a:r>
                        <a:rPr lang="tr-TR" b="1" dirty="0" err="1" smtClean="0"/>
                        <a:t>Ovulasyon</a:t>
                      </a:r>
                      <a:r>
                        <a:rPr lang="tr-TR" b="1" dirty="0" smtClean="0"/>
                        <a:t> zamanı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0" dirty="0" err="1" smtClean="0"/>
                        <a:t>Östrus</a:t>
                      </a:r>
                      <a:r>
                        <a:rPr lang="tr-TR" b="0" dirty="0" smtClean="0"/>
                        <a:t> bitiminden 1-2 gün önce</a:t>
                      </a:r>
                      <a:endParaRPr lang="tr-TR" b="0" dirty="0"/>
                    </a:p>
                  </a:txBody>
                  <a:tcPr/>
                </a:tc>
              </a:tr>
              <a:tr h="547457">
                <a:tc>
                  <a:txBody>
                    <a:bodyPr/>
                    <a:lstStyle/>
                    <a:p>
                      <a:r>
                        <a:rPr lang="tr-TR" b="1" dirty="0" smtClean="0"/>
                        <a:t>Sperm </a:t>
                      </a:r>
                      <a:r>
                        <a:rPr lang="tr-TR" b="1" dirty="0" err="1" smtClean="0"/>
                        <a:t>fertil</a:t>
                      </a:r>
                      <a:r>
                        <a:rPr lang="tr-TR" b="1" dirty="0" smtClean="0"/>
                        <a:t> yaşam süresi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0" dirty="0" smtClean="0"/>
                        <a:t>72-96 saat</a:t>
                      </a:r>
                      <a:endParaRPr lang="tr-TR" b="0" dirty="0"/>
                    </a:p>
                  </a:txBody>
                  <a:tcPr/>
                </a:tc>
              </a:tr>
              <a:tr h="547457">
                <a:tc>
                  <a:txBody>
                    <a:bodyPr/>
                    <a:lstStyle/>
                    <a:p>
                      <a:r>
                        <a:rPr lang="tr-TR" b="1" dirty="0" err="1" smtClean="0"/>
                        <a:t>Ovum</a:t>
                      </a:r>
                      <a:r>
                        <a:rPr lang="tr-TR" b="1" dirty="0" smtClean="0"/>
                        <a:t> </a:t>
                      </a:r>
                      <a:r>
                        <a:rPr lang="tr-TR" b="1" dirty="0" err="1" smtClean="0"/>
                        <a:t>fertil</a:t>
                      </a:r>
                      <a:r>
                        <a:rPr lang="tr-TR" b="1" dirty="0" smtClean="0"/>
                        <a:t> yaşam süresi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0" dirty="0" smtClean="0"/>
                        <a:t>6-8 saat</a:t>
                      </a:r>
                      <a:endParaRPr lang="tr-TR" b="0" dirty="0"/>
                    </a:p>
                  </a:txBody>
                  <a:tcPr/>
                </a:tc>
              </a:tr>
              <a:tr h="547457">
                <a:tc>
                  <a:txBody>
                    <a:bodyPr/>
                    <a:lstStyle/>
                    <a:p>
                      <a:r>
                        <a:rPr lang="tr-TR" b="1" dirty="0" smtClean="0"/>
                        <a:t>Uygun tohumlama</a:t>
                      </a:r>
                      <a:r>
                        <a:rPr lang="tr-TR" b="1" baseline="0" dirty="0" smtClean="0"/>
                        <a:t> zamanı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0" dirty="0" err="1" smtClean="0"/>
                        <a:t>Ovulasyondan</a:t>
                      </a:r>
                      <a:r>
                        <a:rPr lang="tr-TR" b="0" dirty="0" smtClean="0"/>
                        <a:t> 1 gün önce veya </a:t>
                      </a:r>
                      <a:r>
                        <a:rPr lang="tr-TR" b="0" dirty="0" err="1" smtClean="0"/>
                        <a:t>ovulasyon</a:t>
                      </a:r>
                      <a:r>
                        <a:rPr lang="tr-TR" b="0" dirty="0" smtClean="0"/>
                        <a:t> anında</a:t>
                      </a:r>
                      <a:endParaRPr lang="tr-TR" b="0" dirty="0"/>
                    </a:p>
                  </a:txBody>
                  <a:tcPr/>
                </a:tc>
              </a:tr>
              <a:tr h="547457">
                <a:tc>
                  <a:txBody>
                    <a:bodyPr/>
                    <a:lstStyle/>
                    <a:p>
                      <a:r>
                        <a:rPr lang="tr-TR" b="1" dirty="0" smtClean="0"/>
                        <a:t>Tohumlama</a:t>
                      </a:r>
                      <a:r>
                        <a:rPr lang="tr-TR" b="1" baseline="0" dirty="0" smtClean="0"/>
                        <a:t> yöntemi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0" dirty="0" err="1" smtClean="0"/>
                        <a:t>Vaginal</a:t>
                      </a:r>
                      <a:r>
                        <a:rPr lang="tr-TR" b="0" dirty="0" smtClean="0"/>
                        <a:t> Yöntem </a:t>
                      </a:r>
                      <a:endParaRPr lang="tr-TR" b="0" dirty="0"/>
                    </a:p>
                  </a:txBody>
                  <a:tcPr/>
                </a:tc>
              </a:tr>
              <a:tr h="547457">
                <a:tc>
                  <a:txBody>
                    <a:bodyPr/>
                    <a:lstStyle/>
                    <a:p>
                      <a:r>
                        <a:rPr lang="tr-TR" b="1" dirty="0" smtClean="0"/>
                        <a:t>Spermanın bırakıldığı yer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0" dirty="0" err="1" smtClean="0"/>
                        <a:t>Corpus</a:t>
                      </a:r>
                      <a:r>
                        <a:rPr lang="tr-TR" b="0" dirty="0" smtClean="0"/>
                        <a:t> </a:t>
                      </a:r>
                      <a:r>
                        <a:rPr lang="tr-TR" b="0" dirty="0" err="1" smtClean="0"/>
                        <a:t>Uteri</a:t>
                      </a:r>
                      <a:endParaRPr lang="tr-TR" b="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Uygun Tohumlama Zamanı</a:t>
            </a:r>
            <a:endParaRPr lang="tr-TR" smtClean="0"/>
          </a:p>
        </p:txBody>
      </p:sp>
      <p:sp>
        <p:nvSpPr>
          <p:cNvPr id="143363" name="2 İçerik Yer Tutucusu"/>
          <p:cNvSpPr>
            <a:spLocks noGrp="1"/>
          </p:cNvSpPr>
          <p:nvPr>
            <p:ph idx="1"/>
          </p:nvPr>
        </p:nvSpPr>
        <p:spPr>
          <a:xfrm>
            <a:off x="1187450" y="1341438"/>
            <a:ext cx="5257800" cy="4525962"/>
          </a:xfrm>
        </p:spPr>
        <p:txBody>
          <a:bodyPr/>
          <a:lstStyle/>
          <a:p>
            <a:r>
              <a:rPr lang="tr-TR" b="1" u="sng" smtClean="0"/>
              <a:t>Koyun</a:t>
            </a:r>
          </a:p>
          <a:p>
            <a:endParaRPr lang="tr-TR" b="1" smtClean="0"/>
          </a:p>
        </p:txBody>
      </p:sp>
      <p:graphicFrame>
        <p:nvGraphicFramePr>
          <p:cNvPr id="6" name="5 Tablo"/>
          <p:cNvGraphicFramePr>
            <a:graphicFrameLocks noGrp="1"/>
          </p:cNvGraphicFramePr>
          <p:nvPr/>
        </p:nvGraphicFramePr>
        <p:xfrm>
          <a:off x="900113" y="1916113"/>
          <a:ext cx="5904656" cy="4730235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952328"/>
                <a:gridCol w="2952328"/>
              </a:tblGrid>
              <a:tr h="330769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Östrus</a:t>
                      </a:r>
                      <a:r>
                        <a:rPr lang="tr-TR" dirty="0" smtClean="0"/>
                        <a:t> süresi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0" dirty="0" smtClean="0"/>
                        <a:t>30-36 saat</a:t>
                      </a:r>
                      <a:endParaRPr lang="tr-TR" b="0" dirty="0"/>
                    </a:p>
                  </a:txBody>
                  <a:tcPr/>
                </a:tc>
              </a:tr>
              <a:tr h="551319">
                <a:tc>
                  <a:txBody>
                    <a:bodyPr/>
                    <a:lstStyle/>
                    <a:p>
                      <a:r>
                        <a:rPr lang="tr-TR" b="1" dirty="0" err="1" smtClean="0"/>
                        <a:t>Ovulasyon</a:t>
                      </a:r>
                      <a:r>
                        <a:rPr lang="tr-TR" b="1" dirty="0" smtClean="0"/>
                        <a:t> zamanı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Östrus</a:t>
                      </a:r>
                      <a:r>
                        <a:rPr lang="tr-TR" dirty="0" smtClean="0"/>
                        <a:t> başlangıcından</a:t>
                      </a:r>
                      <a:r>
                        <a:rPr lang="tr-TR" baseline="0" dirty="0" smtClean="0"/>
                        <a:t> sonraki 24-30 saat arası</a:t>
                      </a:r>
                      <a:endParaRPr lang="tr-TR" dirty="0"/>
                    </a:p>
                  </a:txBody>
                  <a:tcPr/>
                </a:tc>
              </a:tr>
              <a:tr h="551319">
                <a:tc>
                  <a:txBody>
                    <a:bodyPr/>
                    <a:lstStyle/>
                    <a:p>
                      <a:r>
                        <a:rPr lang="tr-TR" b="1" dirty="0" smtClean="0"/>
                        <a:t>Sperm </a:t>
                      </a:r>
                      <a:r>
                        <a:rPr lang="tr-TR" b="1" dirty="0" err="1" smtClean="0"/>
                        <a:t>fertil</a:t>
                      </a:r>
                      <a:r>
                        <a:rPr lang="tr-TR" b="1" dirty="0" smtClean="0"/>
                        <a:t> yaşam süresi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30-48 saat</a:t>
                      </a:r>
                      <a:endParaRPr lang="tr-TR" dirty="0"/>
                    </a:p>
                  </a:txBody>
                  <a:tcPr/>
                </a:tc>
              </a:tr>
              <a:tr h="551319">
                <a:tc>
                  <a:txBody>
                    <a:bodyPr/>
                    <a:lstStyle/>
                    <a:p>
                      <a:r>
                        <a:rPr lang="tr-TR" b="1" dirty="0" err="1" smtClean="0"/>
                        <a:t>Ovum</a:t>
                      </a:r>
                      <a:r>
                        <a:rPr lang="tr-TR" b="1" dirty="0" smtClean="0"/>
                        <a:t> </a:t>
                      </a:r>
                      <a:r>
                        <a:rPr lang="tr-TR" b="1" dirty="0" err="1" smtClean="0"/>
                        <a:t>fertil</a:t>
                      </a:r>
                      <a:r>
                        <a:rPr lang="tr-TR" b="1" dirty="0" smtClean="0"/>
                        <a:t> yaşam süresi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16-24 saat</a:t>
                      </a:r>
                      <a:endParaRPr lang="tr-TR" dirty="0"/>
                    </a:p>
                  </a:txBody>
                  <a:tcPr/>
                </a:tc>
              </a:tr>
              <a:tr h="787599">
                <a:tc>
                  <a:txBody>
                    <a:bodyPr/>
                    <a:lstStyle/>
                    <a:p>
                      <a:r>
                        <a:rPr lang="tr-TR" b="1" dirty="0" smtClean="0"/>
                        <a:t>Uygun tohumlama</a:t>
                      </a:r>
                      <a:r>
                        <a:rPr lang="tr-TR" b="1" baseline="0" dirty="0" smtClean="0"/>
                        <a:t> zamanı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Östrusun</a:t>
                      </a:r>
                      <a:r>
                        <a:rPr lang="tr-TR" dirty="0" smtClean="0"/>
                        <a:t> başlangıcından sonraki 16-24. saatler arası</a:t>
                      </a:r>
                      <a:endParaRPr lang="tr-TR" dirty="0"/>
                    </a:p>
                  </a:txBody>
                  <a:tcPr/>
                </a:tc>
              </a:tr>
              <a:tr h="330769">
                <a:tc>
                  <a:txBody>
                    <a:bodyPr/>
                    <a:lstStyle/>
                    <a:p>
                      <a:r>
                        <a:rPr lang="tr-TR" b="1" dirty="0" smtClean="0"/>
                        <a:t>Tohumlama</a:t>
                      </a:r>
                      <a:r>
                        <a:rPr lang="tr-TR" b="1" baseline="0" dirty="0" smtClean="0"/>
                        <a:t> yöntemi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Spekulum</a:t>
                      </a:r>
                      <a:r>
                        <a:rPr lang="tr-TR" dirty="0" smtClean="0"/>
                        <a:t> Yöntemi</a:t>
                      </a:r>
                      <a:endParaRPr lang="tr-TR" dirty="0"/>
                    </a:p>
                  </a:txBody>
                  <a:tcPr/>
                </a:tc>
              </a:tr>
              <a:tr h="551319">
                <a:tc>
                  <a:txBody>
                    <a:bodyPr/>
                    <a:lstStyle/>
                    <a:p>
                      <a:r>
                        <a:rPr lang="tr-TR" b="1" dirty="0" smtClean="0"/>
                        <a:t>Spermanın bırakıldığı yer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Cervix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Uteri</a:t>
                      </a:r>
                      <a:endParaRPr lang="tr-TR" dirty="0"/>
                    </a:p>
                  </a:txBody>
                  <a:tcPr/>
                </a:tc>
              </a:tr>
              <a:tr h="330769">
                <a:tc>
                  <a:txBody>
                    <a:bodyPr/>
                    <a:lstStyle/>
                    <a:p>
                      <a:r>
                        <a:rPr lang="tr-TR" b="1" dirty="0" smtClean="0"/>
                        <a:t>Tohumlama</a:t>
                      </a:r>
                      <a:r>
                        <a:rPr lang="tr-TR" b="1" baseline="0" dirty="0" smtClean="0"/>
                        <a:t> yöntemi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Laparoskopik</a:t>
                      </a:r>
                      <a:r>
                        <a:rPr lang="tr-TR" baseline="0" dirty="0" smtClean="0"/>
                        <a:t> Yöntem</a:t>
                      </a:r>
                      <a:endParaRPr lang="tr-TR" dirty="0"/>
                    </a:p>
                  </a:txBody>
                  <a:tcPr/>
                </a:tc>
              </a:tr>
              <a:tr h="551319">
                <a:tc>
                  <a:txBody>
                    <a:bodyPr/>
                    <a:lstStyle/>
                    <a:p>
                      <a:r>
                        <a:rPr lang="tr-TR" b="1" dirty="0" smtClean="0"/>
                        <a:t>Spermanın bırakıldığı yer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Corpus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Uteri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Uygun Tohumlama Zamanı</a:t>
            </a:r>
            <a:endParaRPr lang="tr-TR" smtClean="0"/>
          </a:p>
        </p:txBody>
      </p:sp>
      <p:sp>
        <p:nvSpPr>
          <p:cNvPr id="14438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u="sng" smtClean="0"/>
              <a:t>Keçi</a:t>
            </a:r>
          </a:p>
          <a:p>
            <a:endParaRPr lang="tr-TR" b="1" u="sng" smtClean="0"/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684213" y="2205038"/>
          <a:ext cx="6096000" cy="4640531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048000"/>
                <a:gridCol w="3048000"/>
              </a:tblGrid>
              <a:tr h="480053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Östrus</a:t>
                      </a:r>
                      <a:r>
                        <a:rPr lang="tr-TR" dirty="0" smtClean="0"/>
                        <a:t> süresi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0" dirty="0" smtClean="0"/>
                        <a:t>36-48 saat</a:t>
                      </a:r>
                      <a:endParaRPr lang="tr-TR" b="0" dirty="0"/>
                    </a:p>
                  </a:txBody>
                  <a:tcPr/>
                </a:tc>
              </a:tr>
              <a:tr h="480053">
                <a:tc>
                  <a:txBody>
                    <a:bodyPr/>
                    <a:lstStyle/>
                    <a:p>
                      <a:r>
                        <a:rPr lang="tr-TR" b="1" dirty="0" err="1" smtClean="0"/>
                        <a:t>Ovulasyon</a:t>
                      </a:r>
                      <a:r>
                        <a:rPr lang="tr-TR" b="1" dirty="0" smtClean="0"/>
                        <a:t> zamanı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Östrus</a:t>
                      </a:r>
                      <a:r>
                        <a:rPr lang="tr-TR" dirty="0" smtClean="0"/>
                        <a:t> başlangıcından</a:t>
                      </a:r>
                      <a:r>
                        <a:rPr lang="tr-TR" baseline="0" dirty="0" smtClean="0"/>
                        <a:t> sonraki 30-36 saat arası</a:t>
                      </a:r>
                      <a:endParaRPr lang="tr-TR" dirty="0"/>
                    </a:p>
                  </a:txBody>
                  <a:tcPr/>
                </a:tc>
              </a:tr>
              <a:tr h="480053">
                <a:tc>
                  <a:txBody>
                    <a:bodyPr/>
                    <a:lstStyle/>
                    <a:p>
                      <a:r>
                        <a:rPr lang="tr-TR" b="1" dirty="0" smtClean="0"/>
                        <a:t>Sperm </a:t>
                      </a:r>
                      <a:r>
                        <a:rPr lang="tr-TR" b="1" dirty="0" err="1" smtClean="0"/>
                        <a:t>fertil</a:t>
                      </a:r>
                      <a:r>
                        <a:rPr lang="tr-TR" b="1" dirty="0" smtClean="0"/>
                        <a:t> yaşam süresi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30-48 saat</a:t>
                      </a:r>
                      <a:endParaRPr lang="tr-TR" dirty="0"/>
                    </a:p>
                  </a:txBody>
                  <a:tcPr/>
                </a:tc>
              </a:tr>
              <a:tr h="480053">
                <a:tc>
                  <a:txBody>
                    <a:bodyPr/>
                    <a:lstStyle/>
                    <a:p>
                      <a:r>
                        <a:rPr lang="tr-TR" b="1" dirty="0" err="1" smtClean="0"/>
                        <a:t>Ovum</a:t>
                      </a:r>
                      <a:r>
                        <a:rPr lang="tr-TR" b="1" dirty="0" smtClean="0"/>
                        <a:t> </a:t>
                      </a:r>
                      <a:r>
                        <a:rPr lang="tr-TR" b="1" dirty="0" err="1" smtClean="0"/>
                        <a:t>fertil</a:t>
                      </a:r>
                      <a:r>
                        <a:rPr lang="tr-TR" b="1" dirty="0" smtClean="0"/>
                        <a:t> yaşam süresi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16-24 saat</a:t>
                      </a:r>
                      <a:endParaRPr lang="tr-TR" dirty="0"/>
                    </a:p>
                  </a:txBody>
                  <a:tcPr/>
                </a:tc>
              </a:tr>
              <a:tr h="480053">
                <a:tc>
                  <a:txBody>
                    <a:bodyPr/>
                    <a:lstStyle/>
                    <a:p>
                      <a:r>
                        <a:rPr lang="tr-TR" b="1" dirty="0" smtClean="0"/>
                        <a:t>Uygun tohumlama</a:t>
                      </a:r>
                      <a:r>
                        <a:rPr lang="tr-TR" b="1" baseline="0" dirty="0" smtClean="0"/>
                        <a:t> zamanı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Östrusun</a:t>
                      </a:r>
                      <a:r>
                        <a:rPr lang="tr-TR" dirty="0" smtClean="0"/>
                        <a:t> başlangıcından sonraki 16-24. saatler arası</a:t>
                      </a:r>
                      <a:endParaRPr lang="tr-TR" dirty="0"/>
                    </a:p>
                  </a:txBody>
                  <a:tcPr/>
                </a:tc>
              </a:tr>
              <a:tr h="480053">
                <a:tc>
                  <a:txBody>
                    <a:bodyPr/>
                    <a:lstStyle/>
                    <a:p>
                      <a:r>
                        <a:rPr lang="tr-TR" b="1" dirty="0" smtClean="0"/>
                        <a:t>Tohumlama</a:t>
                      </a:r>
                      <a:r>
                        <a:rPr lang="tr-TR" b="1" baseline="0" dirty="0" smtClean="0"/>
                        <a:t> yöntemi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Spekulum</a:t>
                      </a:r>
                      <a:r>
                        <a:rPr lang="tr-TR" dirty="0" smtClean="0"/>
                        <a:t> Yöntemi</a:t>
                      </a:r>
                      <a:endParaRPr lang="tr-TR" dirty="0"/>
                    </a:p>
                  </a:txBody>
                  <a:tcPr/>
                </a:tc>
              </a:tr>
              <a:tr h="480053">
                <a:tc>
                  <a:txBody>
                    <a:bodyPr/>
                    <a:lstStyle/>
                    <a:p>
                      <a:r>
                        <a:rPr lang="tr-TR" b="1" dirty="0" smtClean="0"/>
                        <a:t>Spermanın bırakıldığı yer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Cervix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Uteri</a:t>
                      </a:r>
                      <a:endParaRPr lang="tr-TR" dirty="0"/>
                    </a:p>
                  </a:txBody>
                  <a:tcPr/>
                </a:tc>
              </a:tr>
              <a:tr h="480053">
                <a:tc>
                  <a:txBody>
                    <a:bodyPr/>
                    <a:lstStyle/>
                    <a:p>
                      <a:r>
                        <a:rPr lang="tr-TR" b="1" dirty="0" smtClean="0"/>
                        <a:t>Tohumlama</a:t>
                      </a:r>
                      <a:r>
                        <a:rPr lang="tr-TR" b="1" baseline="0" dirty="0" smtClean="0"/>
                        <a:t> yöntemi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Laparoskopik</a:t>
                      </a:r>
                      <a:r>
                        <a:rPr lang="tr-TR" baseline="0" dirty="0" smtClean="0"/>
                        <a:t> Yöntem</a:t>
                      </a:r>
                      <a:endParaRPr lang="tr-TR" dirty="0"/>
                    </a:p>
                  </a:txBody>
                  <a:tcPr/>
                </a:tc>
              </a:tr>
              <a:tr h="480053">
                <a:tc>
                  <a:txBody>
                    <a:bodyPr/>
                    <a:lstStyle/>
                    <a:p>
                      <a:r>
                        <a:rPr lang="tr-TR" b="1" dirty="0" smtClean="0"/>
                        <a:t>Spermanın bırakıldığı yer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Corpus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Uteri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Uygun Tohumlama Zamanı</a:t>
            </a:r>
            <a:endParaRPr lang="tr-TR" smtClean="0"/>
          </a:p>
        </p:txBody>
      </p:sp>
      <p:sp>
        <p:nvSpPr>
          <p:cNvPr id="145411" name="2 İçerik Yer Tutucusu"/>
          <p:cNvSpPr>
            <a:spLocks noGrp="1"/>
          </p:cNvSpPr>
          <p:nvPr>
            <p:ph idx="1"/>
          </p:nvPr>
        </p:nvSpPr>
        <p:spPr>
          <a:xfrm>
            <a:off x="1258888" y="1341438"/>
            <a:ext cx="5257800" cy="4525962"/>
          </a:xfrm>
        </p:spPr>
        <p:txBody>
          <a:bodyPr/>
          <a:lstStyle/>
          <a:p>
            <a:r>
              <a:rPr lang="tr-TR" b="1" u="sng" smtClean="0"/>
              <a:t>Köpek</a:t>
            </a:r>
          </a:p>
          <a:p>
            <a:endParaRPr lang="tr-TR" b="1" u="sng" smtClean="0"/>
          </a:p>
        </p:txBody>
      </p:sp>
      <p:graphicFrame>
        <p:nvGraphicFramePr>
          <p:cNvPr id="5" name="4 Tablo"/>
          <p:cNvGraphicFramePr>
            <a:graphicFrameLocks noGrp="1"/>
          </p:cNvGraphicFramePr>
          <p:nvPr/>
        </p:nvGraphicFramePr>
        <p:xfrm>
          <a:off x="611188" y="1844675"/>
          <a:ext cx="6096000" cy="4933158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048000"/>
                <a:gridCol w="3048000"/>
              </a:tblGrid>
              <a:tr h="474721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Östrus</a:t>
                      </a:r>
                      <a:r>
                        <a:rPr lang="tr-TR" dirty="0" smtClean="0"/>
                        <a:t> süresi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0" kern="1200" dirty="0"/>
                        <a:t>9 gün </a:t>
                      </a:r>
                      <a:endParaRPr lang="tr-TR" sz="11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714739">
                <a:tc>
                  <a:txBody>
                    <a:bodyPr/>
                    <a:lstStyle/>
                    <a:p>
                      <a:r>
                        <a:rPr lang="tr-TR" b="1" dirty="0" err="1" smtClean="0"/>
                        <a:t>Ovulasyon</a:t>
                      </a:r>
                      <a:r>
                        <a:rPr lang="tr-TR" b="1" dirty="0" smtClean="0"/>
                        <a:t> zamanı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kern="1200" dirty="0" err="1"/>
                        <a:t>Östrusun</a:t>
                      </a:r>
                      <a:r>
                        <a:rPr lang="tr-TR" sz="1800" kern="1200" dirty="0"/>
                        <a:t> başlangıcından sonraki 48-73. saatler arası </a:t>
                      </a:r>
                      <a:endParaRPr lang="tr-T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474721">
                <a:tc>
                  <a:txBody>
                    <a:bodyPr/>
                    <a:lstStyle/>
                    <a:p>
                      <a:r>
                        <a:rPr lang="tr-TR" b="1" dirty="0" smtClean="0"/>
                        <a:t>Sperm </a:t>
                      </a:r>
                      <a:r>
                        <a:rPr lang="tr-TR" b="1" dirty="0" err="1" smtClean="0"/>
                        <a:t>fertil</a:t>
                      </a:r>
                      <a:r>
                        <a:rPr lang="tr-TR" b="1" dirty="0" smtClean="0"/>
                        <a:t> yaşam süresi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kern="1200"/>
                        <a:t>96-144 saat </a:t>
                      </a:r>
                      <a:endParaRPr lang="tr-T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474721">
                <a:tc>
                  <a:txBody>
                    <a:bodyPr/>
                    <a:lstStyle/>
                    <a:p>
                      <a:r>
                        <a:rPr lang="tr-TR" b="1" dirty="0" err="1" smtClean="0"/>
                        <a:t>Ovum</a:t>
                      </a:r>
                      <a:r>
                        <a:rPr lang="tr-TR" b="1" dirty="0" smtClean="0"/>
                        <a:t> </a:t>
                      </a:r>
                      <a:r>
                        <a:rPr lang="tr-TR" b="1" dirty="0" err="1" smtClean="0"/>
                        <a:t>fertil</a:t>
                      </a:r>
                      <a:r>
                        <a:rPr lang="tr-TR" b="1" dirty="0" smtClean="0"/>
                        <a:t> yaşam süresi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kern="1200"/>
                        <a:t>48-72 saat </a:t>
                      </a:r>
                      <a:endParaRPr lang="tr-T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714739">
                <a:tc>
                  <a:txBody>
                    <a:bodyPr/>
                    <a:lstStyle/>
                    <a:p>
                      <a:r>
                        <a:rPr lang="tr-TR" b="1" dirty="0" smtClean="0"/>
                        <a:t>Uygun tohumlama</a:t>
                      </a:r>
                      <a:r>
                        <a:rPr lang="tr-TR" b="1" baseline="0" dirty="0" smtClean="0"/>
                        <a:t> zamanı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kern="1200"/>
                        <a:t>Östrusun başlangıcından sonraki 48. ve 96. saat </a:t>
                      </a:r>
                      <a:endParaRPr lang="tr-T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474721">
                <a:tc>
                  <a:txBody>
                    <a:bodyPr/>
                    <a:lstStyle/>
                    <a:p>
                      <a:r>
                        <a:rPr lang="tr-TR" b="1" dirty="0" smtClean="0"/>
                        <a:t>Tohumlama</a:t>
                      </a:r>
                      <a:r>
                        <a:rPr lang="tr-TR" b="1" baseline="0" dirty="0" smtClean="0"/>
                        <a:t> yöntemi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kern="1200" dirty="0" err="1" smtClean="0"/>
                        <a:t>Kateter</a:t>
                      </a:r>
                      <a:r>
                        <a:rPr lang="tr-TR" sz="1800" kern="1200" dirty="0" smtClean="0"/>
                        <a:t> </a:t>
                      </a:r>
                      <a:r>
                        <a:rPr lang="tr-TR" sz="1800" kern="1200" dirty="0" err="1" smtClean="0"/>
                        <a:t>Yöntemİ</a:t>
                      </a:r>
                      <a:r>
                        <a:rPr lang="tr-TR" sz="1800" kern="1200" dirty="0" smtClean="0"/>
                        <a:t> </a:t>
                      </a:r>
                      <a:endParaRPr lang="tr-T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474721">
                <a:tc>
                  <a:txBody>
                    <a:bodyPr/>
                    <a:lstStyle/>
                    <a:p>
                      <a:r>
                        <a:rPr lang="tr-TR" b="1" dirty="0" smtClean="0"/>
                        <a:t>Spermanın bırakıldığı yer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kern="1200" dirty="0" err="1"/>
                        <a:t>Vagina</a:t>
                      </a:r>
                      <a:r>
                        <a:rPr lang="tr-TR" sz="1800" kern="1200" dirty="0"/>
                        <a:t> veya </a:t>
                      </a:r>
                      <a:r>
                        <a:rPr lang="tr-TR" sz="1800" kern="1200" dirty="0" err="1"/>
                        <a:t>Corpus</a:t>
                      </a:r>
                      <a:r>
                        <a:rPr lang="tr-TR" sz="1800" kern="1200" dirty="0"/>
                        <a:t> </a:t>
                      </a:r>
                      <a:r>
                        <a:rPr lang="tr-TR" sz="1800" kern="1200" dirty="0" err="1"/>
                        <a:t>Uteri</a:t>
                      </a:r>
                      <a:r>
                        <a:rPr lang="tr-TR" sz="1800" kern="1200" dirty="0"/>
                        <a:t> </a:t>
                      </a:r>
                      <a:endParaRPr lang="tr-T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474721">
                <a:tc>
                  <a:txBody>
                    <a:bodyPr/>
                    <a:lstStyle/>
                    <a:p>
                      <a:r>
                        <a:rPr lang="tr-TR" b="1" dirty="0" smtClean="0"/>
                        <a:t>Tohumlama</a:t>
                      </a:r>
                      <a:r>
                        <a:rPr lang="tr-TR" b="1" baseline="0" dirty="0" smtClean="0"/>
                        <a:t> yöntemi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Laparoskopik</a:t>
                      </a:r>
                      <a:r>
                        <a:rPr lang="tr-TR" dirty="0" smtClean="0"/>
                        <a:t> Yöntem</a:t>
                      </a:r>
                      <a:endParaRPr lang="tr-TR" dirty="0"/>
                    </a:p>
                  </a:txBody>
                  <a:tcPr/>
                </a:tc>
              </a:tr>
              <a:tr h="474721">
                <a:tc>
                  <a:txBody>
                    <a:bodyPr/>
                    <a:lstStyle/>
                    <a:p>
                      <a:r>
                        <a:rPr lang="tr-TR" b="1" dirty="0" smtClean="0"/>
                        <a:t>Spermanın bırakıldığı yer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solidFill>
                            <a:schemeClr val="tx1"/>
                          </a:solidFill>
                        </a:rPr>
                        <a:t>Uterus</a:t>
                      </a:r>
                      <a:r>
                        <a:rPr lang="tr-TR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r>
                        <a:rPr lang="tr-TR" baseline="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tr-TR" baseline="0" dirty="0" err="1" smtClean="0">
                          <a:solidFill>
                            <a:schemeClr val="tx1"/>
                          </a:solidFill>
                        </a:rPr>
                        <a:t>Cornu</a:t>
                      </a:r>
                      <a:r>
                        <a:rPr lang="tr-TR" baseline="0" dirty="0" smtClean="0">
                          <a:solidFill>
                            <a:schemeClr val="tx1"/>
                          </a:solidFill>
                        </a:rPr>
                        <a:t> veya </a:t>
                      </a:r>
                      <a:r>
                        <a:rPr lang="tr-TR" baseline="0" dirty="0" err="1" smtClean="0">
                          <a:solidFill>
                            <a:schemeClr val="tx1"/>
                          </a:solidFill>
                        </a:rPr>
                        <a:t>Corpus</a:t>
                      </a:r>
                      <a:r>
                        <a:rPr lang="tr-TR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Uygun Tohumlama Zamanı</a:t>
            </a:r>
            <a:endParaRPr lang="tr-TR" smtClean="0"/>
          </a:p>
        </p:txBody>
      </p:sp>
      <p:sp>
        <p:nvSpPr>
          <p:cNvPr id="147459" name="2 İçerik Yer Tutucusu"/>
          <p:cNvSpPr>
            <a:spLocks noGrp="1"/>
          </p:cNvSpPr>
          <p:nvPr>
            <p:ph idx="1"/>
          </p:nvPr>
        </p:nvSpPr>
        <p:spPr>
          <a:xfrm>
            <a:off x="1187450" y="1412875"/>
            <a:ext cx="5257800" cy="4525963"/>
          </a:xfrm>
        </p:spPr>
        <p:txBody>
          <a:bodyPr/>
          <a:lstStyle/>
          <a:p>
            <a:r>
              <a:rPr lang="tr-TR" b="1" u="sng" smtClean="0"/>
              <a:t>Kedi</a:t>
            </a:r>
          </a:p>
          <a:p>
            <a:endParaRPr lang="tr-TR" b="1" u="sng" smtClean="0"/>
          </a:p>
        </p:txBody>
      </p:sp>
      <p:graphicFrame>
        <p:nvGraphicFramePr>
          <p:cNvPr id="5" name="4 Tablo"/>
          <p:cNvGraphicFramePr>
            <a:graphicFrameLocks noGrp="1"/>
          </p:cNvGraphicFramePr>
          <p:nvPr/>
        </p:nvGraphicFramePr>
        <p:xfrm>
          <a:off x="755650" y="1916113"/>
          <a:ext cx="6096000" cy="4626808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048000"/>
                <a:gridCol w="3048000"/>
              </a:tblGrid>
              <a:tr h="488054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Östrus</a:t>
                      </a:r>
                      <a:r>
                        <a:rPr lang="tr-TR" dirty="0" smtClean="0"/>
                        <a:t> süresi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0" kern="1200" dirty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6 gün </a:t>
                      </a:r>
                      <a:endParaRPr lang="tr-TR" sz="11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488054">
                <a:tc>
                  <a:txBody>
                    <a:bodyPr/>
                    <a:lstStyle/>
                    <a:p>
                      <a:r>
                        <a:rPr lang="tr-TR" b="1" dirty="0" err="1" smtClean="0"/>
                        <a:t>Ovulasyon</a:t>
                      </a:r>
                      <a:r>
                        <a:rPr lang="tr-TR" b="1" dirty="0" smtClean="0"/>
                        <a:t> zamanı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Provake</a:t>
                      </a:r>
                      <a:r>
                        <a:rPr lang="tr-TR" sz="1800" baseline="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tr-TR" sz="18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ovulasyon</a:t>
                      </a:r>
                      <a:endParaRPr lang="tr-TR" sz="18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488054">
                <a:tc>
                  <a:txBody>
                    <a:bodyPr/>
                    <a:lstStyle/>
                    <a:p>
                      <a:r>
                        <a:rPr lang="tr-TR" b="1" dirty="0" smtClean="0"/>
                        <a:t>Sperm </a:t>
                      </a:r>
                      <a:r>
                        <a:rPr lang="tr-TR" b="1" dirty="0" err="1" smtClean="0"/>
                        <a:t>fertil</a:t>
                      </a:r>
                      <a:r>
                        <a:rPr lang="tr-TR" b="1" dirty="0" smtClean="0"/>
                        <a:t> yaşam süresi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kern="1200" dirty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24-36 saat </a:t>
                      </a:r>
                      <a:endParaRPr lang="tr-T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488054">
                <a:tc>
                  <a:txBody>
                    <a:bodyPr/>
                    <a:lstStyle/>
                    <a:p>
                      <a:r>
                        <a:rPr lang="tr-TR" b="1" dirty="0" err="1" smtClean="0"/>
                        <a:t>Ovum</a:t>
                      </a:r>
                      <a:r>
                        <a:rPr lang="tr-TR" b="1" dirty="0" smtClean="0"/>
                        <a:t> </a:t>
                      </a:r>
                      <a:r>
                        <a:rPr lang="tr-TR" b="1" dirty="0" err="1" smtClean="0"/>
                        <a:t>fertil</a:t>
                      </a:r>
                      <a:r>
                        <a:rPr lang="tr-TR" b="1" dirty="0" smtClean="0"/>
                        <a:t> yaşam süresi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kern="120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8-16 saat </a:t>
                      </a:r>
                      <a:endParaRPr lang="tr-T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488054">
                <a:tc>
                  <a:txBody>
                    <a:bodyPr/>
                    <a:lstStyle/>
                    <a:p>
                      <a:r>
                        <a:rPr lang="tr-TR" b="1" dirty="0" smtClean="0"/>
                        <a:t>Uygun tohumlama</a:t>
                      </a:r>
                      <a:r>
                        <a:rPr lang="tr-TR" b="1" baseline="0" dirty="0" smtClean="0"/>
                        <a:t> zamanı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kern="120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hCG uygulandıktan yaklaşık 40 saat sonra </a:t>
                      </a:r>
                      <a:endParaRPr lang="tr-T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488054">
                <a:tc>
                  <a:txBody>
                    <a:bodyPr/>
                    <a:lstStyle/>
                    <a:p>
                      <a:r>
                        <a:rPr lang="tr-TR" b="1" dirty="0" smtClean="0"/>
                        <a:t>Tohumlama</a:t>
                      </a:r>
                      <a:r>
                        <a:rPr lang="tr-TR" b="1" baseline="0" dirty="0" smtClean="0"/>
                        <a:t> yöntemi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kern="1200" dirty="0" err="1" smtClean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Kateter</a:t>
                      </a:r>
                      <a:r>
                        <a:rPr lang="tr-TR" sz="1800" kern="1200" dirty="0" smtClean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tr-TR" sz="1800" kern="1200" dirty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Yöntem </a:t>
                      </a:r>
                      <a:endParaRPr lang="tr-T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488054">
                <a:tc>
                  <a:txBody>
                    <a:bodyPr/>
                    <a:lstStyle/>
                    <a:p>
                      <a:r>
                        <a:rPr lang="tr-TR" b="1" dirty="0" smtClean="0"/>
                        <a:t>Spermanın bırakıldığı yer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kern="1200" dirty="0" err="1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Vagina</a:t>
                      </a:r>
                      <a:r>
                        <a:rPr lang="tr-TR" sz="1800" kern="1200" dirty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 veya </a:t>
                      </a:r>
                      <a:r>
                        <a:rPr lang="tr-TR" sz="1800" kern="1200" dirty="0" err="1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Corpus</a:t>
                      </a:r>
                      <a:r>
                        <a:rPr lang="tr-TR" sz="1800" kern="1200" dirty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tr-TR" sz="1800" kern="1200" dirty="0" err="1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Uteri</a:t>
                      </a:r>
                      <a:r>
                        <a:rPr lang="tr-TR" sz="1800" kern="1200" dirty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 </a:t>
                      </a:r>
                      <a:endParaRPr lang="tr-T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488054">
                <a:tc>
                  <a:txBody>
                    <a:bodyPr/>
                    <a:lstStyle/>
                    <a:p>
                      <a:r>
                        <a:rPr lang="tr-TR" b="1" dirty="0" smtClean="0"/>
                        <a:t>Tohumlama</a:t>
                      </a:r>
                      <a:r>
                        <a:rPr lang="tr-TR" b="1" baseline="0" dirty="0" smtClean="0"/>
                        <a:t> yöntemi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Laparoskopik</a:t>
                      </a:r>
                      <a:r>
                        <a:rPr lang="tr-TR" dirty="0" smtClean="0"/>
                        <a:t> Yöntem</a:t>
                      </a:r>
                      <a:endParaRPr lang="tr-TR" dirty="0"/>
                    </a:p>
                  </a:txBody>
                  <a:tcPr/>
                </a:tc>
              </a:tr>
              <a:tr h="488054">
                <a:tc>
                  <a:txBody>
                    <a:bodyPr/>
                    <a:lstStyle/>
                    <a:p>
                      <a:r>
                        <a:rPr lang="tr-TR" b="1" dirty="0" smtClean="0"/>
                        <a:t>Spermanın bırakıldığı yer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Corpus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Uteri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478</Words>
  <Application>Microsoft Office PowerPoint</Application>
  <PresentationFormat>Ekran Gösterisi (4:3)</PresentationFormat>
  <Paragraphs>139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Uygun Tohumlama Zamanı</vt:lpstr>
      <vt:lpstr>Uygun Tohumlama Zamanı</vt:lpstr>
      <vt:lpstr>Uygun Tohumlama Zamanı</vt:lpstr>
      <vt:lpstr>Uygun Tohumlama Zamanı</vt:lpstr>
      <vt:lpstr>Uygun Tohumlama Zamanı</vt:lpstr>
      <vt:lpstr>Uygun Tohumlama Zamanı</vt:lpstr>
      <vt:lpstr>Uygun Tohumlama Zamanı</vt:lpstr>
      <vt:lpstr>Uygun Tohumlama Zamanı</vt:lpstr>
      <vt:lpstr>Uygun Tohumlama Zamanı</vt:lpstr>
      <vt:lpstr>Uygun Tohumlama Zamanı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Yardımcı Doçent Dr.  Borga Tırpan  </dc:title>
  <dc:creator>masa üstü</dc:creator>
  <cp:lastModifiedBy>masa üstü</cp:lastModifiedBy>
  <cp:revision>2</cp:revision>
  <dcterms:created xsi:type="dcterms:W3CDTF">2017-02-22T13:03:55Z</dcterms:created>
  <dcterms:modified xsi:type="dcterms:W3CDTF">2017-11-06T08:37:40Z</dcterms:modified>
</cp:coreProperties>
</file>